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70" r:id="rId5"/>
  </p:sldMasterIdLst>
  <p:notesMasterIdLst>
    <p:notesMasterId r:id="rId31"/>
  </p:notesMasterIdLst>
  <p:sldIdLst>
    <p:sldId id="257" r:id="rId6"/>
    <p:sldId id="258" r:id="rId7"/>
    <p:sldId id="295" r:id="rId8"/>
    <p:sldId id="265" r:id="rId9"/>
    <p:sldId id="266" r:id="rId10"/>
    <p:sldId id="259" r:id="rId11"/>
    <p:sldId id="268" r:id="rId12"/>
    <p:sldId id="270" r:id="rId13"/>
    <p:sldId id="282" r:id="rId14"/>
    <p:sldId id="283" r:id="rId15"/>
    <p:sldId id="272" r:id="rId16"/>
    <p:sldId id="284" r:id="rId17"/>
    <p:sldId id="288" r:id="rId18"/>
    <p:sldId id="280" r:id="rId19"/>
    <p:sldId id="286" r:id="rId20"/>
    <p:sldId id="281" r:id="rId21"/>
    <p:sldId id="287" r:id="rId22"/>
    <p:sldId id="262" r:id="rId23"/>
    <p:sldId id="275" r:id="rId24"/>
    <p:sldId id="264" r:id="rId25"/>
    <p:sldId id="291" r:id="rId26"/>
    <p:sldId id="292" r:id="rId27"/>
    <p:sldId id="293" r:id="rId28"/>
    <p:sldId id="294" r:id="rId29"/>
    <p:sldId id="28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Kane" initials="MK" lastIdx="3" clrIdx="0">
    <p:extLst>
      <p:ext uri="{19B8F6BF-5375-455C-9EA6-DF929625EA0E}">
        <p15:presenceInfo xmlns:p15="http://schemas.microsoft.com/office/powerpoint/2012/main" userId="ef38e9fd0b7e8e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80234" autoAdjust="0"/>
  </p:normalViewPr>
  <p:slideViewPr>
    <p:cSldViewPr snapToGrid="0">
      <p:cViewPr varScale="1">
        <p:scale>
          <a:sx n="92" d="100"/>
          <a:sy n="92" d="100"/>
        </p:scale>
        <p:origin x="1254" y="78"/>
      </p:cViewPr>
      <p:guideLst/>
    </p:cSldViewPr>
  </p:slideViewPr>
  <p:outlineViewPr>
    <p:cViewPr>
      <p:scale>
        <a:sx n="33" d="100"/>
        <a:sy n="33" d="100"/>
      </p:scale>
      <p:origin x="0" y="-6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16T20:37:07.482" idx="3">
    <p:pos x="10" y="10"/>
    <p:text>Do we need to include this?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9-16T20:17:29.481" idx="2">
    <p:pos x="10" y="10"/>
    <p:text>I don't love this slide.  Is it worth spending time on it?</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01C46-BD94-43BC-96A8-33AC871B7689}" type="datetimeFigureOut">
              <a:rPr lang="en-US" smtClean="0"/>
              <a:t>9/25/2019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10D1C-54BB-479C-B3CA-AD984020CBBC}" type="slidenum">
              <a:rPr lang="en-US" smtClean="0"/>
              <a:t>‹#›</a:t>
            </a:fld>
            <a:endParaRPr lang="en-US"/>
          </a:p>
        </p:txBody>
      </p:sp>
    </p:spTree>
    <p:extLst>
      <p:ext uri="{BB962C8B-B14F-4D97-AF65-F5344CB8AC3E}">
        <p14:creationId xmlns:p14="http://schemas.microsoft.com/office/powerpoint/2010/main" val="327540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9A16281-F1E4-AF40-B160-D624BCD9785B}" type="slidenum">
              <a:rPr lang="en-US" smtClean="0"/>
              <a:pPr/>
              <a:t>1</a:t>
            </a:fld>
            <a:endParaRPr lang="en-US"/>
          </a:p>
        </p:txBody>
      </p:sp>
    </p:spTree>
    <p:extLst>
      <p:ext uri="{BB962C8B-B14F-4D97-AF65-F5344CB8AC3E}">
        <p14:creationId xmlns:p14="http://schemas.microsoft.com/office/powerpoint/2010/main" val="920408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Reminds me of a national geographic show on Crocodiles.  Grossly speaking a female croc lays around 60 eggs.  Only 10% of those actually hatch and out of the hatchlings, only 1% of those survive to adulthood.  So depressing.  All of this to say, we did slightly better with our survey than most mama crocodiles do with their offspring.</a:t>
            </a:r>
          </a:p>
          <a:p>
            <a:endParaRPr lang="en-US" dirty="0"/>
          </a:p>
        </p:txBody>
      </p:sp>
      <p:sp>
        <p:nvSpPr>
          <p:cNvPr id="4" name="Slide Number Placeholder 3"/>
          <p:cNvSpPr>
            <a:spLocks noGrp="1"/>
          </p:cNvSpPr>
          <p:nvPr>
            <p:ph type="sldNum" sz="quarter" idx="5"/>
          </p:nvPr>
        </p:nvSpPr>
        <p:spPr/>
        <p:txBody>
          <a:bodyPr/>
          <a:lstStyle/>
          <a:p>
            <a:fld id="{0E710D1C-54BB-479C-B3CA-AD984020CBBC}" type="slidenum">
              <a:rPr lang="en-US" smtClean="0"/>
              <a:t>10</a:t>
            </a:fld>
            <a:endParaRPr lang="en-US"/>
          </a:p>
        </p:txBody>
      </p:sp>
    </p:spTree>
    <p:extLst>
      <p:ext uri="{BB962C8B-B14F-4D97-AF65-F5344CB8AC3E}">
        <p14:creationId xmlns:p14="http://schemas.microsoft.com/office/powerpoint/2010/main" val="3731007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the Training since we don’t address?</a:t>
            </a:r>
          </a:p>
        </p:txBody>
      </p:sp>
      <p:sp>
        <p:nvSpPr>
          <p:cNvPr id="4" name="Slide Number Placeholder 3"/>
          <p:cNvSpPr>
            <a:spLocks noGrp="1"/>
          </p:cNvSpPr>
          <p:nvPr>
            <p:ph type="sldNum" sz="quarter" idx="10"/>
          </p:nvPr>
        </p:nvSpPr>
        <p:spPr/>
        <p:txBody>
          <a:bodyPr/>
          <a:lstStyle/>
          <a:p>
            <a:fld id="{A9A16281-F1E4-AF40-B160-D624BCD9785B}" type="slidenum">
              <a:rPr lang="en-US" smtClean="0"/>
              <a:pPr/>
              <a:t>11</a:t>
            </a:fld>
            <a:endParaRPr lang="en-US"/>
          </a:p>
        </p:txBody>
      </p:sp>
    </p:spTree>
    <p:extLst>
      <p:ext uri="{BB962C8B-B14F-4D97-AF65-F5344CB8AC3E}">
        <p14:creationId xmlns:p14="http://schemas.microsoft.com/office/powerpoint/2010/main" val="73362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 90%</a:t>
            </a:r>
          </a:p>
          <a:p>
            <a:r>
              <a:rPr lang="en-US" dirty="0"/>
              <a:t>Residents – 78%</a:t>
            </a:r>
          </a:p>
        </p:txBody>
      </p:sp>
      <p:sp>
        <p:nvSpPr>
          <p:cNvPr id="4" name="Slide Number Placeholder 3"/>
          <p:cNvSpPr>
            <a:spLocks noGrp="1"/>
          </p:cNvSpPr>
          <p:nvPr>
            <p:ph type="sldNum" sz="quarter" idx="5"/>
          </p:nvPr>
        </p:nvSpPr>
        <p:spPr/>
        <p:txBody>
          <a:bodyPr/>
          <a:lstStyle/>
          <a:p>
            <a:fld id="{0E710D1C-54BB-479C-B3CA-AD984020CBBC}" type="slidenum">
              <a:rPr lang="en-US" smtClean="0"/>
              <a:t>12</a:t>
            </a:fld>
            <a:endParaRPr lang="en-US"/>
          </a:p>
        </p:txBody>
      </p:sp>
    </p:spTree>
    <p:extLst>
      <p:ext uri="{BB962C8B-B14F-4D97-AF65-F5344CB8AC3E}">
        <p14:creationId xmlns:p14="http://schemas.microsoft.com/office/powerpoint/2010/main" val="131552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 75%</a:t>
            </a:r>
          </a:p>
          <a:p>
            <a:r>
              <a:rPr lang="en-US" dirty="0"/>
              <a:t>Residents – 62%</a:t>
            </a:r>
          </a:p>
        </p:txBody>
      </p:sp>
      <p:sp>
        <p:nvSpPr>
          <p:cNvPr id="4" name="Slide Number Placeholder 3"/>
          <p:cNvSpPr>
            <a:spLocks noGrp="1"/>
          </p:cNvSpPr>
          <p:nvPr>
            <p:ph type="sldNum" sz="quarter" idx="5"/>
          </p:nvPr>
        </p:nvSpPr>
        <p:spPr/>
        <p:txBody>
          <a:bodyPr/>
          <a:lstStyle/>
          <a:p>
            <a:fld id="{0E710D1C-54BB-479C-B3CA-AD984020CBBC}" type="slidenum">
              <a:rPr lang="en-US" smtClean="0"/>
              <a:t>13</a:t>
            </a:fld>
            <a:endParaRPr lang="en-US"/>
          </a:p>
        </p:txBody>
      </p:sp>
    </p:spTree>
    <p:extLst>
      <p:ext uri="{BB962C8B-B14F-4D97-AF65-F5344CB8AC3E}">
        <p14:creationId xmlns:p14="http://schemas.microsoft.com/office/powerpoint/2010/main" val="535889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Residents – 65% not satisfied or dissatisfied</a:t>
            </a:r>
          </a:p>
          <a:p>
            <a:r>
              <a:rPr lang="en-US" dirty="0"/>
              <a:t>Faculty – 55% not satisfied or dissatisfied </a:t>
            </a:r>
          </a:p>
        </p:txBody>
      </p:sp>
      <p:sp>
        <p:nvSpPr>
          <p:cNvPr id="4" name="Slide Number Placeholder 3"/>
          <p:cNvSpPr>
            <a:spLocks noGrp="1"/>
          </p:cNvSpPr>
          <p:nvPr>
            <p:ph type="sldNum" sz="quarter" idx="5"/>
          </p:nvPr>
        </p:nvSpPr>
        <p:spPr/>
        <p:txBody>
          <a:bodyPr/>
          <a:lstStyle/>
          <a:p>
            <a:fld id="{0E710D1C-54BB-479C-B3CA-AD984020CBBC}" type="slidenum">
              <a:rPr lang="en-US" smtClean="0"/>
              <a:t>14</a:t>
            </a:fld>
            <a:endParaRPr lang="en-US"/>
          </a:p>
        </p:txBody>
      </p:sp>
    </p:spTree>
    <p:extLst>
      <p:ext uri="{BB962C8B-B14F-4D97-AF65-F5344CB8AC3E}">
        <p14:creationId xmlns:p14="http://schemas.microsoft.com/office/powerpoint/2010/main" val="809538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Residents – 51% not satisfied or dissatisfied</a:t>
            </a:r>
          </a:p>
          <a:p>
            <a:r>
              <a:rPr lang="en-US" dirty="0"/>
              <a:t>Faculty – 58% not satisfied or dissatisfied </a:t>
            </a:r>
          </a:p>
          <a:p>
            <a:endParaRPr lang="en-US" dirty="0"/>
          </a:p>
          <a:p>
            <a:r>
              <a:rPr lang="en-US" dirty="0"/>
              <a:t>Notably – about </a:t>
            </a:r>
            <a:r>
              <a:rPr lang="en-US" b="1" dirty="0"/>
              <a:t>60% </a:t>
            </a:r>
            <a:r>
              <a:rPr lang="en-US" b="0" dirty="0"/>
              <a:t>of</a:t>
            </a:r>
            <a:r>
              <a:rPr lang="en-US" b="1" dirty="0"/>
              <a:t> </a:t>
            </a:r>
            <a:r>
              <a:rPr lang="en-US" dirty="0"/>
              <a:t>the time there are others who witness an IPCB – might be skewed by those who skipped this question if include these in the not present then someone else is present </a:t>
            </a:r>
            <a:r>
              <a:rPr lang="en-US" b="1" dirty="0"/>
              <a:t>40</a:t>
            </a:r>
            <a:r>
              <a:rPr lang="en-US" dirty="0"/>
              <a:t>% of the time </a:t>
            </a:r>
          </a:p>
        </p:txBody>
      </p:sp>
      <p:sp>
        <p:nvSpPr>
          <p:cNvPr id="4" name="Slide Number Placeholder 3"/>
          <p:cNvSpPr>
            <a:spLocks noGrp="1"/>
          </p:cNvSpPr>
          <p:nvPr>
            <p:ph type="sldNum" sz="quarter" idx="5"/>
          </p:nvPr>
        </p:nvSpPr>
        <p:spPr/>
        <p:txBody>
          <a:bodyPr/>
          <a:lstStyle/>
          <a:p>
            <a:fld id="{0E710D1C-54BB-479C-B3CA-AD984020CBBC}" type="slidenum">
              <a:rPr lang="en-US" smtClean="0"/>
              <a:t>15</a:t>
            </a:fld>
            <a:endParaRPr lang="en-US"/>
          </a:p>
        </p:txBody>
      </p:sp>
    </p:spTree>
    <p:extLst>
      <p:ext uri="{BB962C8B-B14F-4D97-AF65-F5344CB8AC3E}">
        <p14:creationId xmlns:p14="http://schemas.microsoft.com/office/powerpoint/2010/main" val="391925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Residents – 64% felt was very or extremely important</a:t>
            </a:r>
          </a:p>
          <a:p>
            <a:r>
              <a:rPr lang="en-US" dirty="0"/>
              <a:t>Faculty 74% felt was very or extremely important</a:t>
            </a:r>
          </a:p>
        </p:txBody>
      </p:sp>
      <p:sp>
        <p:nvSpPr>
          <p:cNvPr id="4" name="Slide Number Placeholder 3"/>
          <p:cNvSpPr>
            <a:spLocks noGrp="1"/>
          </p:cNvSpPr>
          <p:nvPr>
            <p:ph type="sldNum" sz="quarter" idx="5"/>
          </p:nvPr>
        </p:nvSpPr>
        <p:spPr/>
        <p:txBody>
          <a:bodyPr/>
          <a:lstStyle/>
          <a:p>
            <a:fld id="{0E710D1C-54BB-479C-B3CA-AD984020CBBC}" type="slidenum">
              <a:rPr lang="en-US" smtClean="0"/>
              <a:t>16</a:t>
            </a:fld>
            <a:endParaRPr lang="en-US"/>
          </a:p>
        </p:txBody>
      </p:sp>
    </p:spTree>
    <p:extLst>
      <p:ext uri="{BB962C8B-B14F-4D97-AF65-F5344CB8AC3E}">
        <p14:creationId xmlns:p14="http://schemas.microsoft.com/office/powerpoint/2010/main" val="1517406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 65% gave suggestions </a:t>
            </a:r>
          </a:p>
          <a:p>
            <a:r>
              <a:rPr lang="en-US" dirty="0"/>
              <a:t>Residents – 40% gave suggestions </a:t>
            </a:r>
          </a:p>
        </p:txBody>
      </p:sp>
      <p:sp>
        <p:nvSpPr>
          <p:cNvPr id="4" name="Slide Number Placeholder 3"/>
          <p:cNvSpPr>
            <a:spLocks noGrp="1"/>
          </p:cNvSpPr>
          <p:nvPr>
            <p:ph type="sldNum" sz="quarter" idx="5"/>
          </p:nvPr>
        </p:nvSpPr>
        <p:spPr/>
        <p:txBody>
          <a:bodyPr/>
          <a:lstStyle/>
          <a:p>
            <a:fld id="{0E710D1C-54BB-479C-B3CA-AD984020CBBC}" type="slidenum">
              <a:rPr lang="en-US" smtClean="0"/>
              <a:t>17</a:t>
            </a:fld>
            <a:endParaRPr lang="en-US"/>
          </a:p>
        </p:txBody>
      </p:sp>
    </p:spTree>
    <p:extLst>
      <p:ext uri="{BB962C8B-B14F-4D97-AF65-F5344CB8AC3E}">
        <p14:creationId xmlns:p14="http://schemas.microsoft.com/office/powerpoint/2010/main" val="2549534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Our audience members are immensely valuable resources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 the receiver or witness immediately does after an IPCB</a:t>
            </a:r>
          </a:p>
          <a:p>
            <a:pPr lvl="1"/>
            <a:r>
              <a:rPr lang="en-US" sz="1200" kern="1200" dirty="0">
                <a:solidFill>
                  <a:schemeClr val="tx1"/>
                </a:solidFill>
                <a:effectLst/>
                <a:latin typeface="+mn-lt"/>
                <a:ea typeface="+mn-ea"/>
                <a:cs typeface="+mn-cs"/>
              </a:rPr>
              <a:t>Acknowledgement of woundedness</a:t>
            </a:r>
          </a:p>
          <a:p>
            <a:pPr lvl="1"/>
            <a:r>
              <a:rPr lang="en-US" sz="1200" kern="1200" dirty="0">
                <a:solidFill>
                  <a:schemeClr val="tx1"/>
                </a:solidFill>
                <a:effectLst/>
                <a:latin typeface="+mn-lt"/>
                <a:ea typeface="+mn-ea"/>
                <a:cs typeface="+mn-cs"/>
              </a:rPr>
              <a:t>Identifying that it was an inappropriate</a:t>
            </a:r>
          </a:p>
          <a:p>
            <a:pPr lvl="1"/>
            <a:r>
              <a:rPr lang="en-US" sz="1200" kern="1200" dirty="0">
                <a:solidFill>
                  <a:schemeClr val="tx1"/>
                </a:solidFill>
                <a:effectLst/>
                <a:latin typeface="+mn-lt"/>
                <a:ea typeface="+mn-ea"/>
                <a:cs typeface="+mn-cs"/>
              </a:rPr>
              <a:t>Setting a limit of that behavior or language can’t continue</a:t>
            </a:r>
          </a:p>
          <a:p>
            <a:pPr lvl="0"/>
            <a:r>
              <a:rPr lang="en-US" sz="1200" kern="1200" dirty="0">
                <a:solidFill>
                  <a:schemeClr val="tx1"/>
                </a:solidFill>
                <a:effectLst/>
                <a:latin typeface="+mn-lt"/>
                <a:ea typeface="+mn-ea"/>
                <a:cs typeface="+mn-cs"/>
              </a:rPr>
              <a:t>If the patient apologizes / is remorseful – then what?</a:t>
            </a:r>
          </a:p>
          <a:p>
            <a:pPr lvl="1"/>
            <a:r>
              <a:rPr lang="en-US" sz="1200" kern="1200" dirty="0">
                <a:solidFill>
                  <a:schemeClr val="tx1"/>
                </a:solidFill>
                <a:effectLst/>
                <a:latin typeface="+mn-lt"/>
                <a:ea typeface="+mn-ea"/>
                <a:cs typeface="+mn-cs"/>
              </a:rPr>
              <a:t>Offer grace</a:t>
            </a:r>
          </a:p>
          <a:p>
            <a:pPr lvl="1"/>
            <a:r>
              <a:rPr lang="en-US" sz="1200" kern="1200" dirty="0">
                <a:solidFill>
                  <a:schemeClr val="tx1"/>
                </a:solidFill>
                <a:effectLst/>
                <a:latin typeface="+mn-lt"/>
                <a:ea typeface="+mn-ea"/>
                <a:cs typeface="+mn-cs"/>
              </a:rPr>
              <a:t>Thank the person for being responsive</a:t>
            </a:r>
          </a:p>
          <a:p>
            <a:pPr lvl="1"/>
            <a:r>
              <a:rPr lang="en-US" sz="1200" kern="1200" dirty="0">
                <a:solidFill>
                  <a:schemeClr val="tx1"/>
                </a:solidFill>
                <a:effectLst/>
                <a:latin typeface="+mn-lt"/>
                <a:ea typeface="+mn-ea"/>
                <a:cs typeface="+mn-cs"/>
              </a:rPr>
              <a:t>Simply move on…</a:t>
            </a:r>
          </a:p>
          <a:p>
            <a:pPr lvl="0"/>
            <a:r>
              <a:rPr lang="en-US" sz="1200" kern="1200" dirty="0">
                <a:solidFill>
                  <a:schemeClr val="tx1"/>
                </a:solidFill>
                <a:effectLst/>
                <a:latin typeface="+mn-lt"/>
                <a:ea typeface="+mn-ea"/>
                <a:cs typeface="+mn-cs"/>
              </a:rPr>
              <a:t>If the patient remains inappropriate</a:t>
            </a:r>
          </a:p>
          <a:p>
            <a:pPr lvl="1"/>
            <a:r>
              <a:rPr lang="en-US" sz="1200" kern="1200" dirty="0">
                <a:solidFill>
                  <a:schemeClr val="tx1"/>
                </a:solidFill>
                <a:effectLst/>
                <a:latin typeface="+mn-lt"/>
                <a:ea typeface="+mn-ea"/>
                <a:cs typeface="+mn-cs"/>
              </a:rPr>
              <a:t>If…then…(impact care, my ability to care for you, establish consequence).</a:t>
            </a:r>
          </a:p>
        </p:txBody>
      </p:sp>
      <p:sp>
        <p:nvSpPr>
          <p:cNvPr id="4" name="Slide Number Placeholder 3"/>
          <p:cNvSpPr>
            <a:spLocks noGrp="1"/>
          </p:cNvSpPr>
          <p:nvPr>
            <p:ph type="sldNum" sz="quarter" idx="10"/>
          </p:nvPr>
        </p:nvSpPr>
        <p:spPr/>
        <p:txBody>
          <a:bodyPr/>
          <a:lstStyle/>
          <a:p>
            <a:fld id="{A9A16281-F1E4-AF40-B160-D624BCD9785B}" type="slidenum">
              <a:rPr lang="en-US" smtClean="0"/>
              <a:pPr/>
              <a:t>18</a:t>
            </a:fld>
            <a:endParaRPr lang="en-US"/>
          </a:p>
        </p:txBody>
      </p:sp>
    </p:spTree>
    <p:extLst>
      <p:ext uri="{BB962C8B-B14F-4D97-AF65-F5344CB8AC3E}">
        <p14:creationId xmlns:p14="http://schemas.microsoft.com/office/powerpoint/2010/main" val="2114962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WE LEAVE IT UP TO THEM TO ADDRESS ONE THAT OCCURRED IN THEIR PROGRAM IF THEY WISH??</a:t>
            </a:r>
          </a:p>
        </p:txBody>
      </p:sp>
      <p:sp>
        <p:nvSpPr>
          <p:cNvPr id="4" name="Slide Number Placeholder 3"/>
          <p:cNvSpPr>
            <a:spLocks noGrp="1"/>
          </p:cNvSpPr>
          <p:nvPr>
            <p:ph type="sldNum" sz="quarter" idx="10"/>
          </p:nvPr>
        </p:nvSpPr>
        <p:spPr/>
        <p:txBody>
          <a:bodyPr/>
          <a:lstStyle/>
          <a:p>
            <a:fld id="{A9A16281-F1E4-AF40-B160-D624BCD9785B}" type="slidenum">
              <a:rPr lang="en-US" smtClean="0"/>
              <a:pPr/>
              <a:t>19</a:t>
            </a:fld>
            <a:endParaRPr lang="en-US"/>
          </a:p>
        </p:txBody>
      </p:sp>
    </p:spTree>
    <p:extLst>
      <p:ext uri="{BB962C8B-B14F-4D97-AF65-F5344CB8AC3E}">
        <p14:creationId xmlns:p14="http://schemas.microsoft.com/office/powerpoint/2010/main" val="2072752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first question is, What do you mean, by an IPCB?</a:t>
            </a:r>
          </a:p>
        </p:txBody>
      </p:sp>
      <p:sp>
        <p:nvSpPr>
          <p:cNvPr id="4" name="Slide Number Placeholder 3"/>
          <p:cNvSpPr>
            <a:spLocks noGrp="1"/>
          </p:cNvSpPr>
          <p:nvPr>
            <p:ph type="sldNum" sz="quarter" idx="10"/>
          </p:nvPr>
        </p:nvSpPr>
        <p:spPr/>
        <p:txBody>
          <a:bodyPr/>
          <a:lstStyle/>
          <a:p>
            <a:fld id="{A9A16281-F1E4-AF40-B160-D624BCD9785B}" type="slidenum">
              <a:rPr lang="en-US" smtClean="0"/>
              <a:pPr/>
              <a:t>2</a:t>
            </a:fld>
            <a:endParaRPr lang="en-US"/>
          </a:p>
        </p:txBody>
      </p:sp>
    </p:spTree>
    <p:extLst>
      <p:ext uri="{BB962C8B-B14F-4D97-AF65-F5344CB8AC3E}">
        <p14:creationId xmlns:p14="http://schemas.microsoft.com/office/powerpoint/2010/main" val="1308047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16281-F1E4-AF40-B160-D624BCD9785B}" type="slidenum">
              <a:rPr lang="en-US" smtClean="0"/>
              <a:pPr/>
              <a:t>20</a:t>
            </a:fld>
            <a:endParaRPr lang="en-US"/>
          </a:p>
        </p:txBody>
      </p:sp>
    </p:spTree>
    <p:extLst>
      <p:ext uri="{BB962C8B-B14F-4D97-AF65-F5344CB8AC3E}">
        <p14:creationId xmlns:p14="http://schemas.microsoft.com/office/powerpoint/2010/main" val="2330001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16281-F1E4-AF40-B160-D624BCD9785B}" type="slidenum">
              <a:rPr lang="en-US" smtClean="0"/>
              <a:pPr/>
              <a:t>21</a:t>
            </a:fld>
            <a:endParaRPr lang="en-US"/>
          </a:p>
        </p:txBody>
      </p:sp>
    </p:spTree>
    <p:extLst>
      <p:ext uri="{BB962C8B-B14F-4D97-AF65-F5344CB8AC3E}">
        <p14:creationId xmlns:p14="http://schemas.microsoft.com/office/powerpoint/2010/main" val="2763497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Faculty EMPATHIZE</a:t>
            </a:r>
            <a:r>
              <a:rPr lang="en-US" sz="1200" kern="1200" dirty="0">
                <a:solidFill>
                  <a:schemeClr val="tx1"/>
                </a:solidFill>
                <a:effectLst/>
                <a:latin typeface="+mn-lt"/>
                <a:ea typeface="+mn-ea"/>
                <a:cs typeface="+mn-cs"/>
              </a:rPr>
              <a:t> / Support</a:t>
            </a:r>
          </a:p>
          <a:p>
            <a:pPr lvl="1"/>
            <a:r>
              <a:rPr lang="en-US" sz="1200" kern="1200" dirty="0">
                <a:solidFill>
                  <a:schemeClr val="tx1"/>
                </a:solidFill>
                <a:effectLst/>
                <a:latin typeface="+mn-lt"/>
                <a:ea typeface="+mn-ea"/>
                <a:cs typeface="+mn-cs"/>
              </a:rPr>
              <a:t>Empathically recognize the resident’s discomfort</a:t>
            </a:r>
          </a:p>
          <a:p>
            <a:pPr lvl="1"/>
            <a:r>
              <a:rPr lang="en-US" sz="1200" kern="1200" dirty="0">
                <a:solidFill>
                  <a:schemeClr val="tx1"/>
                </a:solidFill>
                <a:effectLst/>
                <a:latin typeface="+mn-lt"/>
                <a:ea typeface="+mn-ea"/>
                <a:cs typeface="+mn-cs"/>
              </a:rPr>
              <a:t>Make statements such as:  This is hard.  You don’t deserve to be treated this way.  How are you feeling?</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Faculty EMPOWER</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Ask the resident:  </a:t>
            </a:r>
            <a:r>
              <a:rPr lang="en-US" sz="1200" b="1" kern="1200" dirty="0">
                <a:solidFill>
                  <a:schemeClr val="tx1"/>
                </a:solidFill>
                <a:effectLst/>
                <a:latin typeface="+mn-lt"/>
                <a:ea typeface="+mn-ea"/>
                <a:cs typeface="+mn-cs"/>
              </a:rPr>
              <a:t>What is the next best step? </a:t>
            </a:r>
            <a:r>
              <a:rPr lang="en-US" sz="1200" kern="1200" dirty="0">
                <a:solidFill>
                  <a:schemeClr val="tx1"/>
                </a:solidFill>
                <a:effectLst/>
                <a:latin typeface="+mn-lt"/>
                <a:ea typeface="+mn-ea"/>
                <a:cs typeface="+mn-cs"/>
              </a:rPr>
              <a:t>How can I help?  What role do you need me to play?</a:t>
            </a:r>
          </a:p>
          <a:p>
            <a:pPr lvl="1"/>
            <a:r>
              <a:rPr lang="en-US" sz="1200" kern="1200" dirty="0">
                <a:solidFill>
                  <a:schemeClr val="tx1"/>
                </a:solidFill>
                <a:effectLst/>
                <a:latin typeface="+mn-lt"/>
                <a:ea typeface="+mn-ea"/>
                <a:cs typeface="+mn-cs"/>
              </a:rPr>
              <a:t>If resident is not in a place emotionally to problem solve, give options / make decision</a:t>
            </a:r>
          </a:p>
          <a:p>
            <a:pPr lvl="3"/>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Faculty and Resident ENSURE</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You have support / backup</a:t>
            </a:r>
          </a:p>
          <a:p>
            <a:pPr lvl="2"/>
            <a:r>
              <a:rPr lang="en-US" sz="1200" kern="1200" dirty="0">
                <a:solidFill>
                  <a:schemeClr val="tx1"/>
                </a:solidFill>
                <a:effectLst/>
                <a:latin typeface="+mn-lt"/>
                <a:ea typeface="+mn-ea"/>
                <a:cs typeface="+mn-cs"/>
              </a:rPr>
              <a:t>Resident’s CMA:  what does the schedule look like; make arrangements for other physicians to see patients as necessary</a:t>
            </a:r>
          </a:p>
          <a:p>
            <a:pPr lvl="2"/>
            <a:r>
              <a:rPr lang="en-US" sz="1200" kern="1200" dirty="0">
                <a:solidFill>
                  <a:schemeClr val="tx1"/>
                </a:solidFill>
                <a:effectLst/>
                <a:latin typeface="+mn-lt"/>
                <a:ea typeface="+mn-ea"/>
                <a:cs typeface="+mn-cs"/>
              </a:rPr>
              <a:t>Back-up preceptor If the attending is going into the room with the patient</a:t>
            </a:r>
          </a:p>
          <a:p>
            <a:pPr lvl="2"/>
            <a:r>
              <a:rPr lang="en-US" sz="1200" kern="1200" dirty="0">
                <a:solidFill>
                  <a:schemeClr val="tx1"/>
                </a:solidFill>
                <a:effectLst/>
                <a:latin typeface="+mn-lt"/>
                <a:ea typeface="+mn-ea"/>
                <a:cs typeface="+mn-cs"/>
              </a:rPr>
              <a:t>Clinic leadership</a:t>
            </a:r>
          </a:p>
          <a:p>
            <a:pPr lvl="2"/>
            <a:r>
              <a:rPr lang="en-US" sz="1200" kern="1200" dirty="0">
                <a:solidFill>
                  <a:schemeClr val="tx1"/>
                </a:solidFill>
                <a:effectLst/>
                <a:latin typeface="+mn-lt"/>
                <a:ea typeface="+mn-ea"/>
                <a:cs typeface="+mn-cs"/>
              </a:rPr>
              <a:t>Faculty psychologist</a:t>
            </a:r>
          </a:p>
          <a:p>
            <a:pPr lvl="1"/>
            <a:r>
              <a:rPr lang="en-US" sz="1200" kern="1200" dirty="0">
                <a:solidFill>
                  <a:schemeClr val="tx1"/>
                </a:solidFill>
                <a:effectLst/>
                <a:latin typeface="+mn-lt"/>
                <a:ea typeface="+mn-ea"/>
                <a:cs typeface="+mn-cs"/>
              </a:rPr>
              <a:t>Good patient care</a:t>
            </a:r>
          </a:p>
          <a:p>
            <a:pPr lvl="1"/>
            <a:r>
              <a:rPr lang="en-US" sz="1200" kern="1200" dirty="0">
                <a:solidFill>
                  <a:schemeClr val="tx1"/>
                </a:solidFill>
                <a:effectLst/>
                <a:latin typeface="+mn-lt"/>
                <a:ea typeface="+mn-ea"/>
                <a:cs typeface="+mn-cs"/>
              </a:rPr>
              <a:t>Resident hears faculty support</a:t>
            </a:r>
          </a:p>
          <a:p>
            <a:pPr lvl="1"/>
            <a:r>
              <a:rPr lang="en-US" sz="1200" kern="1200" dirty="0">
                <a:solidFill>
                  <a:schemeClr val="tx1"/>
                </a:solidFill>
                <a:effectLst/>
                <a:latin typeface="+mn-lt"/>
                <a:ea typeface="+mn-ea"/>
                <a:cs typeface="+mn-cs"/>
              </a:rPr>
              <a:t>Patient behavior is addressed (limit has been set)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Faculty and Resident DOCUMENT</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Faculty and Resident DEBRIEF</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Same Day</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Once all patient care is completed, the attending and resident should meet to discuss the episode and to ensure resident wellbeing and support.</a:t>
            </a:r>
          </a:p>
          <a:p>
            <a:pPr lvl="2"/>
            <a:r>
              <a:rPr lang="en-US" sz="1200" kern="1200" dirty="0">
                <a:solidFill>
                  <a:schemeClr val="tx1"/>
                </a:solidFill>
                <a:effectLst/>
                <a:latin typeface="+mn-lt"/>
                <a:ea typeface="+mn-ea"/>
                <a:cs typeface="+mn-cs"/>
              </a:rPr>
              <a:t>Attending and resident should </a:t>
            </a:r>
            <a:r>
              <a:rPr lang="en-US" sz="1200" u="sng" kern="1200" dirty="0">
                <a:solidFill>
                  <a:schemeClr val="tx1"/>
                </a:solidFill>
                <a:effectLst/>
                <a:latin typeface="+mn-lt"/>
                <a:ea typeface="+mn-ea"/>
                <a:cs typeface="+mn-cs"/>
              </a:rPr>
              <a:t>set up a time to meet later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1"/>
            <a:r>
              <a:rPr lang="en-US" sz="1200" b="1" kern="1200" dirty="0">
                <a:solidFill>
                  <a:schemeClr val="tx1"/>
                </a:solidFill>
                <a:effectLst/>
                <a:latin typeface="+mn-lt"/>
                <a:ea typeface="+mn-ea"/>
                <a:cs typeface="+mn-cs"/>
              </a:rPr>
              <a:t>Later  </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Ensure resident support and wellbeing</a:t>
            </a:r>
          </a:p>
          <a:p>
            <a:pPr lvl="2"/>
            <a:r>
              <a:rPr lang="en-US" sz="1200" kern="1200" dirty="0">
                <a:solidFill>
                  <a:schemeClr val="tx1"/>
                </a:solidFill>
                <a:effectLst/>
                <a:latin typeface="+mn-lt"/>
                <a:ea typeface="+mn-ea"/>
                <a:cs typeface="+mn-cs"/>
              </a:rPr>
              <a:t>Reflect on the visit and discuss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Other </a:t>
            </a:r>
            <a:r>
              <a:rPr lang="en-US" sz="1200" b="1" kern="1200" dirty="0">
                <a:solidFill>
                  <a:schemeClr val="tx1"/>
                </a:solidFill>
                <a:effectLst/>
                <a:latin typeface="+mn-lt"/>
                <a:ea typeface="+mn-ea"/>
                <a:cs typeface="+mn-cs"/>
              </a:rPr>
              <a:t>Faculty DETAILS</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Attending notifies clinic leadership</a:t>
            </a:r>
            <a:r>
              <a:rPr lang="en-US" sz="1200" kern="1200" dirty="0">
                <a:solidFill>
                  <a:schemeClr val="tx1"/>
                </a:solidFill>
                <a:effectLst/>
                <a:latin typeface="+mn-lt"/>
                <a:ea typeface="+mn-ea"/>
                <a:cs typeface="+mn-cs"/>
              </a:rPr>
              <a:t> who will review the documentation and ensure all policy steps have been followed and if any additional documentation or patient communication is needed </a:t>
            </a:r>
          </a:p>
          <a:p>
            <a:endParaRPr lang="en-US" dirty="0"/>
          </a:p>
        </p:txBody>
      </p:sp>
      <p:sp>
        <p:nvSpPr>
          <p:cNvPr id="4" name="Slide Number Placeholder 3"/>
          <p:cNvSpPr>
            <a:spLocks noGrp="1"/>
          </p:cNvSpPr>
          <p:nvPr>
            <p:ph type="sldNum" sz="quarter" idx="10"/>
          </p:nvPr>
        </p:nvSpPr>
        <p:spPr/>
        <p:txBody>
          <a:bodyPr/>
          <a:lstStyle/>
          <a:p>
            <a:fld id="{A9A16281-F1E4-AF40-B160-D624BCD9785B}" type="slidenum">
              <a:rPr lang="en-US" smtClean="0"/>
              <a:pPr/>
              <a:t>22</a:t>
            </a:fld>
            <a:endParaRPr lang="en-US"/>
          </a:p>
        </p:txBody>
      </p:sp>
    </p:spTree>
    <p:extLst>
      <p:ext uri="{BB962C8B-B14F-4D97-AF65-F5344CB8AC3E}">
        <p14:creationId xmlns:p14="http://schemas.microsoft.com/office/powerpoint/2010/main" val="78353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16281-F1E4-AF40-B160-D624BCD9785B}" type="slidenum">
              <a:rPr lang="en-US" smtClean="0"/>
              <a:pPr/>
              <a:t>23</a:t>
            </a:fld>
            <a:endParaRPr lang="en-US"/>
          </a:p>
        </p:txBody>
      </p:sp>
    </p:spTree>
    <p:extLst>
      <p:ext uri="{BB962C8B-B14F-4D97-AF65-F5344CB8AC3E}">
        <p14:creationId xmlns:p14="http://schemas.microsoft.com/office/powerpoint/2010/main" val="2971076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16281-F1E4-AF40-B160-D624BCD9785B}" type="slidenum">
              <a:rPr lang="en-US" smtClean="0"/>
              <a:pPr/>
              <a:t>24</a:t>
            </a:fld>
            <a:endParaRPr lang="en-US"/>
          </a:p>
        </p:txBody>
      </p:sp>
    </p:spTree>
    <p:extLst>
      <p:ext uri="{BB962C8B-B14F-4D97-AF65-F5344CB8AC3E}">
        <p14:creationId xmlns:p14="http://schemas.microsoft.com/office/powerpoint/2010/main" val="1948304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Faculty – 29% minority with 56% of these identifying gender as opposed to gender identify OR if exclude gender 13%  were minorities </a:t>
            </a:r>
          </a:p>
          <a:p>
            <a:r>
              <a:rPr lang="en-US" dirty="0"/>
              <a:t>Residents – 39% minority with 36% of these identifying gender as opposed to gender identify OR if exclude gender 25% were minorities </a:t>
            </a:r>
          </a:p>
        </p:txBody>
      </p:sp>
      <p:sp>
        <p:nvSpPr>
          <p:cNvPr id="4" name="Slide Number Placeholder 3"/>
          <p:cNvSpPr>
            <a:spLocks noGrp="1"/>
          </p:cNvSpPr>
          <p:nvPr>
            <p:ph type="sldNum" sz="quarter" idx="5"/>
          </p:nvPr>
        </p:nvSpPr>
        <p:spPr/>
        <p:txBody>
          <a:bodyPr/>
          <a:lstStyle/>
          <a:p>
            <a:fld id="{0E710D1C-54BB-479C-B3CA-AD984020CBBC}" type="slidenum">
              <a:rPr lang="en-US" smtClean="0"/>
              <a:t>25</a:t>
            </a:fld>
            <a:endParaRPr lang="en-US"/>
          </a:p>
        </p:txBody>
      </p:sp>
    </p:spTree>
    <p:extLst>
      <p:ext uri="{BB962C8B-B14F-4D97-AF65-F5344CB8AC3E}">
        <p14:creationId xmlns:p14="http://schemas.microsoft.com/office/powerpoint/2010/main" val="527570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first question is, What do you mean, by an IPCB?</a:t>
            </a:r>
          </a:p>
        </p:txBody>
      </p:sp>
      <p:sp>
        <p:nvSpPr>
          <p:cNvPr id="4" name="Slide Number Placeholder 3"/>
          <p:cNvSpPr>
            <a:spLocks noGrp="1"/>
          </p:cNvSpPr>
          <p:nvPr>
            <p:ph type="sldNum" sz="quarter" idx="10"/>
          </p:nvPr>
        </p:nvSpPr>
        <p:spPr/>
        <p:txBody>
          <a:bodyPr/>
          <a:lstStyle/>
          <a:p>
            <a:fld id="{A9A16281-F1E4-AF40-B160-D624BCD9785B}" type="slidenum">
              <a:rPr lang="en-US" smtClean="0"/>
              <a:pPr/>
              <a:t>3</a:t>
            </a:fld>
            <a:endParaRPr lang="en-US"/>
          </a:p>
        </p:txBody>
      </p:sp>
    </p:spTree>
    <p:extLst>
      <p:ext uri="{BB962C8B-B14F-4D97-AF65-F5344CB8AC3E}">
        <p14:creationId xmlns:p14="http://schemas.microsoft.com/office/powerpoint/2010/main" val="214844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 What it is not…</a:t>
            </a:r>
          </a:p>
        </p:txBody>
      </p:sp>
      <p:sp>
        <p:nvSpPr>
          <p:cNvPr id="4" name="Slide Number Placeholder 3"/>
          <p:cNvSpPr>
            <a:spLocks noGrp="1"/>
          </p:cNvSpPr>
          <p:nvPr>
            <p:ph type="sldNum" sz="quarter" idx="10"/>
          </p:nvPr>
        </p:nvSpPr>
        <p:spPr/>
        <p:txBody>
          <a:bodyPr/>
          <a:lstStyle/>
          <a:p>
            <a:fld id="{A9A16281-F1E4-AF40-B160-D624BCD9785B}" type="slidenum">
              <a:rPr lang="en-US" smtClean="0"/>
              <a:pPr/>
              <a:t>4</a:t>
            </a:fld>
            <a:endParaRPr lang="en-US"/>
          </a:p>
        </p:txBody>
      </p:sp>
    </p:spTree>
    <p:extLst>
      <p:ext uri="{BB962C8B-B14F-4D97-AF65-F5344CB8AC3E}">
        <p14:creationId xmlns:p14="http://schemas.microsoft.com/office/powerpoint/2010/main" val="491459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idea how these types of issues are handled in your </a:t>
            </a:r>
          </a:p>
        </p:txBody>
      </p:sp>
      <p:sp>
        <p:nvSpPr>
          <p:cNvPr id="4" name="Slide Number Placeholder 3"/>
          <p:cNvSpPr>
            <a:spLocks noGrp="1"/>
          </p:cNvSpPr>
          <p:nvPr>
            <p:ph type="sldNum" sz="quarter" idx="10"/>
          </p:nvPr>
        </p:nvSpPr>
        <p:spPr/>
        <p:txBody>
          <a:bodyPr/>
          <a:lstStyle/>
          <a:p>
            <a:fld id="{A9A16281-F1E4-AF40-B160-D624BCD9785B}" type="slidenum">
              <a:rPr lang="en-US" smtClean="0"/>
              <a:pPr/>
              <a:t>5</a:t>
            </a:fld>
            <a:endParaRPr lang="en-US"/>
          </a:p>
        </p:txBody>
      </p:sp>
    </p:spTree>
    <p:extLst>
      <p:ext uri="{BB962C8B-B14F-4D97-AF65-F5344CB8AC3E}">
        <p14:creationId xmlns:p14="http://schemas.microsoft.com/office/powerpoint/2010/main" val="169448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2018 – We learned that a group of residents were planning to go to our DIO (Designated Institutional Official) to discuss concerns about how they were treated by patients.  They were headed straight to the top because they didn’t think faculty would hear and respond appropriately to their concerns.</a:t>
            </a:r>
          </a:p>
          <a:p>
            <a:endParaRPr lang="en-US" dirty="0"/>
          </a:p>
          <a:p>
            <a:r>
              <a:rPr lang="en-US" dirty="0"/>
              <a:t>Thankfully, our chief residents got involved and spoke to the program director and from there, we had a meeting of people that had experienced this or were somehow involved.</a:t>
            </a:r>
          </a:p>
          <a:p>
            <a:endParaRPr lang="en-US" dirty="0"/>
          </a:p>
          <a:p>
            <a:r>
              <a:rPr lang="en-US" dirty="0"/>
              <a:t>And this is some of what we learned…</a:t>
            </a:r>
          </a:p>
        </p:txBody>
      </p:sp>
      <p:sp>
        <p:nvSpPr>
          <p:cNvPr id="4" name="Slide Number Placeholder 3"/>
          <p:cNvSpPr>
            <a:spLocks noGrp="1"/>
          </p:cNvSpPr>
          <p:nvPr>
            <p:ph type="sldNum" sz="quarter" idx="10"/>
          </p:nvPr>
        </p:nvSpPr>
        <p:spPr/>
        <p:txBody>
          <a:bodyPr/>
          <a:lstStyle/>
          <a:p>
            <a:fld id="{A9A16281-F1E4-AF40-B160-D624BCD9785B}" type="slidenum">
              <a:rPr lang="en-US" smtClean="0"/>
              <a:pPr/>
              <a:t>6</a:t>
            </a:fld>
            <a:endParaRPr lang="en-US"/>
          </a:p>
        </p:txBody>
      </p:sp>
    </p:spTree>
    <p:extLst>
      <p:ext uri="{BB962C8B-B14F-4D97-AF65-F5344CB8AC3E}">
        <p14:creationId xmlns:p14="http://schemas.microsoft.com/office/powerpoint/2010/main" val="2567427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three others we heard that day.  Not only were we devastated by the personal impact it had on our residents but we were dismayed that we were not considered a resource.</a:t>
            </a:r>
          </a:p>
          <a:p>
            <a:endParaRPr lang="en-US" dirty="0"/>
          </a:p>
          <a:p>
            <a:r>
              <a:rPr lang="en-US" dirty="0"/>
              <a:t>Another issue was that at least in a few of these instances, the residents had been limping along – providing care that was well below standard (theirs ours) because they did not want to deal with the situation at hand.</a:t>
            </a:r>
          </a:p>
        </p:txBody>
      </p:sp>
      <p:sp>
        <p:nvSpPr>
          <p:cNvPr id="4" name="Slide Number Placeholder 3"/>
          <p:cNvSpPr>
            <a:spLocks noGrp="1"/>
          </p:cNvSpPr>
          <p:nvPr>
            <p:ph type="sldNum" sz="quarter" idx="5"/>
          </p:nvPr>
        </p:nvSpPr>
        <p:spPr/>
        <p:txBody>
          <a:bodyPr/>
          <a:lstStyle/>
          <a:p>
            <a:fld id="{0E710D1C-54BB-479C-B3CA-AD984020CBBC}" type="slidenum">
              <a:rPr lang="en-US" smtClean="0"/>
              <a:t>7</a:t>
            </a:fld>
            <a:endParaRPr lang="en-US"/>
          </a:p>
        </p:txBody>
      </p:sp>
    </p:spTree>
    <p:extLst>
      <p:ext uri="{BB962C8B-B14F-4D97-AF65-F5344CB8AC3E}">
        <p14:creationId xmlns:p14="http://schemas.microsoft.com/office/powerpoint/2010/main" val="278551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These revelations and the things we heard about them led us in two directions:</a:t>
            </a:r>
          </a:p>
          <a:p>
            <a:pPr marL="0" indent="0">
              <a:buFontTx/>
              <a:buNone/>
            </a:pPr>
            <a:endParaRPr lang="en-US" dirty="0"/>
          </a:p>
          <a:p>
            <a:pPr marL="171450" indent="-171450">
              <a:buFontTx/>
              <a:buChar char="-"/>
            </a:pPr>
            <a:r>
              <a:rPr lang="en-US" dirty="0"/>
              <a:t>Our egos practically demanded us to see if other residency programs were experiencing a similar thing.  We also wanted to develop an easy to remember effective way to respond to IPCBs.</a:t>
            </a:r>
          </a:p>
          <a:p>
            <a:pPr marL="171450" indent="-171450">
              <a:buFontTx/>
              <a:buChar char="-"/>
            </a:pPr>
            <a:endParaRPr lang="en-US" dirty="0"/>
          </a:p>
          <a:p>
            <a:pPr marL="171450" indent="-171450">
              <a:buFontTx/>
              <a:buChar char="-"/>
            </a:pPr>
            <a:r>
              <a:rPr lang="en-US" dirty="0"/>
              <a:t>The other thing we needed to do was shift our perceived culture to one where residents were empowered to disclose IPCBs because they knew they could get the support and education they needed.  We needed a corrective experience.  </a:t>
            </a:r>
          </a:p>
          <a:p>
            <a:pPr marL="0" indent="0">
              <a:buFontTx/>
              <a:buNone/>
            </a:pPr>
            <a:endParaRPr lang="en-US" dirty="0"/>
          </a:p>
          <a:p>
            <a:pPr marL="0" indent="0">
              <a:buFontTx/>
              <a:buNone/>
            </a:pPr>
            <a:endParaRPr lang="en-US" dirty="0"/>
          </a:p>
          <a:p>
            <a:pPr marL="0" indent="0">
              <a:buFontTx/>
              <a:buNone/>
            </a:pPr>
            <a:r>
              <a:rPr lang="en-US" dirty="0"/>
              <a:t>Out Program Evaluation Committee chooses one or two action items each year to really drill down on and create change.  We wanted to Led to PEC taking this on as an action minds</a:t>
            </a:r>
          </a:p>
          <a:p>
            <a:pPr marL="0" indent="0">
              <a:buFontTx/>
              <a:buNone/>
            </a:pPr>
            <a:r>
              <a:rPr lang="en-US" dirty="0"/>
              <a:t>Lit search - #</a:t>
            </a:r>
            <a:r>
              <a:rPr lang="en-US" dirty="0" err="1"/>
              <a:t>metoo</a:t>
            </a:r>
            <a:r>
              <a:rPr lang="en-US" dirty="0"/>
              <a:t> really picked up steam in 10/2017.  Mid 90’s there was NEJM article.  More literature in the PT world</a:t>
            </a:r>
          </a:p>
          <a:p>
            <a:pPr marL="0" indent="0">
              <a:buFontTx/>
              <a:buNone/>
            </a:pPr>
            <a:endParaRPr lang="en-US" dirty="0"/>
          </a:p>
        </p:txBody>
      </p:sp>
      <p:sp>
        <p:nvSpPr>
          <p:cNvPr id="4" name="Slide Number Placeholder 3"/>
          <p:cNvSpPr>
            <a:spLocks noGrp="1"/>
          </p:cNvSpPr>
          <p:nvPr>
            <p:ph type="sldNum" sz="quarter" idx="10"/>
          </p:nvPr>
        </p:nvSpPr>
        <p:spPr/>
        <p:txBody>
          <a:bodyPr/>
          <a:lstStyle/>
          <a:p>
            <a:fld id="{A9A16281-F1E4-AF40-B160-D624BCD9785B}" type="slidenum">
              <a:rPr lang="en-US" smtClean="0"/>
              <a:pPr/>
              <a:t>8</a:t>
            </a:fld>
            <a:endParaRPr lang="en-US"/>
          </a:p>
        </p:txBody>
      </p:sp>
    </p:spTree>
    <p:extLst>
      <p:ext uri="{BB962C8B-B14F-4D97-AF65-F5344CB8AC3E}">
        <p14:creationId xmlns:p14="http://schemas.microsoft.com/office/powerpoint/2010/main" val="362675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24 programs asked</a:t>
            </a:r>
          </a:p>
          <a:p>
            <a:pPr lvl="1"/>
            <a:r>
              <a:rPr lang="en-US" dirty="0"/>
              <a:t>12 NC programs</a:t>
            </a:r>
          </a:p>
          <a:p>
            <a:pPr lvl="1"/>
            <a:r>
              <a:rPr lang="en-US" dirty="0"/>
              <a:t>Other programs across the nation chosen because we had a point of contact</a:t>
            </a:r>
          </a:p>
          <a:p>
            <a:pPr lvl="0"/>
            <a:r>
              <a:rPr lang="en-US" dirty="0"/>
              <a:t>18 programs actually disseminated the questionnaire</a:t>
            </a:r>
          </a:p>
          <a:p>
            <a:pPr lvl="1"/>
            <a:r>
              <a:rPr lang="en-US" dirty="0"/>
              <a:t>11 NC programs</a:t>
            </a:r>
          </a:p>
          <a:p>
            <a:endParaRPr lang="en-US" dirty="0"/>
          </a:p>
        </p:txBody>
      </p:sp>
      <p:sp>
        <p:nvSpPr>
          <p:cNvPr id="4" name="Slide Number Placeholder 3"/>
          <p:cNvSpPr>
            <a:spLocks noGrp="1"/>
          </p:cNvSpPr>
          <p:nvPr>
            <p:ph type="sldNum" sz="quarter" idx="5"/>
          </p:nvPr>
        </p:nvSpPr>
        <p:spPr/>
        <p:txBody>
          <a:bodyPr/>
          <a:lstStyle/>
          <a:p>
            <a:fld id="{0E710D1C-54BB-479C-B3CA-AD984020CBBC}" type="slidenum">
              <a:rPr lang="en-US" smtClean="0"/>
              <a:t>9</a:t>
            </a:fld>
            <a:endParaRPr lang="en-US"/>
          </a:p>
        </p:txBody>
      </p:sp>
    </p:spTree>
    <p:extLst>
      <p:ext uri="{BB962C8B-B14F-4D97-AF65-F5344CB8AC3E}">
        <p14:creationId xmlns:p14="http://schemas.microsoft.com/office/powerpoint/2010/main" val="3519329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398" y="1596045"/>
            <a:ext cx="6815669" cy="1790620"/>
          </a:xfrm>
        </p:spPr>
        <p:txBody>
          <a:bodyPr anchor="b">
            <a:noAutofit/>
          </a:bodyPr>
          <a:lstStyle>
            <a:lvl1pPr algn="ctr">
              <a:defRPr sz="5400">
                <a:solidFill>
                  <a:schemeClr val="bg1"/>
                </a:solidFill>
                <a:effectLst/>
                <a:latin typeface="Arial Black" panose="020B0A04020102020204" pitchFamily="34" charset="0"/>
              </a:defRPr>
            </a:lvl1pPr>
          </a:lstStyle>
          <a:p>
            <a:r>
              <a:rPr lang="en-US" dirty="0"/>
              <a:t>Click to </a:t>
            </a:r>
            <a:r>
              <a:rPr lang="en-US" dirty="0" err="1"/>
              <a:t>edt</a:t>
            </a:r>
            <a:r>
              <a:rPr lang="en-US" dirty="0"/>
              <a: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400">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16085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1787147"/>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800897"/>
            <a:ext cx="9601196" cy="871382"/>
          </a:xfr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1" y="2150076"/>
            <a:ext cx="9601196" cy="3725792"/>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5BFA754-D5C3-4E66-96A6-867B257F58DC}"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370206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1787147"/>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2" y="800897"/>
            <a:ext cx="9601196" cy="871382"/>
          </a:xfr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1" y="2150076"/>
            <a:ext cx="9601196" cy="3725792"/>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5BFA754-D5C3-4E66-96A6-867B257F58DC}" type="datetimeFigureOut">
              <a:rPr lang="en-US" dirty="0"/>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99821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7194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665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8337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18913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3197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2480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93049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52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954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9909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3523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1153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2510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390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1303867"/>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9/25/2019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9/25/2019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403905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michelle.kane@conehealth.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hyperlink" Target="mailto:lee.chambliss@conehealth.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8.jpe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10.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2500" y="1699488"/>
            <a:ext cx="7556269" cy="1256148"/>
          </a:xfrm>
        </p:spPr>
        <p:txBody>
          <a:bodyPr/>
          <a:lstStyle/>
          <a:p>
            <a:pPr algn="ctr">
              <a:lnSpc>
                <a:spcPct val="100000"/>
              </a:lnSpc>
            </a:pPr>
            <a:r>
              <a:rPr lang="en-US" sz="4000" dirty="0">
                <a:latin typeface="Century Gothic" panose="020B0502020202020204" pitchFamily="34" charset="0"/>
              </a:rPr>
              <a:t>Responding to</a:t>
            </a:r>
            <a:br>
              <a:rPr lang="en-US" sz="4000" dirty="0">
                <a:latin typeface="Century Gothic" panose="020B0502020202020204" pitchFamily="34" charset="0"/>
              </a:rPr>
            </a:br>
            <a:r>
              <a:rPr lang="en-US" sz="4000" dirty="0">
                <a:latin typeface="Century Gothic" panose="020B0502020202020204" pitchFamily="34" charset="0"/>
              </a:rPr>
              <a:t>Inappropriate Patients</a:t>
            </a:r>
          </a:p>
        </p:txBody>
      </p:sp>
      <p:sp>
        <p:nvSpPr>
          <p:cNvPr id="3" name="Subtitle 2"/>
          <p:cNvSpPr>
            <a:spLocks noGrp="1"/>
          </p:cNvSpPr>
          <p:nvPr>
            <p:ph type="subTitle" idx="1"/>
          </p:nvPr>
        </p:nvSpPr>
        <p:spPr>
          <a:xfrm>
            <a:off x="2308879" y="3715979"/>
            <a:ext cx="7577007" cy="1432371"/>
          </a:xfrm>
        </p:spPr>
        <p:txBody>
          <a:bodyPr>
            <a:normAutofit fontScale="62500" lnSpcReduction="20000"/>
          </a:bodyPr>
          <a:lstStyle/>
          <a:p>
            <a:r>
              <a:rPr lang="en-US" sz="2800" dirty="0">
                <a:latin typeface="Century Gothic" panose="020B0502020202020204" pitchFamily="34" charset="0"/>
              </a:rPr>
              <a:t>Michelle Kane, PsyD</a:t>
            </a:r>
          </a:p>
          <a:p>
            <a:r>
              <a:rPr lang="en-US" sz="2800" dirty="0">
                <a:latin typeface="Century Gothic" panose="020B0502020202020204" pitchFamily="34" charset="0"/>
              </a:rPr>
              <a:t>Lee Chambliss, MD</a:t>
            </a:r>
          </a:p>
          <a:p>
            <a:r>
              <a:rPr lang="en-US" sz="2800" dirty="0">
                <a:latin typeface="Century Gothic" panose="020B0502020202020204" pitchFamily="34" charset="0"/>
              </a:rPr>
              <a:t>Cone Family Medicine, </a:t>
            </a:r>
          </a:p>
          <a:p>
            <a:r>
              <a:rPr lang="en-US" sz="2800" dirty="0">
                <a:latin typeface="Century Gothic" panose="020B0502020202020204" pitchFamily="34" charset="0"/>
              </a:rPr>
              <a:t>Greensboro, NC</a:t>
            </a:r>
          </a:p>
        </p:txBody>
      </p:sp>
      <p:sp>
        <p:nvSpPr>
          <p:cNvPr id="4" name="Title 1"/>
          <p:cNvSpPr txBox="1">
            <a:spLocks/>
          </p:cNvSpPr>
          <p:nvPr/>
        </p:nvSpPr>
        <p:spPr>
          <a:xfrm>
            <a:off x="2352500" y="3026536"/>
            <a:ext cx="7456518" cy="661079"/>
          </a:xfrm>
          <a:prstGeom prst="rect">
            <a:avLst/>
          </a:prstGeom>
        </p:spPr>
        <p:txBody>
          <a:bodyPr vert="horz" lIns="91440" tIns="45720" rIns="91440" bIns="45720" rtlCol="0" anchor="t" anchorCtr="0">
            <a:noAutofit/>
          </a:bodyPr>
          <a:lstStyle>
            <a:lvl1pPr algn="l" defTabSz="914400" rtl="0" eaLnBrk="1" latinLnBrk="0" hangingPunct="1">
              <a:lnSpc>
                <a:spcPts val="10800"/>
              </a:lnSpc>
              <a:spcBef>
                <a:spcPct val="0"/>
              </a:spcBef>
              <a:buNone/>
              <a:defRPr sz="10000" b="1" kern="1200" spc="-250" baseline="0">
                <a:solidFill>
                  <a:schemeClr val="tx2"/>
                </a:solidFill>
                <a:latin typeface="+mj-lt"/>
                <a:ea typeface="+mj-ea"/>
                <a:cs typeface="+mj-cs"/>
              </a:defRPr>
            </a:lvl1pPr>
          </a:lstStyle>
          <a:p>
            <a:pPr algn="ctr">
              <a:lnSpc>
                <a:spcPct val="100000"/>
              </a:lnSpc>
            </a:pPr>
            <a:r>
              <a:rPr lang="en-US" sz="2400" b="0" spc="0" dirty="0">
                <a:latin typeface="Century Gothic" panose="020B0502020202020204" pitchFamily="34" charset="0"/>
              </a:rPr>
              <a:t>What to say when you don’t know what to say</a:t>
            </a:r>
          </a:p>
        </p:txBody>
      </p:sp>
    </p:spTree>
    <p:extLst>
      <p:ext uri="{BB962C8B-B14F-4D97-AF65-F5344CB8AC3E}">
        <p14:creationId xmlns:p14="http://schemas.microsoft.com/office/powerpoint/2010/main" val="4023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3B294-8FC6-4E28-ABF8-DCB3C7AACE70}"/>
              </a:ext>
            </a:extLst>
          </p:cNvPr>
          <p:cNvSpPr>
            <a:spLocks noGrp="1"/>
          </p:cNvSpPr>
          <p:nvPr>
            <p:ph type="title"/>
          </p:nvPr>
        </p:nvSpPr>
        <p:spPr/>
        <p:txBody>
          <a:bodyPr/>
          <a:lstStyle/>
          <a:p>
            <a:r>
              <a:rPr lang="en-US" dirty="0"/>
              <a:t>Response Rates</a:t>
            </a:r>
          </a:p>
        </p:txBody>
      </p:sp>
      <p:sp>
        <p:nvSpPr>
          <p:cNvPr id="3" name="Content Placeholder 2">
            <a:extLst>
              <a:ext uri="{FF2B5EF4-FFF2-40B4-BE49-F238E27FC236}">
                <a16:creationId xmlns:a16="http://schemas.microsoft.com/office/drawing/2014/main" id="{F4C51962-6425-45F9-92FE-5AF5DCA4F4DC}"/>
              </a:ext>
            </a:extLst>
          </p:cNvPr>
          <p:cNvSpPr>
            <a:spLocks noGrp="1"/>
          </p:cNvSpPr>
          <p:nvPr>
            <p:ph idx="1"/>
          </p:nvPr>
        </p:nvSpPr>
        <p:spPr>
          <a:xfrm>
            <a:off x="1295402" y="1982811"/>
            <a:ext cx="4703954" cy="1278924"/>
          </a:xfrm>
        </p:spPr>
        <p:txBody>
          <a:bodyPr>
            <a:normAutofit/>
          </a:bodyPr>
          <a:lstStyle/>
          <a:p>
            <a:r>
              <a:rPr lang="en-US" sz="2800" dirty="0"/>
              <a:t>Resident response rate:</a:t>
            </a:r>
          </a:p>
          <a:p>
            <a:r>
              <a:rPr lang="en-US" sz="2800" dirty="0"/>
              <a:t>Faculty response rate: </a:t>
            </a:r>
          </a:p>
          <a:p>
            <a:pPr marL="0" indent="0">
              <a:buNone/>
            </a:pPr>
            <a:endParaRPr lang="en-US" dirty="0"/>
          </a:p>
        </p:txBody>
      </p:sp>
      <p:pic>
        <p:nvPicPr>
          <p:cNvPr id="4" name="Picture 9" descr="https://cdn3.volusion.com/zkaoy.rkkmc/v/vspfiles/photos/STETH00057-2T.jpg?1494218046">
            <a:extLst>
              <a:ext uri="{FF2B5EF4-FFF2-40B4-BE49-F238E27FC236}">
                <a16:creationId xmlns:a16="http://schemas.microsoft.com/office/drawing/2014/main" id="{A9A9B18C-4A96-4C5B-9E98-46E9CC5A0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3685" y="831486"/>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3FAE967-71F3-4A08-8857-AACDCA9DAB28}"/>
              </a:ext>
            </a:extLst>
          </p:cNvPr>
          <p:cNvPicPr>
            <a:picLocks noChangeAspect="1"/>
          </p:cNvPicPr>
          <p:nvPr/>
        </p:nvPicPr>
        <p:blipFill>
          <a:blip r:embed="rId4"/>
          <a:stretch>
            <a:fillRect/>
          </a:stretch>
        </p:blipFill>
        <p:spPr>
          <a:xfrm>
            <a:off x="7880662" y="3904725"/>
            <a:ext cx="3579542" cy="2244671"/>
          </a:xfrm>
          <a:prstGeom prst="rect">
            <a:avLst/>
          </a:prstGeom>
        </p:spPr>
      </p:pic>
      <p:sp>
        <p:nvSpPr>
          <p:cNvPr id="8" name="Content Placeholder 2">
            <a:extLst>
              <a:ext uri="{FF2B5EF4-FFF2-40B4-BE49-F238E27FC236}">
                <a16:creationId xmlns:a16="http://schemas.microsoft.com/office/drawing/2014/main" id="{6C4286CA-FB16-45BE-8D46-76DD6685B2AC}"/>
              </a:ext>
            </a:extLst>
          </p:cNvPr>
          <p:cNvSpPr txBox="1">
            <a:spLocks/>
          </p:cNvSpPr>
          <p:nvPr/>
        </p:nvSpPr>
        <p:spPr>
          <a:xfrm>
            <a:off x="5741952" y="1999694"/>
            <a:ext cx="3770038" cy="1278924"/>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sz="2800" dirty="0"/>
              <a:t>129 / 574 = 23%</a:t>
            </a:r>
          </a:p>
          <a:p>
            <a:pPr marL="0" indent="0">
              <a:buNone/>
            </a:pPr>
            <a:r>
              <a:rPr lang="en-US" sz="2800" dirty="0"/>
              <a:t>148 / 469 = 32%</a:t>
            </a:r>
          </a:p>
          <a:p>
            <a:pPr marL="0" indent="0">
              <a:buFont typeface="Arial"/>
              <a:buNone/>
            </a:pPr>
            <a:endParaRPr lang="en-US" dirty="0"/>
          </a:p>
          <a:p>
            <a:pPr marL="0" indent="0">
              <a:buFont typeface="Arial"/>
              <a:buNone/>
            </a:pPr>
            <a:endParaRPr lang="en-US" dirty="0"/>
          </a:p>
        </p:txBody>
      </p:sp>
      <p:sp>
        <p:nvSpPr>
          <p:cNvPr id="9" name="TextBox 8">
            <a:extLst>
              <a:ext uri="{FF2B5EF4-FFF2-40B4-BE49-F238E27FC236}">
                <a16:creationId xmlns:a16="http://schemas.microsoft.com/office/drawing/2014/main" id="{25397EC8-8296-43A6-8520-7B51BC8012C7}"/>
              </a:ext>
            </a:extLst>
          </p:cNvPr>
          <p:cNvSpPr txBox="1"/>
          <p:nvPr/>
        </p:nvSpPr>
        <p:spPr>
          <a:xfrm>
            <a:off x="5189514" y="4338133"/>
            <a:ext cx="2679997" cy="954107"/>
          </a:xfrm>
          <a:prstGeom prst="rect">
            <a:avLst/>
          </a:prstGeom>
          <a:noFill/>
        </p:spPr>
        <p:txBody>
          <a:bodyPr wrap="square" rtlCol="0">
            <a:spAutoFit/>
          </a:bodyPr>
          <a:lstStyle/>
          <a:p>
            <a:pPr algn="ctr"/>
            <a:r>
              <a:rPr lang="en-US" sz="2800" dirty="0">
                <a:latin typeface="Century Gothic" panose="020B0502020202020204" pitchFamily="34" charset="0"/>
              </a:rPr>
              <a:t>We did better than nature!</a:t>
            </a:r>
          </a:p>
        </p:txBody>
      </p:sp>
      <p:pic>
        <p:nvPicPr>
          <p:cNvPr id="11" name="Picture 5" descr="Related image">
            <a:extLst>
              <a:ext uri="{FF2B5EF4-FFF2-40B4-BE49-F238E27FC236}">
                <a16:creationId xmlns:a16="http://schemas.microsoft.com/office/drawing/2014/main" id="{F5F3563B-41CB-4551-B985-CCFE39B414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6142" y="850037"/>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60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Questionnaire – Asked About:</a:t>
            </a:r>
          </a:p>
        </p:txBody>
      </p:sp>
      <p:sp>
        <p:nvSpPr>
          <p:cNvPr id="3" name="Content Placeholder 2"/>
          <p:cNvSpPr>
            <a:spLocks noGrp="1"/>
          </p:cNvSpPr>
          <p:nvPr>
            <p:ph idx="1"/>
          </p:nvPr>
        </p:nvSpPr>
        <p:spPr>
          <a:xfrm>
            <a:off x="5866433" y="2048530"/>
            <a:ext cx="4835232" cy="3849641"/>
          </a:xfrm>
        </p:spPr>
        <p:txBody>
          <a:bodyPr>
            <a:normAutofit/>
          </a:bodyPr>
          <a:lstStyle/>
          <a:p>
            <a:r>
              <a:rPr lang="en-US" sz="2800" dirty="0"/>
              <a:t>Demographics</a:t>
            </a:r>
          </a:p>
          <a:p>
            <a:pPr lvl="1"/>
            <a:r>
              <a:rPr lang="en-US" sz="2400" dirty="0"/>
              <a:t>Age</a:t>
            </a:r>
          </a:p>
          <a:p>
            <a:pPr lvl="1"/>
            <a:r>
              <a:rPr lang="en-US" sz="2400" dirty="0"/>
              <a:t>Location of residency</a:t>
            </a:r>
          </a:p>
          <a:p>
            <a:pPr lvl="1"/>
            <a:r>
              <a:rPr lang="en-US" sz="2400" dirty="0"/>
              <a:t>Role at institution</a:t>
            </a:r>
          </a:p>
          <a:p>
            <a:pPr lvl="1"/>
            <a:r>
              <a:rPr lang="en-US" sz="2400" dirty="0"/>
              <a:t>Gender identification</a:t>
            </a:r>
          </a:p>
          <a:p>
            <a:pPr lvl="1"/>
            <a:r>
              <a:rPr lang="en-US" sz="2400" dirty="0"/>
              <a:t>Identify as a minority?</a:t>
            </a:r>
          </a:p>
          <a:p>
            <a:pPr lvl="2"/>
            <a:r>
              <a:rPr lang="en-US" sz="2200" dirty="0"/>
              <a:t>If so, which minority?</a:t>
            </a:r>
          </a:p>
          <a:p>
            <a:pPr lvl="1"/>
            <a:endParaRPr lang="en-US" dirty="0"/>
          </a:p>
          <a:p>
            <a:pPr lvl="1"/>
            <a:endParaRPr lang="en-US" dirty="0"/>
          </a:p>
          <a:p>
            <a:endParaRPr lang="en-US" dirty="0"/>
          </a:p>
        </p:txBody>
      </p:sp>
      <p:pic>
        <p:nvPicPr>
          <p:cNvPr id="5" name="Picture 9" descr="https://cdn3.volusion.com/zkaoy.rkkmc/v/vspfiles/photos/STETH00057-2T.jpg?1494218046">
            <a:extLst>
              <a:ext uri="{FF2B5EF4-FFF2-40B4-BE49-F238E27FC236}">
                <a16:creationId xmlns:a16="http://schemas.microsoft.com/office/drawing/2014/main" id="{AEC38030-550E-4A5B-B942-ECA223834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1665" y="797432"/>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a bunch of stuff">
            <a:extLst>
              <a:ext uri="{FF2B5EF4-FFF2-40B4-BE49-F238E27FC236}">
                <a16:creationId xmlns:a16="http://schemas.microsoft.com/office/drawing/2014/main" id="{FA73443D-515A-49E6-ADAD-8745184DF2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12" t="17733" r="2328" b="8800"/>
          <a:stretch/>
        </p:blipFill>
        <p:spPr bwMode="auto">
          <a:xfrm>
            <a:off x="1192502" y="2048530"/>
            <a:ext cx="4529198" cy="357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926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4610-AD67-4E78-8A0A-70EAEFEEA6EE}"/>
              </a:ext>
            </a:extLst>
          </p:cNvPr>
          <p:cNvSpPr>
            <a:spLocks noGrp="1"/>
          </p:cNvSpPr>
          <p:nvPr>
            <p:ph type="title"/>
          </p:nvPr>
        </p:nvSpPr>
        <p:spPr>
          <a:xfrm>
            <a:off x="1295402" y="633632"/>
            <a:ext cx="9601196" cy="1165868"/>
          </a:xfrm>
        </p:spPr>
        <p:txBody>
          <a:bodyPr>
            <a:noAutofit/>
          </a:bodyPr>
          <a:lstStyle/>
          <a:p>
            <a:r>
              <a:rPr lang="en-US" sz="3600" dirty="0"/>
              <a:t>Have you been on the</a:t>
            </a:r>
            <a:br>
              <a:rPr lang="en-US" sz="3600" dirty="0"/>
            </a:br>
            <a:r>
              <a:rPr lang="en-US" sz="3600" u="sng" dirty="0"/>
              <a:t>receiving end</a:t>
            </a:r>
            <a:r>
              <a:rPr lang="en-US" sz="3600" dirty="0"/>
              <a:t> of an IPCB?</a:t>
            </a:r>
          </a:p>
        </p:txBody>
      </p:sp>
      <p:sp>
        <p:nvSpPr>
          <p:cNvPr id="6" name="Content Placeholder 5">
            <a:extLst>
              <a:ext uri="{FF2B5EF4-FFF2-40B4-BE49-F238E27FC236}">
                <a16:creationId xmlns:a16="http://schemas.microsoft.com/office/drawing/2014/main" id="{C588594D-1F91-409F-900A-8E8A2829351B}"/>
              </a:ext>
            </a:extLst>
          </p:cNvPr>
          <p:cNvSpPr>
            <a:spLocks noGrp="1"/>
          </p:cNvSpPr>
          <p:nvPr>
            <p:ph idx="1"/>
          </p:nvPr>
        </p:nvSpPr>
        <p:spPr>
          <a:xfrm>
            <a:off x="7399410" y="2116624"/>
            <a:ext cx="1992351" cy="646332"/>
          </a:xfrm>
        </p:spPr>
        <p:txBody>
          <a:bodyPr/>
          <a:lstStyle/>
          <a:p>
            <a:pPr marL="0" indent="0" algn="ctr">
              <a:buNone/>
            </a:pPr>
            <a:r>
              <a:rPr lang="en-US" dirty="0"/>
              <a:t>Residents</a:t>
            </a:r>
          </a:p>
          <a:p>
            <a:endParaRPr lang="en-US" dirty="0"/>
          </a:p>
        </p:txBody>
      </p:sp>
      <p:pic>
        <p:nvPicPr>
          <p:cNvPr id="7" name="Picture 9" descr="https://cdn3.volusion.com/zkaoy.rkkmc/v/vspfiles/photos/STETH00057-2T.jpg?1494218046">
            <a:extLst>
              <a:ext uri="{FF2B5EF4-FFF2-40B4-BE49-F238E27FC236}">
                <a16:creationId xmlns:a16="http://schemas.microsoft.com/office/drawing/2014/main" id="{76B424C3-C7BF-463A-9C37-BEFEA3CBF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0848" y="800897"/>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AAFBD3D-E723-4411-B7C4-39EB98E8C901}"/>
              </a:ext>
            </a:extLst>
          </p:cNvPr>
          <p:cNvPicPr>
            <a:picLocks noChangeAspect="1"/>
          </p:cNvPicPr>
          <p:nvPr/>
        </p:nvPicPr>
        <p:blipFill rotWithShape="1">
          <a:blip r:embed="rId4"/>
          <a:srcRect l="8437" r="8437" b="7970"/>
          <a:stretch/>
        </p:blipFill>
        <p:spPr>
          <a:xfrm>
            <a:off x="6783661" y="2520067"/>
            <a:ext cx="3174856" cy="3222811"/>
          </a:xfrm>
          <a:prstGeom prst="rect">
            <a:avLst/>
          </a:prstGeom>
        </p:spPr>
      </p:pic>
      <p:pic>
        <p:nvPicPr>
          <p:cNvPr id="3" name="Picture 2">
            <a:extLst>
              <a:ext uri="{FF2B5EF4-FFF2-40B4-BE49-F238E27FC236}">
                <a16:creationId xmlns:a16="http://schemas.microsoft.com/office/drawing/2014/main" id="{281DE054-A9A4-48D3-A277-491546743AFB}"/>
              </a:ext>
            </a:extLst>
          </p:cNvPr>
          <p:cNvPicPr>
            <a:picLocks noChangeAspect="1"/>
          </p:cNvPicPr>
          <p:nvPr/>
        </p:nvPicPr>
        <p:blipFill rotWithShape="1">
          <a:blip r:embed="rId5"/>
          <a:srcRect l="9213" r="3410" b="4627"/>
          <a:stretch/>
        </p:blipFill>
        <p:spPr>
          <a:xfrm>
            <a:off x="2142316" y="2305741"/>
            <a:ext cx="3042649" cy="3646488"/>
          </a:xfrm>
          <a:prstGeom prst="rect">
            <a:avLst/>
          </a:prstGeom>
        </p:spPr>
      </p:pic>
      <p:sp>
        <p:nvSpPr>
          <p:cNvPr id="9" name="Content Placeholder 5">
            <a:extLst>
              <a:ext uri="{FF2B5EF4-FFF2-40B4-BE49-F238E27FC236}">
                <a16:creationId xmlns:a16="http://schemas.microsoft.com/office/drawing/2014/main" id="{2BF8F76E-23A1-4F78-9487-F977C87CE2D7}"/>
              </a:ext>
            </a:extLst>
          </p:cNvPr>
          <p:cNvSpPr txBox="1">
            <a:spLocks/>
          </p:cNvSpPr>
          <p:nvPr/>
        </p:nvSpPr>
        <p:spPr>
          <a:xfrm>
            <a:off x="3287752" y="2105475"/>
            <a:ext cx="1696843" cy="52610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en-US" dirty="0"/>
              <a:t>Faculty</a:t>
            </a:r>
          </a:p>
        </p:txBody>
      </p:sp>
      <p:sp>
        <p:nvSpPr>
          <p:cNvPr id="4" name="TextBox 3">
            <a:extLst>
              <a:ext uri="{FF2B5EF4-FFF2-40B4-BE49-F238E27FC236}">
                <a16:creationId xmlns:a16="http://schemas.microsoft.com/office/drawing/2014/main" id="{C3E68D05-22A4-4CC7-90C4-F78D0C66F32F}"/>
              </a:ext>
            </a:extLst>
          </p:cNvPr>
          <p:cNvSpPr txBox="1"/>
          <p:nvPr/>
        </p:nvSpPr>
        <p:spPr>
          <a:xfrm>
            <a:off x="8352263" y="4226312"/>
            <a:ext cx="1204332" cy="646331"/>
          </a:xfrm>
          <a:prstGeom prst="rect">
            <a:avLst/>
          </a:prstGeom>
          <a:noFill/>
        </p:spPr>
        <p:txBody>
          <a:bodyPr wrap="square" rtlCol="0">
            <a:spAutoFit/>
          </a:bodyPr>
          <a:lstStyle/>
          <a:p>
            <a:r>
              <a:rPr lang="en-US" sz="3600" dirty="0">
                <a:latin typeface="Century Gothic" panose="020B0502020202020204" pitchFamily="34" charset="0"/>
              </a:rPr>
              <a:t>78%</a:t>
            </a:r>
          </a:p>
        </p:txBody>
      </p:sp>
      <p:sp>
        <p:nvSpPr>
          <p:cNvPr id="10" name="TextBox 9">
            <a:extLst>
              <a:ext uri="{FF2B5EF4-FFF2-40B4-BE49-F238E27FC236}">
                <a16:creationId xmlns:a16="http://schemas.microsoft.com/office/drawing/2014/main" id="{CED60342-C3C3-476E-AD80-387052D81860}"/>
              </a:ext>
            </a:extLst>
          </p:cNvPr>
          <p:cNvSpPr txBox="1"/>
          <p:nvPr/>
        </p:nvSpPr>
        <p:spPr>
          <a:xfrm>
            <a:off x="3397405" y="4244457"/>
            <a:ext cx="1204332" cy="646331"/>
          </a:xfrm>
          <a:prstGeom prst="rect">
            <a:avLst/>
          </a:prstGeom>
          <a:noFill/>
        </p:spPr>
        <p:txBody>
          <a:bodyPr wrap="square" rtlCol="0">
            <a:spAutoFit/>
          </a:bodyPr>
          <a:lstStyle/>
          <a:p>
            <a:r>
              <a:rPr lang="en-US" sz="3600" dirty="0">
                <a:latin typeface="Century Gothic" panose="020B0502020202020204" pitchFamily="34" charset="0"/>
              </a:rPr>
              <a:t>90%</a:t>
            </a:r>
          </a:p>
        </p:txBody>
      </p:sp>
    </p:spTree>
    <p:extLst>
      <p:ext uri="{BB962C8B-B14F-4D97-AF65-F5344CB8AC3E}">
        <p14:creationId xmlns:p14="http://schemas.microsoft.com/office/powerpoint/2010/main" val="12936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D4610-AD67-4E78-8A0A-70EAEFEEA6EE}"/>
              </a:ext>
            </a:extLst>
          </p:cNvPr>
          <p:cNvSpPr>
            <a:spLocks noGrp="1"/>
          </p:cNvSpPr>
          <p:nvPr>
            <p:ph type="title"/>
          </p:nvPr>
        </p:nvSpPr>
        <p:spPr/>
        <p:txBody>
          <a:bodyPr>
            <a:noAutofit/>
          </a:bodyPr>
          <a:lstStyle/>
          <a:p>
            <a:r>
              <a:rPr lang="en-US" sz="3600" dirty="0"/>
              <a:t>Have you </a:t>
            </a:r>
            <a:r>
              <a:rPr lang="en-US" sz="3600" u="sng" dirty="0"/>
              <a:t>witnessed</a:t>
            </a:r>
            <a:r>
              <a:rPr lang="en-US" sz="3600" dirty="0"/>
              <a:t> an IPCB directed toward one or more of your colleagues?</a:t>
            </a:r>
          </a:p>
        </p:txBody>
      </p:sp>
      <p:sp>
        <p:nvSpPr>
          <p:cNvPr id="6" name="Content Placeholder 5">
            <a:extLst>
              <a:ext uri="{FF2B5EF4-FFF2-40B4-BE49-F238E27FC236}">
                <a16:creationId xmlns:a16="http://schemas.microsoft.com/office/drawing/2014/main" id="{C588594D-1F91-409F-900A-8E8A2829351B}"/>
              </a:ext>
            </a:extLst>
          </p:cNvPr>
          <p:cNvSpPr>
            <a:spLocks noGrp="1"/>
          </p:cNvSpPr>
          <p:nvPr>
            <p:ph idx="1"/>
          </p:nvPr>
        </p:nvSpPr>
        <p:spPr>
          <a:xfrm>
            <a:off x="7765592" y="2069907"/>
            <a:ext cx="1741446" cy="581973"/>
          </a:xfrm>
        </p:spPr>
        <p:txBody>
          <a:bodyPr/>
          <a:lstStyle/>
          <a:p>
            <a:pPr marL="0" indent="0" algn="ctr">
              <a:buNone/>
            </a:pPr>
            <a:r>
              <a:rPr lang="en-US" dirty="0"/>
              <a:t>Residents</a:t>
            </a:r>
          </a:p>
          <a:p>
            <a:endParaRPr lang="en-US" dirty="0"/>
          </a:p>
        </p:txBody>
      </p:sp>
      <p:pic>
        <p:nvPicPr>
          <p:cNvPr id="3" name="Picture 2">
            <a:extLst>
              <a:ext uri="{FF2B5EF4-FFF2-40B4-BE49-F238E27FC236}">
                <a16:creationId xmlns:a16="http://schemas.microsoft.com/office/drawing/2014/main" id="{275E567F-969A-4A11-B069-EC03EF99253E}"/>
              </a:ext>
            </a:extLst>
          </p:cNvPr>
          <p:cNvPicPr>
            <a:picLocks noChangeAspect="1"/>
          </p:cNvPicPr>
          <p:nvPr/>
        </p:nvPicPr>
        <p:blipFill rotWithShape="1">
          <a:blip r:embed="rId3"/>
          <a:srcRect l="3576" t="8764" r="7059" b="4079"/>
          <a:stretch/>
        </p:blipFill>
        <p:spPr>
          <a:xfrm>
            <a:off x="6567459" y="2598235"/>
            <a:ext cx="4137712" cy="3134688"/>
          </a:xfrm>
          <a:prstGeom prst="rect">
            <a:avLst/>
          </a:prstGeom>
        </p:spPr>
      </p:pic>
      <p:pic>
        <p:nvPicPr>
          <p:cNvPr id="4" name="Picture 3">
            <a:extLst>
              <a:ext uri="{FF2B5EF4-FFF2-40B4-BE49-F238E27FC236}">
                <a16:creationId xmlns:a16="http://schemas.microsoft.com/office/drawing/2014/main" id="{2FC5BAFB-1986-4F3D-8B5A-11BEF0F6502F}"/>
              </a:ext>
            </a:extLst>
          </p:cNvPr>
          <p:cNvPicPr>
            <a:picLocks noChangeAspect="1"/>
          </p:cNvPicPr>
          <p:nvPr/>
        </p:nvPicPr>
        <p:blipFill rotWithShape="1">
          <a:blip r:embed="rId4"/>
          <a:srcRect l="9984" t="6699" r="6490" b="8178"/>
          <a:stretch/>
        </p:blipFill>
        <p:spPr>
          <a:xfrm>
            <a:off x="1880821" y="2573022"/>
            <a:ext cx="3449461" cy="3174642"/>
          </a:xfrm>
          <a:prstGeom prst="rect">
            <a:avLst/>
          </a:prstGeom>
        </p:spPr>
      </p:pic>
      <p:sp>
        <p:nvSpPr>
          <p:cNvPr id="7" name="Content Placeholder 5">
            <a:extLst>
              <a:ext uri="{FF2B5EF4-FFF2-40B4-BE49-F238E27FC236}">
                <a16:creationId xmlns:a16="http://schemas.microsoft.com/office/drawing/2014/main" id="{43DE31CB-0DD5-4F34-9A15-29B3BE469632}"/>
              </a:ext>
            </a:extLst>
          </p:cNvPr>
          <p:cNvSpPr txBox="1">
            <a:spLocks/>
          </p:cNvSpPr>
          <p:nvPr/>
        </p:nvSpPr>
        <p:spPr>
          <a:xfrm>
            <a:off x="2863066" y="2075482"/>
            <a:ext cx="1484970" cy="50391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US" dirty="0"/>
              <a:t>Faculty</a:t>
            </a:r>
          </a:p>
        </p:txBody>
      </p:sp>
      <p:sp>
        <p:nvSpPr>
          <p:cNvPr id="8" name="TextBox 7">
            <a:extLst>
              <a:ext uri="{FF2B5EF4-FFF2-40B4-BE49-F238E27FC236}">
                <a16:creationId xmlns:a16="http://schemas.microsoft.com/office/drawing/2014/main" id="{D179118E-5C76-4F1E-8BFC-ADE2AE99DCC6}"/>
              </a:ext>
            </a:extLst>
          </p:cNvPr>
          <p:cNvSpPr txBox="1"/>
          <p:nvPr/>
        </p:nvSpPr>
        <p:spPr>
          <a:xfrm>
            <a:off x="8663384" y="4047892"/>
            <a:ext cx="1204332" cy="646331"/>
          </a:xfrm>
          <a:prstGeom prst="rect">
            <a:avLst/>
          </a:prstGeom>
          <a:noFill/>
        </p:spPr>
        <p:txBody>
          <a:bodyPr wrap="square" rtlCol="0">
            <a:spAutoFit/>
          </a:bodyPr>
          <a:lstStyle/>
          <a:p>
            <a:r>
              <a:rPr lang="en-US" sz="3600" dirty="0">
                <a:latin typeface="Century Gothic" panose="020B0502020202020204" pitchFamily="34" charset="0"/>
              </a:rPr>
              <a:t>62%</a:t>
            </a:r>
          </a:p>
        </p:txBody>
      </p:sp>
      <p:sp>
        <p:nvSpPr>
          <p:cNvPr id="9" name="TextBox 8">
            <a:extLst>
              <a:ext uri="{FF2B5EF4-FFF2-40B4-BE49-F238E27FC236}">
                <a16:creationId xmlns:a16="http://schemas.microsoft.com/office/drawing/2014/main" id="{9CFA3A78-4FCE-4D43-8112-7B020EEAF683}"/>
              </a:ext>
            </a:extLst>
          </p:cNvPr>
          <p:cNvSpPr txBox="1"/>
          <p:nvPr/>
        </p:nvSpPr>
        <p:spPr>
          <a:xfrm>
            <a:off x="3472493" y="4094890"/>
            <a:ext cx="1204332" cy="646331"/>
          </a:xfrm>
          <a:prstGeom prst="rect">
            <a:avLst/>
          </a:prstGeom>
          <a:noFill/>
        </p:spPr>
        <p:txBody>
          <a:bodyPr wrap="square" rtlCol="0">
            <a:spAutoFit/>
          </a:bodyPr>
          <a:lstStyle/>
          <a:p>
            <a:r>
              <a:rPr lang="en-US" sz="3600" dirty="0">
                <a:latin typeface="Century Gothic" panose="020B0502020202020204" pitchFamily="34" charset="0"/>
              </a:rPr>
              <a:t>75%</a:t>
            </a:r>
          </a:p>
        </p:txBody>
      </p:sp>
      <p:pic>
        <p:nvPicPr>
          <p:cNvPr id="10" name="Picture 9" descr="https://cdn3.volusion.com/zkaoy.rkkmc/v/vspfiles/photos/STETH00057-2T.jpg?1494218046">
            <a:extLst>
              <a:ext uri="{FF2B5EF4-FFF2-40B4-BE49-F238E27FC236}">
                <a16:creationId xmlns:a16="http://schemas.microsoft.com/office/drawing/2014/main" id="{B2682104-7B5D-4FE7-9031-E6D1667C4D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598" y="711687"/>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472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EE9B6-B42C-4BB5-B991-0BE72B1C6CE9}"/>
              </a:ext>
            </a:extLst>
          </p:cNvPr>
          <p:cNvSpPr>
            <a:spLocks noGrp="1"/>
          </p:cNvSpPr>
          <p:nvPr>
            <p:ph type="title"/>
          </p:nvPr>
        </p:nvSpPr>
        <p:spPr>
          <a:xfrm>
            <a:off x="927418" y="800897"/>
            <a:ext cx="10368770" cy="871382"/>
          </a:xfrm>
        </p:spPr>
        <p:txBody>
          <a:bodyPr>
            <a:noAutofit/>
          </a:bodyPr>
          <a:lstStyle/>
          <a:p>
            <a:r>
              <a:rPr lang="en-US" sz="3600" dirty="0"/>
              <a:t>How satisfied did you feel</a:t>
            </a:r>
            <a:br>
              <a:rPr lang="en-US" sz="3600" dirty="0"/>
            </a:br>
            <a:r>
              <a:rPr lang="en-US" sz="3600" dirty="0"/>
              <a:t>with your response?</a:t>
            </a:r>
          </a:p>
        </p:txBody>
      </p:sp>
      <p:sp>
        <p:nvSpPr>
          <p:cNvPr id="3" name="Content Placeholder 2">
            <a:extLst>
              <a:ext uri="{FF2B5EF4-FFF2-40B4-BE49-F238E27FC236}">
                <a16:creationId xmlns:a16="http://schemas.microsoft.com/office/drawing/2014/main" id="{BE61984C-322D-4E9E-BE57-5169731BA634}"/>
              </a:ext>
            </a:extLst>
          </p:cNvPr>
          <p:cNvSpPr>
            <a:spLocks noGrp="1"/>
          </p:cNvSpPr>
          <p:nvPr>
            <p:ph idx="1"/>
          </p:nvPr>
        </p:nvSpPr>
        <p:spPr>
          <a:xfrm>
            <a:off x="5450159" y="3807516"/>
            <a:ext cx="1291682" cy="549854"/>
          </a:xfrm>
          <a:noFill/>
        </p:spPr>
        <p:txBody>
          <a:bodyPr/>
          <a:lstStyle/>
          <a:p>
            <a:pPr marL="0" indent="0" algn="ctr">
              <a:buNone/>
            </a:pPr>
            <a:r>
              <a:rPr lang="en-US" u="sng" dirty="0">
                <a:solidFill>
                  <a:srgbClr val="FF0000"/>
                </a:solidFill>
              </a:rPr>
              <a:t>Faculty</a:t>
            </a:r>
            <a:r>
              <a:rPr lang="en-US" u="sng" dirty="0"/>
              <a:t> </a:t>
            </a:r>
          </a:p>
          <a:p>
            <a:pPr algn="ctr"/>
            <a:endParaRPr lang="en-US" dirty="0"/>
          </a:p>
        </p:txBody>
      </p:sp>
      <p:graphicFrame>
        <p:nvGraphicFramePr>
          <p:cNvPr id="5" name="Table 4">
            <a:extLst>
              <a:ext uri="{FF2B5EF4-FFF2-40B4-BE49-F238E27FC236}">
                <a16:creationId xmlns:a16="http://schemas.microsoft.com/office/drawing/2014/main" id="{69C4D787-B3CE-48E7-A12A-38BB1FD679BF}"/>
              </a:ext>
            </a:extLst>
          </p:cNvPr>
          <p:cNvGraphicFramePr>
            <a:graphicFrameLocks noGrp="1"/>
          </p:cNvGraphicFramePr>
          <p:nvPr>
            <p:extLst>
              <p:ext uri="{D42A27DB-BD31-4B8C-83A1-F6EECF244321}">
                <p14:modId xmlns:p14="http://schemas.microsoft.com/office/powerpoint/2010/main" val="2663709708"/>
              </p:ext>
            </p:extLst>
          </p:nvPr>
        </p:nvGraphicFramePr>
        <p:xfrm>
          <a:off x="1371600" y="4360219"/>
          <a:ext cx="9556595" cy="1100709"/>
        </p:xfrm>
        <a:graphic>
          <a:graphicData uri="http://schemas.openxmlformats.org/drawingml/2006/table">
            <a:tbl>
              <a:tblPr firstRow="1" firstCol="1" bandRow="1"/>
              <a:tblGrid>
                <a:gridCol w="1911319">
                  <a:extLst>
                    <a:ext uri="{9D8B030D-6E8A-4147-A177-3AD203B41FA5}">
                      <a16:colId xmlns:a16="http://schemas.microsoft.com/office/drawing/2014/main" val="2759970830"/>
                    </a:ext>
                  </a:extLst>
                </a:gridCol>
                <a:gridCol w="1911319">
                  <a:extLst>
                    <a:ext uri="{9D8B030D-6E8A-4147-A177-3AD203B41FA5}">
                      <a16:colId xmlns:a16="http://schemas.microsoft.com/office/drawing/2014/main" val="2940601353"/>
                    </a:ext>
                  </a:extLst>
                </a:gridCol>
                <a:gridCol w="1911319">
                  <a:extLst>
                    <a:ext uri="{9D8B030D-6E8A-4147-A177-3AD203B41FA5}">
                      <a16:colId xmlns:a16="http://schemas.microsoft.com/office/drawing/2014/main" val="87169195"/>
                    </a:ext>
                  </a:extLst>
                </a:gridCol>
                <a:gridCol w="1911319">
                  <a:extLst>
                    <a:ext uri="{9D8B030D-6E8A-4147-A177-3AD203B41FA5}">
                      <a16:colId xmlns:a16="http://schemas.microsoft.com/office/drawing/2014/main" val="2769120963"/>
                    </a:ext>
                  </a:extLst>
                </a:gridCol>
                <a:gridCol w="1911319">
                  <a:extLst>
                    <a:ext uri="{9D8B030D-6E8A-4147-A177-3AD203B41FA5}">
                      <a16:colId xmlns:a16="http://schemas.microsoft.com/office/drawing/2014/main" val="2584697305"/>
                    </a:ext>
                  </a:extLst>
                </a:gridCol>
              </a:tblGrid>
              <a:tr h="0">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VERY DISSATISFIED WITH MY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DISSATISFIED WITH MY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NEITHER SATISFIED NOR DISSATISFIED WITH MY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SATISFIED WITH MY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VERY SATISFIED WITH MY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450675310"/>
                  </a:ext>
                </a:extLst>
              </a:tr>
              <a:tr h="0">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8.00%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19.20%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27.20%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36.00%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9.60%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noFill/>
                  </a:tcPr>
                </a:tc>
                <a:extLst>
                  <a:ext uri="{0D108BD9-81ED-4DB2-BD59-A6C34878D82A}">
                    <a16:rowId xmlns:a16="http://schemas.microsoft.com/office/drawing/2014/main" val="1702642376"/>
                  </a:ext>
                </a:extLst>
              </a:tr>
            </a:tbl>
          </a:graphicData>
        </a:graphic>
      </p:graphicFrame>
      <p:graphicFrame>
        <p:nvGraphicFramePr>
          <p:cNvPr id="6" name="Table 5">
            <a:extLst>
              <a:ext uri="{FF2B5EF4-FFF2-40B4-BE49-F238E27FC236}">
                <a16:creationId xmlns:a16="http://schemas.microsoft.com/office/drawing/2014/main" id="{93EE23A1-F4EA-4A6D-A15F-00BC61466C33}"/>
              </a:ext>
            </a:extLst>
          </p:cNvPr>
          <p:cNvGraphicFramePr>
            <a:graphicFrameLocks noGrp="1"/>
          </p:cNvGraphicFramePr>
          <p:nvPr>
            <p:extLst>
              <p:ext uri="{D42A27DB-BD31-4B8C-83A1-F6EECF244321}">
                <p14:modId xmlns:p14="http://schemas.microsoft.com/office/powerpoint/2010/main" val="3713618829"/>
              </p:ext>
            </p:extLst>
          </p:nvPr>
        </p:nvGraphicFramePr>
        <p:xfrm>
          <a:off x="1371600" y="2351671"/>
          <a:ext cx="9556595" cy="1125611"/>
        </p:xfrm>
        <a:graphic>
          <a:graphicData uri="http://schemas.openxmlformats.org/drawingml/2006/table">
            <a:tbl>
              <a:tblPr firstRow="1" firstCol="1" bandRow="1"/>
              <a:tblGrid>
                <a:gridCol w="1911319">
                  <a:extLst>
                    <a:ext uri="{9D8B030D-6E8A-4147-A177-3AD203B41FA5}">
                      <a16:colId xmlns:a16="http://schemas.microsoft.com/office/drawing/2014/main" val="3389236781"/>
                    </a:ext>
                  </a:extLst>
                </a:gridCol>
                <a:gridCol w="1911319">
                  <a:extLst>
                    <a:ext uri="{9D8B030D-6E8A-4147-A177-3AD203B41FA5}">
                      <a16:colId xmlns:a16="http://schemas.microsoft.com/office/drawing/2014/main" val="1869078676"/>
                    </a:ext>
                  </a:extLst>
                </a:gridCol>
                <a:gridCol w="1911319">
                  <a:extLst>
                    <a:ext uri="{9D8B030D-6E8A-4147-A177-3AD203B41FA5}">
                      <a16:colId xmlns:a16="http://schemas.microsoft.com/office/drawing/2014/main" val="3792357230"/>
                    </a:ext>
                  </a:extLst>
                </a:gridCol>
                <a:gridCol w="1911319">
                  <a:extLst>
                    <a:ext uri="{9D8B030D-6E8A-4147-A177-3AD203B41FA5}">
                      <a16:colId xmlns:a16="http://schemas.microsoft.com/office/drawing/2014/main" val="4070638216"/>
                    </a:ext>
                  </a:extLst>
                </a:gridCol>
                <a:gridCol w="1911319">
                  <a:extLst>
                    <a:ext uri="{9D8B030D-6E8A-4147-A177-3AD203B41FA5}">
                      <a16:colId xmlns:a16="http://schemas.microsoft.com/office/drawing/2014/main" val="2423688079"/>
                    </a:ext>
                  </a:extLst>
                </a:gridCol>
              </a:tblGrid>
              <a:tr h="699653">
                <a:tc>
                  <a:txBody>
                    <a:bodyPr/>
                    <a:lstStyle/>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VERY DISSATISFIED WITH MY RESPONSE–</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DISSATISFIED WITH MY RESPONSE–</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NEITHER SATISFIED NOR DISSATISFIED WITH MY RESPONSE–</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SATISFIED WITH MY RESPONSE–</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VERY SATISFIED WITH MY RESPONSE–</a:t>
                      </a:r>
                    </a:p>
                  </a:txBody>
                  <a:tcPr marL="0" marR="0" marT="0" marB="0">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EDEEEE"/>
                    </a:solidFill>
                  </a:tcPr>
                </a:tc>
                <a:extLst>
                  <a:ext uri="{0D108BD9-81ED-4DB2-BD59-A6C34878D82A}">
                    <a16:rowId xmlns:a16="http://schemas.microsoft.com/office/drawing/2014/main" val="3955133901"/>
                  </a:ext>
                </a:extLst>
              </a:tr>
              <a:tr h="377058">
                <a:tc>
                  <a:txBody>
                    <a:bodyPr/>
                    <a:lstStyle/>
                    <a:p>
                      <a:pPr marL="0" marR="0" algn="ctr">
                        <a:lnSpc>
                          <a:spcPct val="107000"/>
                        </a:lnSpc>
                        <a:spcBef>
                          <a:spcPts val="0"/>
                        </a:spcBef>
                        <a:spcAft>
                          <a:spcPts val="800"/>
                        </a:spcAft>
                      </a:pPr>
                      <a:r>
                        <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800"/>
                        </a:spcAft>
                      </a:pPr>
                      <a:r>
                        <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19.78%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noFill/>
                  </a:tcPr>
                </a:tc>
                <a:tc>
                  <a:txBody>
                    <a:bodyPr/>
                    <a:lstStyle/>
                    <a:p>
                      <a:pPr marL="0" marR="0" algn="ctr">
                        <a:lnSpc>
                          <a:spcPct val="107000"/>
                        </a:lnSpc>
                        <a:spcBef>
                          <a:spcPts val="0"/>
                        </a:spcBef>
                        <a:spcAft>
                          <a:spcPts val="800"/>
                        </a:spcAft>
                      </a:pPr>
                      <a:r>
                        <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42.86%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34.07%</a:t>
                      </a: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0.00%</a:t>
                      </a: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1021191358"/>
                  </a:ext>
                </a:extLst>
              </a:tr>
            </a:tbl>
          </a:graphicData>
        </a:graphic>
      </p:graphicFrame>
      <p:sp>
        <p:nvSpPr>
          <p:cNvPr id="7" name="Content Placeholder 2">
            <a:extLst>
              <a:ext uri="{FF2B5EF4-FFF2-40B4-BE49-F238E27FC236}">
                <a16:creationId xmlns:a16="http://schemas.microsoft.com/office/drawing/2014/main" id="{7771524D-8F3C-4276-B5AC-2312A3C8068C}"/>
              </a:ext>
            </a:extLst>
          </p:cNvPr>
          <p:cNvSpPr txBox="1">
            <a:spLocks/>
          </p:cNvSpPr>
          <p:nvPr/>
        </p:nvSpPr>
        <p:spPr>
          <a:xfrm>
            <a:off x="5034780" y="1809016"/>
            <a:ext cx="2154043" cy="543273"/>
          </a:xfrm>
          <a:prstGeom prst="rect">
            <a:avLst/>
          </a:prstGeom>
          <a:noFill/>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US" u="sng" dirty="0">
                <a:solidFill>
                  <a:srgbClr val="FF0000"/>
                </a:solidFill>
              </a:rPr>
              <a:t>Residents</a:t>
            </a:r>
          </a:p>
        </p:txBody>
      </p:sp>
      <p:pic>
        <p:nvPicPr>
          <p:cNvPr id="8" name="Picture 9" descr="https://cdn3.volusion.com/zkaoy.rkkmc/v/vspfiles/photos/STETH00057-2T.jpg?1494218046">
            <a:extLst>
              <a:ext uri="{FF2B5EF4-FFF2-40B4-BE49-F238E27FC236}">
                <a16:creationId xmlns:a16="http://schemas.microsoft.com/office/drawing/2014/main" id="{CC107B69-493F-4148-8076-907807064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0977" y="781003"/>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48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05C6D-5226-447F-AF3D-CF4D855D80D9}"/>
              </a:ext>
            </a:extLst>
          </p:cNvPr>
          <p:cNvSpPr>
            <a:spLocks noGrp="1"/>
          </p:cNvSpPr>
          <p:nvPr>
            <p:ph type="title"/>
          </p:nvPr>
        </p:nvSpPr>
        <p:spPr/>
        <p:txBody>
          <a:bodyPr>
            <a:noAutofit/>
          </a:bodyPr>
          <a:lstStyle/>
          <a:p>
            <a:r>
              <a:rPr lang="en-US" sz="3600" dirty="0"/>
              <a:t>How satisfied did you feel with the response of others who were present?</a:t>
            </a:r>
          </a:p>
        </p:txBody>
      </p:sp>
      <p:graphicFrame>
        <p:nvGraphicFramePr>
          <p:cNvPr id="4" name="Table 3">
            <a:extLst>
              <a:ext uri="{FF2B5EF4-FFF2-40B4-BE49-F238E27FC236}">
                <a16:creationId xmlns:a16="http://schemas.microsoft.com/office/drawing/2014/main" id="{A98BAE51-DDFA-4A8B-A8CB-80E8D555FB9F}"/>
              </a:ext>
            </a:extLst>
          </p:cNvPr>
          <p:cNvGraphicFramePr>
            <a:graphicFrameLocks noGrp="1"/>
          </p:cNvGraphicFramePr>
          <p:nvPr>
            <p:extLst>
              <p:ext uri="{D42A27DB-BD31-4B8C-83A1-F6EECF244321}">
                <p14:modId xmlns:p14="http://schemas.microsoft.com/office/powerpoint/2010/main" val="1921088104"/>
              </p:ext>
            </p:extLst>
          </p:nvPr>
        </p:nvGraphicFramePr>
        <p:xfrm>
          <a:off x="691376" y="2501539"/>
          <a:ext cx="10794384" cy="1100709"/>
        </p:xfrm>
        <a:graphic>
          <a:graphicData uri="http://schemas.openxmlformats.org/drawingml/2006/table">
            <a:tbl>
              <a:tblPr firstRow="1" firstCol="1" bandRow="1"/>
              <a:tblGrid>
                <a:gridCol w="1799064">
                  <a:extLst>
                    <a:ext uri="{9D8B030D-6E8A-4147-A177-3AD203B41FA5}">
                      <a16:colId xmlns:a16="http://schemas.microsoft.com/office/drawing/2014/main" val="834032008"/>
                    </a:ext>
                  </a:extLst>
                </a:gridCol>
                <a:gridCol w="1799064">
                  <a:extLst>
                    <a:ext uri="{9D8B030D-6E8A-4147-A177-3AD203B41FA5}">
                      <a16:colId xmlns:a16="http://schemas.microsoft.com/office/drawing/2014/main" val="2774480692"/>
                    </a:ext>
                  </a:extLst>
                </a:gridCol>
                <a:gridCol w="1799064">
                  <a:extLst>
                    <a:ext uri="{9D8B030D-6E8A-4147-A177-3AD203B41FA5}">
                      <a16:colId xmlns:a16="http://schemas.microsoft.com/office/drawing/2014/main" val="3370077097"/>
                    </a:ext>
                  </a:extLst>
                </a:gridCol>
                <a:gridCol w="1799064">
                  <a:extLst>
                    <a:ext uri="{9D8B030D-6E8A-4147-A177-3AD203B41FA5}">
                      <a16:colId xmlns:a16="http://schemas.microsoft.com/office/drawing/2014/main" val="817408050"/>
                    </a:ext>
                  </a:extLst>
                </a:gridCol>
                <a:gridCol w="1799064">
                  <a:extLst>
                    <a:ext uri="{9D8B030D-6E8A-4147-A177-3AD203B41FA5}">
                      <a16:colId xmlns:a16="http://schemas.microsoft.com/office/drawing/2014/main" val="3670912016"/>
                    </a:ext>
                  </a:extLst>
                </a:gridCol>
                <a:gridCol w="1799064">
                  <a:extLst>
                    <a:ext uri="{9D8B030D-6E8A-4147-A177-3AD203B41FA5}">
                      <a16:colId xmlns:a16="http://schemas.microsoft.com/office/drawing/2014/main" val="3219916786"/>
                    </a:ext>
                  </a:extLst>
                </a:gridCol>
              </a:tblGrid>
              <a:tr h="0">
                <a:tc>
                  <a:txBody>
                    <a:bodyPr/>
                    <a:lstStyle/>
                    <a:p>
                      <a:pPr marL="0" marR="0" algn="ctr">
                        <a:lnSpc>
                          <a:spcPct val="107000"/>
                        </a:lnSpc>
                        <a:spcBef>
                          <a:spcPts val="0"/>
                        </a:spcBef>
                        <a:spcAft>
                          <a:spcPts val="0"/>
                        </a:spcAft>
                      </a:pP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VERY DISSATISFIED WITH THEIR RESPONSE–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DISSATISFIED WITH THEIR RESPONSE–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NEITHER SATISFIED NOR DISSATISFIED WITH THEIR RESPONSE–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SATISFIED WITH THEIR RESPONSE–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VERY SATISFIED WITH THEIR RESPONSE–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THERE WAS NO ONE ELSE PRESENT–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EDEEEE"/>
                    </a:solidFill>
                  </a:tcPr>
                </a:tc>
                <a:extLst>
                  <a:ext uri="{0D108BD9-81ED-4DB2-BD59-A6C34878D82A}">
                    <a16:rowId xmlns:a16="http://schemas.microsoft.com/office/drawing/2014/main" val="210452601"/>
                  </a:ext>
                </a:extLst>
              </a:tr>
              <a:tr h="0">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1.7%</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21.4%</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28.5%</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42.9</a:t>
                      </a: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no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5.3</a:t>
                      </a: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solidFill>
                      <a:srgbClr val="FFFFFF"/>
                    </a:solidFill>
                  </a:tcPr>
                </a:tc>
                <a:tc>
                  <a:txBody>
                    <a:bodyPr/>
                    <a:lstStyle/>
                    <a:p>
                      <a:pPr marL="0" marR="0" algn="ctr">
                        <a:lnSpc>
                          <a:spcPct val="107000"/>
                        </a:lnSpc>
                        <a:spcBef>
                          <a:spcPts val="0"/>
                        </a:spcBef>
                        <a:spcAft>
                          <a:spcPts val="0"/>
                        </a:spcAft>
                      </a:pPr>
                      <a:r>
                        <a:rPr lang="en-US" sz="20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38.46%</a:t>
                      </a:r>
                      <a:endParaRPr lang="en-US" sz="20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64144317"/>
                  </a:ext>
                </a:extLst>
              </a:tr>
            </a:tbl>
          </a:graphicData>
        </a:graphic>
      </p:graphicFrame>
      <p:graphicFrame>
        <p:nvGraphicFramePr>
          <p:cNvPr id="5" name="Table 4">
            <a:extLst>
              <a:ext uri="{FF2B5EF4-FFF2-40B4-BE49-F238E27FC236}">
                <a16:creationId xmlns:a16="http://schemas.microsoft.com/office/drawing/2014/main" id="{80E47346-B696-4373-BAB7-FCC1F23F1595}"/>
              </a:ext>
            </a:extLst>
          </p:cNvPr>
          <p:cNvGraphicFramePr>
            <a:graphicFrameLocks noGrp="1"/>
          </p:cNvGraphicFramePr>
          <p:nvPr>
            <p:extLst>
              <p:ext uri="{D42A27DB-BD31-4B8C-83A1-F6EECF244321}">
                <p14:modId xmlns:p14="http://schemas.microsoft.com/office/powerpoint/2010/main" val="1284468708"/>
              </p:ext>
            </p:extLst>
          </p:nvPr>
        </p:nvGraphicFramePr>
        <p:xfrm>
          <a:off x="691374" y="4595650"/>
          <a:ext cx="10794384" cy="1100709"/>
        </p:xfrm>
        <a:graphic>
          <a:graphicData uri="http://schemas.openxmlformats.org/drawingml/2006/table">
            <a:tbl>
              <a:tblPr firstRow="1" firstCol="1" bandRow="1"/>
              <a:tblGrid>
                <a:gridCol w="1799064">
                  <a:extLst>
                    <a:ext uri="{9D8B030D-6E8A-4147-A177-3AD203B41FA5}">
                      <a16:colId xmlns:a16="http://schemas.microsoft.com/office/drawing/2014/main" val="566948967"/>
                    </a:ext>
                  </a:extLst>
                </a:gridCol>
                <a:gridCol w="1799064">
                  <a:extLst>
                    <a:ext uri="{9D8B030D-6E8A-4147-A177-3AD203B41FA5}">
                      <a16:colId xmlns:a16="http://schemas.microsoft.com/office/drawing/2014/main" val="1781370415"/>
                    </a:ext>
                  </a:extLst>
                </a:gridCol>
                <a:gridCol w="1799064">
                  <a:extLst>
                    <a:ext uri="{9D8B030D-6E8A-4147-A177-3AD203B41FA5}">
                      <a16:colId xmlns:a16="http://schemas.microsoft.com/office/drawing/2014/main" val="1251643292"/>
                    </a:ext>
                  </a:extLst>
                </a:gridCol>
                <a:gridCol w="1799064">
                  <a:extLst>
                    <a:ext uri="{9D8B030D-6E8A-4147-A177-3AD203B41FA5}">
                      <a16:colId xmlns:a16="http://schemas.microsoft.com/office/drawing/2014/main" val="3406390421"/>
                    </a:ext>
                  </a:extLst>
                </a:gridCol>
                <a:gridCol w="1799064">
                  <a:extLst>
                    <a:ext uri="{9D8B030D-6E8A-4147-A177-3AD203B41FA5}">
                      <a16:colId xmlns:a16="http://schemas.microsoft.com/office/drawing/2014/main" val="1089699440"/>
                    </a:ext>
                  </a:extLst>
                </a:gridCol>
                <a:gridCol w="1799064">
                  <a:extLst>
                    <a:ext uri="{9D8B030D-6E8A-4147-A177-3AD203B41FA5}">
                      <a16:colId xmlns:a16="http://schemas.microsoft.com/office/drawing/2014/main" val="1850379909"/>
                    </a:ext>
                  </a:extLst>
                </a:gridCol>
              </a:tblGrid>
              <a:tr h="0">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VERY DISSATISFIED WITH THEIR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DISSATISFIED WITH THEIR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NEITHER SATISFIED NOR DISSATISFIED WITH THEIR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SATISFIED WITH THEIR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VERY SATISFIED WITH THEIR RESPONSE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THERE WAS NO ONE ELSE PRESENT</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EDEEEE"/>
                    </a:solidFill>
                  </a:tcPr>
                </a:tc>
                <a:extLst>
                  <a:ext uri="{0D108BD9-81ED-4DB2-BD59-A6C34878D82A}">
                    <a16:rowId xmlns:a16="http://schemas.microsoft.com/office/drawing/2014/main" val="3453578132"/>
                  </a:ext>
                </a:extLst>
              </a:tr>
              <a:tr h="0">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6.9%</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13.9%</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37.5%</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30.5%</a:t>
                      </a: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no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Calibri" panose="020F0502020204030204" pitchFamily="34" charset="0"/>
                        </a:rPr>
                        <a:t>11%</a:t>
                      </a: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solidFill>
                            <a:srgbClr val="00B0F0"/>
                          </a:solidFill>
                          <a:effectLst/>
                          <a:latin typeface="Calibri" panose="020F0502020204030204" pitchFamily="34" charset="0"/>
                          <a:ea typeface="Times New Roman" panose="02020603050405020304" pitchFamily="18" charset="0"/>
                          <a:cs typeface="Calibri" panose="020F0502020204030204" pitchFamily="34" charset="0"/>
                        </a:rPr>
                        <a:t>42.40%</a:t>
                      </a:r>
                      <a:endParaRPr lang="en-US" sz="200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886634429"/>
                  </a:ext>
                </a:extLst>
              </a:tr>
            </a:tbl>
          </a:graphicData>
        </a:graphic>
      </p:graphicFrame>
      <p:sp>
        <p:nvSpPr>
          <p:cNvPr id="8" name="Content Placeholder 2">
            <a:extLst>
              <a:ext uri="{FF2B5EF4-FFF2-40B4-BE49-F238E27FC236}">
                <a16:creationId xmlns:a16="http://schemas.microsoft.com/office/drawing/2014/main" id="{A07AF894-C1BF-44A0-8666-73FE705DAD9E}"/>
              </a:ext>
            </a:extLst>
          </p:cNvPr>
          <p:cNvSpPr>
            <a:spLocks noGrp="1"/>
          </p:cNvSpPr>
          <p:nvPr>
            <p:ph idx="1"/>
          </p:nvPr>
        </p:nvSpPr>
        <p:spPr>
          <a:xfrm>
            <a:off x="5442725" y="3949090"/>
            <a:ext cx="1291682" cy="549854"/>
          </a:xfrm>
        </p:spPr>
        <p:txBody>
          <a:bodyPr/>
          <a:lstStyle/>
          <a:p>
            <a:pPr marL="0" indent="0" algn="ctr">
              <a:buNone/>
            </a:pPr>
            <a:r>
              <a:rPr lang="en-US" u="sng" dirty="0">
                <a:solidFill>
                  <a:srgbClr val="FF0000"/>
                </a:solidFill>
              </a:rPr>
              <a:t>Faculty</a:t>
            </a:r>
            <a:r>
              <a:rPr lang="en-US" dirty="0"/>
              <a:t> </a:t>
            </a:r>
          </a:p>
          <a:p>
            <a:pPr algn="ctr"/>
            <a:endParaRPr lang="en-US" dirty="0"/>
          </a:p>
        </p:txBody>
      </p:sp>
      <p:sp>
        <p:nvSpPr>
          <p:cNvPr id="11" name="Content Placeholder 2">
            <a:extLst>
              <a:ext uri="{FF2B5EF4-FFF2-40B4-BE49-F238E27FC236}">
                <a16:creationId xmlns:a16="http://schemas.microsoft.com/office/drawing/2014/main" id="{02861F25-F115-4D92-AFD5-9105FBE506E2}"/>
              </a:ext>
            </a:extLst>
          </p:cNvPr>
          <p:cNvSpPr txBox="1">
            <a:spLocks/>
          </p:cNvSpPr>
          <p:nvPr/>
        </p:nvSpPr>
        <p:spPr>
          <a:xfrm>
            <a:off x="5034780" y="2032036"/>
            <a:ext cx="2154043" cy="54327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US" u="sng" dirty="0">
                <a:solidFill>
                  <a:srgbClr val="FF0000"/>
                </a:solidFill>
              </a:rPr>
              <a:t>Residents</a:t>
            </a:r>
          </a:p>
        </p:txBody>
      </p:sp>
      <p:pic>
        <p:nvPicPr>
          <p:cNvPr id="7" name="Picture 9" descr="https://cdn3.volusion.com/zkaoy.rkkmc/v/vspfiles/photos/STETH00057-2T.jpg?1494218046">
            <a:extLst>
              <a:ext uri="{FF2B5EF4-FFF2-40B4-BE49-F238E27FC236}">
                <a16:creationId xmlns:a16="http://schemas.microsoft.com/office/drawing/2014/main" id="{71E23ADF-9DEB-4D67-AEEF-E02F4F16F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5995" y="789595"/>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8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6F96-5DEC-41C1-A8DE-DBCFACB49428}"/>
              </a:ext>
            </a:extLst>
          </p:cNvPr>
          <p:cNvSpPr>
            <a:spLocks noGrp="1"/>
          </p:cNvSpPr>
          <p:nvPr>
            <p:ph type="title"/>
          </p:nvPr>
        </p:nvSpPr>
        <p:spPr/>
        <p:txBody>
          <a:bodyPr>
            <a:noAutofit/>
          </a:bodyPr>
          <a:lstStyle/>
          <a:p>
            <a:r>
              <a:rPr lang="en-US" sz="3600" dirty="0"/>
              <a:t>How important is additional training on how to respond to IPCBs?</a:t>
            </a:r>
          </a:p>
        </p:txBody>
      </p:sp>
      <p:sp>
        <p:nvSpPr>
          <p:cNvPr id="8" name="Rectangle 1">
            <a:extLst>
              <a:ext uri="{FF2B5EF4-FFF2-40B4-BE49-F238E27FC236}">
                <a16:creationId xmlns:a16="http://schemas.microsoft.com/office/drawing/2014/main" id="{5A34E218-0C61-4369-BA7F-A0FDF26646D6}"/>
              </a:ext>
            </a:extLst>
          </p:cNvPr>
          <p:cNvSpPr>
            <a:spLocks noChangeArrowheads="1"/>
          </p:cNvSpPr>
          <p:nvPr/>
        </p:nvSpPr>
        <p:spPr bwMode="auto">
          <a:xfrm>
            <a:off x="-1662545" y="-10287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a:extLst>
              <a:ext uri="{FF2B5EF4-FFF2-40B4-BE49-F238E27FC236}">
                <a16:creationId xmlns:a16="http://schemas.microsoft.com/office/drawing/2014/main" id="{37EF61A8-33CD-476C-9C2F-F3B63FCFA5C5}"/>
              </a:ext>
            </a:extLst>
          </p:cNvPr>
          <p:cNvGraphicFramePr>
            <a:graphicFrameLocks noGrp="1"/>
          </p:cNvGraphicFramePr>
          <p:nvPr>
            <p:extLst>
              <p:ext uri="{D42A27DB-BD31-4B8C-83A1-F6EECF244321}">
                <p14:modId xmlns:p14="http://schemas.microsoft.com/office/powerpoint/2010/main" val="4236372480"/>
              </p:ext>
            </p:extLst>
          </p:nvPr>
        </p:nvGraphicFramePr>
        <p:xfrm>
          <a:off x="1561171" y="4498944"/>
          <a:ext cx="9065940" cy="1110959"/>
        </p:xfrm>
        <a:graphic>
          <a:graphicData uri="http://schemas.openxmlformats.org/drawingml/2006/table">
            <a:tbl>
              <a:tblPr firstRow="1" firstCol="1" bandRow="1"/>
              <a:tblGrid>
                <a:gridCol w="1813188">
                  <a:extLst>
                    <a:ext uri="{9D8B030D-6E8A-4147-A177-3AD203B41FA5}">
                      <a16:colId xmlns:a16="http://schemas.microsoft.com/office/drawing/2014/main" val="3723015948"/>
                    </a:ext>
                  </a:extLst>
                </a:gridCol>
                <a:gridCol w="1813188">
                  <a:extLst>
                    <a:ext uri="{9D8B030D-6E8A-4147-A177-3AD203B41FA5}">
                      <a16:colId xmlns:a16="http://schemas.microsoft.com/office/drawing/2014/main" val="3155581720"/>
                    </a:ext>
                  </a:extLst>
                </a:gridCol>
                <a:gridCol w="1813188">
                  <a:extLst>
                    <a:ext uri="{9D8B030D-6E8A-4147-A177-3AD203B41FA5}">
                      <a16:colId xmlns:a16="http://schemas.microsoft.com/office/drawing/2014/main" val="2031274792"/>
                    </a:ext>
                  </a:extLst>
                </a:gridCol>
                <a:gridCol w="1813188">
                  <a:extLst>
                    <a:ext uri="{9D8B030D-6E8A-4147-A177-3AD203B41FA5}">
                      <a16:colId xmlns:a16="http://schemas.microsoft.com/office/drawing/2014/main" val="2816956330"/>
                    </a:ext>
                  </a:extLst>
                </a:gridCol>
                <a:gridCol w="1813188">
                  <a:extLst>
                    <a:ext uri="{9D8B030D-6E8A-4147-A177-3AD203B41FA5}">
                      <a16:colId xmlns:a16="http://schemas.microsoft.com/office/drawing/2014/main" val="2481431591"/>
                    </a:ext>
                  </a:extLst>
                </a:gridCol>
              </a:tblGrid>
              <a:tr h="568539">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NOT AT ALL IMPORTANT</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SOMEWHAT IMPORTANT</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AVERAGE IMPORTANCE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VERY IMPORTANT</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EXTREMELY IMPORTANT</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EDEEEE"/>
                    </a:solidFill>
                  </a:tcPr>
                </a:tc>
                <a:extLst>
                  <a:ext uri="{0D108BD9-81ED-4DB2-BD59-A6C34878D82A}">
                    <a16:rowId xmlns:a16="http://schemas.microsoft.com/office/drawing/2014/main" val="3588125516"/>
                  </a:ext>
                </a:extLst>
              </a:tr>
              <a:tr h="542420">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1.40%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5.59%</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19.58%</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44.06%</a:t>
                      </a:r>
                      <a:endParaRPr lang="en-US" sz="2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29.37%</a:t>
                      </a:r>
                      <a:endParaRPr lang="en-US" sz="2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3485363889"/>
                  </a:ext>
                </a:extLst>
              </a:tr>
            </a:tbl>
          </a:graphicData>
        </a:graphic>
      </p:graphicFrame>
      <p:graphicFrame>
        <p:nvGraphicFramePr>
          <p:cNvPr id="4" name="Table 3">
            <a:extLst>
              <a:ext uri="{FF2B5EF4-FFF2-40B4-BE49-F238E27FC236}">
                <a16:creationId xmlns:a16="http://schemas.microsoft.com/office/drawing/2014/main" id="{6D5610B1-AD24-4880-902A-8E82AF18B98D}"/>
              </a:ext>
            </a:extLst>
          </p:cNvPr>
          <p:cNvGraphicFramePr>
            <a:graphicFrameLocks noGrp="1"/>
          </p:cNvGraphicFramePr>
          <p:nvPr>
            <p:extLst>
              <p:ext uri="{D42A27DB-BD31-4B8C-83A1-F6EECF244321}">
                <p14:modId xmlns:p14="http://schemas.microsoft.com/office/powerpoint/2010/main" val="2896737048"/>
              </p:ext>
            </p:extLst>
          </p:nvPr>
        </p:nvGraphicFramePr>
        <p:xfrm>
          <a:off x="1561171" y="2593853"/>
          <a:ext cx="9065940" cy="1002061"/>
        </p:xfrm>
        <a:graphic>
          <a:graphicData uri="http://schemas.openxmlformats.org/drawingml/2006/table">
            <a:tbl>
              <a:tblPr firstRow="1" firstCol="1" bandRow="1"/>
              <a:tblGrid>
                <a:gridCol w="1813188">
                  <a:extLst>
                    <a:ext uri="{9D8B030D-6E8A-4147-A177-3AD203B41FA5}">
                      <a16:colId xmlns:a16="http://schemas.microsoft.com/office/drawing/2014/main" val="1108490440"/>
                    </a:ext>
                  </a:extLst>
                </a:gridCol>
                <a:gridCol w="1813188">
                  <a:extLst>
                    <a:ext uri="{9D8B030D-6E8A-4147-A177-3AD203B41FA5}">
                      <a16:colId xmlns:a16="http://schemas.microsoft.com/office/drawing/2014/main" val="3791755876"/>
                    </a:ext>
                  </a:extLst>
                </a:gridCol>
                <a:gridCol w="1813188">
                  <a:extLst>
                    <a:ext uri="{9D8B030D-6E8A-4147-A177-3AD203B41FA5}">
                      <a16:colId xmlns:a16="http://schemas.microsoft.com/office/drawing/2014/main" val="3424945332"/>
                    </a:ext>
                  </a:extLst>
                </a:gridCol>
                <a:gridCol w="1813188">
                  <a:extLst>
                    <a:ext uri="{9D8B030D-6E8A-4147-A177-3AD203B41FA5}">
                      <a16:colId xmlns:a16="http://schemas.microsoft.com/office/drawing/2014/main" val="1068410625"/>
                    </a:ext>
                  </a:extLst>
                </a:gridCol>
                <a:gridCol w="1813188">
                  <a:extLst>
                    <a:ext uri="{9D8B030D-6E8A-4147-A177-3AD203B41FA5}">
                      <a16:colId xmlns:a16="http://schemas.microsoft.com/office/drawing/2014/main" val="3585535300"/>
                    </a:ext>
                  </a:extLst>
                </a:gridCol>
              </a:tblGrid>
              <a:tr h="512810">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NOT AT ALL IMPORTANT</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DEEEE"/>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SOMEWHAT IMPORTANT</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AVERAGE IMPORTANCE</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VERY IMPORTANT</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Times New Roman" panose="02020603050405020304" pitchFamily="18" charset="0"/>
                          <a:cs typeface="Calibri" panose="020F0502020204030204" pitchFamily="34" charset="0"/>
                        </a:rPr>
                        <a:t>EXTREMELY IMPORTANT</a:t>
                      </a:r>
                      <a:r>
                        <a:rPr lang="en-US" sz="1400" dirty="0">
                          <a:solidFill>
                            <a:srgbClr val="333E48"/>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0" marR="0" marT="0" marB="0">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350687112"/>
                  </a:ext>
                </a:extLst>
              </a:tr>
              <a:tr h="489251">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0.00%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9.60%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25.60%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48.00%</a:t>
                      </a:r>
                      <a:endParaRPr lang="en-US" sz="2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2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16.80%</a:t>
                      </a:r>
                      <a:endParaRPr lang="en-US" sz="20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95250" marR="190500" marT="57150" marB="57150">
                    <a:lnL>
                      <a:noFill/>
                    </a:lnL>
                    <a:lnR>
                      <a:noFill/>
                    </a:lnR>
                    <a:lnT w="1270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3478681127"/>
                  </a:ext>
                </a:extLst>
              </a:tr>
            </a:tbl>
          </a:graphicData>
        </a:graphic>
      </p:graphicFrame>
      <p:sp>
        <p:nvSpPr>
          <p:cNvPr id="9" name="Content Placeholder 2">
            <a:extLst>
              <a:ext uri="{FF2B5EF4-FFF2-40B4-BE49-F238E27FC236}">
                <a16:creationId xmlns:a16="http://schemas.microsoft.com/office/drawing/2014/main" id="{A8D8B1DB-75CE-49D3-956E-B28B08D8625C}"/>
              </a:ext>
            </a:extLst>
          </p:cNvPr>
          <p:cNvSpPr>
            <a:spLocks noGrp="1"/>
          </p:cNvSpPr>
          <p:nvPr>
            <p:ph idx="1"/>
          </p:nvPr>
        </p:nvSpPr>
        <p:spPr>
          <a:xfrm>
            <a:off x="5442725" y="3949090"/>
            <a:ext cx="1291682" cy="549854"/>
          </a:xfrm>
        </p:spPr>
        <p:txBody>
          <a:bodyPr/>
          <a:lstStyle/>
          <a:p>
            <a:pPr marL="0" indent="0" algn="ctr">
              <a:buNone/>
            </a:pPr>
            <a:r>
              <a:rPr lang="en-US" u="sng" dirty="0">
                <a:solidFill>
                  <a:srgbClr val="FF0000"/>
                </a:solidFill>
              </a:rPr>
              <a:t>Faculty</a:t>
            </a:r>
            <a:r>
              <a:rPr lang="en-US" dirty="0"/>
              <a:t> </a:t>
            </a:r>
          </a:p>
          <a:p>
            <a:pPr algn="ctr"/>
            <a:endParaRPr lang="en-US" dirty="0"/>
          </a:p>
        </p:txBody>
      </p:sp>
      <p:sp>
        <p:nvSpPr>
          <p:cNvPr id="10" name="Content Placeholder 2">
            <a:extLst>
              <a:ext uri="{FF2B5EF4-FFF2-40B4-BE49-F238E27FC236}">
                <a16:creationId xmlns:a16="http://schemas.microsoft.com/office/drawing/2014/main" id="{3540361E-3155-4E92-B4AD-E06C490D790A}"/>
              </a:ext>
            </a:extLst>
          </p:cNvPr>
          <p:cNvSpPr txBox="1">
            <a:spLocks/>
          </p:cNvSpPr>
          <p:nvPr/>
        </p:nvSpPr>
        <p:spPr>
          <a:xfrm>
            <a:off x="5034780" y="2032036"/>
            <a:ext cx="2154043" cy="543273"/>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US" u="sng" dirty="0">
                <a:solidFill>
                  <a:srgbClr val="FF0000"/>
                </a:solidFill>
              </a:rPr>
              <a:t>Residents</a:t>
            </a:r>
          </a:p>
        </p:txBody>
      </p:sp>
      <p:pic>
        <p:nvPicPr>
          <p:cNvPr id="11" name="Picture 9" descr="https://cdn3.volusion.com/zkaoy.rkkmc/v/vspfiles/photos/STETH00057-2T.jpg?1494218046">
            <a:extLst>
              <a:ext uri="{FF2B5EF4-FFF2-40B4-BE49-F238E27FC236}">
                <a16:creationId xmlns:a16="http://schemas.microsoft.com/office/drawing/2014/main" id="{5EDC9B4A-A060-4313-8E34-E2DD5D294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4056" y="780054"/>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64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7F26-9C14-42D4-BC42-2290EDD6410B}"/>
              </a:ext>
            </a:extLst>
          </p:cNvPr>
          <p:cNvSpPr>
            <a:spLocks noGrp="1"/>
          </p:cNvSpPr>
          <p:nvPr>
            <p:ph type="title"/>
          </p:nvPr>
        </p:nvSpPr>
        <p:spPr>
          <a:xfrm>
            <a:off x="1295402" y="858772"/>
            <a:ext cx="9601195" cy="851258"/>
          </a:xfrm>
        </p:spPr>
        <p:txBody>
          <a:bodyPr>
            <a:noAutofit/>
          </a:bodyPr>
          <a:lstStyle/>
          <a:p>
            <a:r>
              <a:rPr lang="en-US" sz="3600" dirty="0"/>
              <a:t>Suggestions for Responses to IPCBs</a:t>
            </a:r>
          </a:p>
        </p:txBody>
      </p:sp>
      <p:sp>
        <p:nvSpPr>
          <p:cNvPr id="3" name="Content Placeholder 2">
            <a:extLst>
              <a:ext uri="{FF2B5EF4-FFF2-40B4-BE49-F238E27FC236}">
                <a16:creationId xmlns:a16="http://schemas.microsoft.com/office/drawing/2014/main" id="{58CA75F7-3A89-48E3-8149-840D19843F28}"/>
              </a:ext>
            </a:extLst>
          </p:cNvPr>
          <p:cNvSpPr>
            <a:spLocks noGrp="1"/>
          </p:cNvSpPr>
          <p:nvPr>
            <p:ph idx="1"/>
          </p:nvPr>
        </p:nvSpPr>
        <p:spPr>
          <a:xfrm>
            <a:off x="1295401" y="2013995"/>
            <a:ext cx="9601196" cy="3861873"/>
          </a:xfrm>
        </p:spPr>
        <p:txBody>
          <a:bodyPr/>
          <a:lstStyle/>
          <a:p>
            <a:pPr marL="0" indent="0" algn="just">
              <a:buNone/>
            </a:pPr>
            <a:r>
              <a:rPr lang="en-US" sz="2800" dirty="0"/>
              <a:t>Using specific language, or a specific technique, what do you think is the best way to respond to an inappropriate patient comment? </a:t>
            </a:r>
          </a:p>
          <a:p>
            <a:r>
              <a:rPr lang="en-US" dirty="0"/>
              <a:t>97 out of 148 (65%) faculty respondents gave suggestions </a:t>
            </a:r>
          </a:p>
          <a:p>
            <a:r>
              <a:rPr lang="en-US" dirty="0"/>
              <a:t>52 out of 129 (40%) resident respondents gave suggestions</a:t>
            </a:r>
          </a:p>
          <a:p>
            <a:endParaRPr lang="en-US" dirty="0"/>
          </a:p>
        </p:txBody>
      </p:sp>
      <p:pic>
        <p:nvPicPr>
          <p:cNvPr id="4" name="Picture 9" descr="https://cdn3.volusion.com/zkaoy.rkkmc/v/vspfiles/photos/STETH00057-2T.jpg?1494218046">
            <a:extLst>
              <a:ext uri="{FF2B5EF4-FFF2-40B4-BE49-F238E27FC236}">
                <a16:creationId xmlns:a16="http://schemas.microsoft.com/office/drawing/2014/main" id="{59989FB2-2845-4CC5-853F-C11BB63BC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0848" y="800897"/>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56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00897"/>
            <a:ext cx="3068254" cy="871382"/>
          </a:xfrm>
        </p:spPr>
        <p:txBody>
          <a:bodyPr/>
          <a:lstStyle/>
          <a:p>
            <a:r>
              <a:rPr lang="en-US" dirty="0">
                <a:solidFill>
                  <a:schemeClr val="accent1"/>
                </a:solidFill>
              </a:rPr>
              <a:t>Discussion</a:t>
            </a:r>
          </a:p>
        </p:txBody>
      </p:sp>
      <p:pic>
        <p:nvPicPr>
          <p:cNvPr id="5122" name="Picture 2" descr="Image result for large group debrief">
            <a:extLst>
              <a:ext uri="{FF2B5EF4-FFF2-40B4-BE49-F238E27FC236}">
                <a16:creationId xmlns:a16="http://schemas.microsoft.com/office/drawing/2014/main" id="{AAAE313D-3687-4FD0-AD1C-D09F1B643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043" y="1518528"/>
            <a:ext cx="3720428" cy="236995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797E1504-F467-4A0A-9C1C-A158192C76BE}"/>
              </a:ext>
            </a:extLst>
          </p:cNvPr>
          <p:cNvSpPr>
            <a:spLocks noGrp="1"/>
          </p:cNvSpPr>
          <p:nvPr>
            <p:ph idx="1"/>
          </p:nvPr>
        </p:nvSpPr>
        <p:spPr>
          <a:xfrm>
            <a:off x="1400536" y="1914295"/>
            <a:ext cx="6344006" cy="1807582"/>
          </a:xfrm>
        </p:spPr>
        <p:txBody>
          <a:bodyPr>
            <a:normAutofit fontScale="92500" lnSpcReduction="10000"/>
          </a:bodyPr>
          <a:lstStyle/>
          <a:p>
            <a:r>
              <a:rPr lang="en-US" sz="3000" dirty="0"/>
              <a:t>What are essential “components” of an INITIAL response to an IPCB?</a:t>
            </a:r>
          </a:p>
          <a:p>
            <a:pPr lvl="1"/>
            <a:r>
              <a:rPr lang="en-US" sz="2600" dirty="0"/>
              <a:t>Think big picture - not specific language</a:t>
            </a:r>
          </a:p>
        </p:txBody>
      </p:sp>
      <p:sp>
        <p:nvSpPr>
          <p:cNvPr id="6" name="Content Placeholder 2">
            <a:extLst>
              <a:ext uri="{FF2B5EF4-FFF2-40B4-BE49-F238E27FC236}">
                <a16:creationId xmlns:a16="http://schemas.microsoft.com/office/drawing/2014/main" id="{77B22017-A321-4C00-BC26-90E9CC92F591}"/>
              </a:ext>
            </a:extLst>
          </p:cNvPr>
          <p:cNvSpPr txBox="1">
            <a:spLocks/>
          </p:cNvSpPr>
          <p:nvPr/>
        </p:nvSpPr>
        <p:spPr>
          <a:xfrm>
            <a:off x="1414037" y="3721877"/>
            <a:ext cx="9848129" cy="233522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2800" dirty="0"/>
              <a:t>Next step if:</a:t>
            </a:r>
          </a:p>
          <a:p>
            <a:pPr lvl="1"/>
            <a:r>
              <a:rPr lang="en-US" sz="2400" dirty="0"/>
              <a:t>The patient apologizes or is remorseful</a:t>
            </a:r>
          </a:p>
          <a:p>
            <a:pPr lvl="1"/>
            <a:r>
              <a:rPr lang="en-US" sz="2400" dirty="0"/>
              <a:t>If the patient remains inappropriate</a:t>
            </a:r>
          </a:p>
        </p:txBody>
      </p:sp>
      <p:pic>
        <p:nvPicPr>
          <p:cNvPr id="7" name="Picture 5" descr="Related image">
            <a:extLst>
              <a:ext uri="{FF2B5EF4-FFF2-40B4-BE49-F238E27FC236}">
                <a16:creationId xmlns:a16="http://schemas.microsoft.com/office/drawing/2014/main" id="{67BF590E-FF06-4029-AAA7-94B3E7E9A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5983" y="800897"/>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80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Scenarios – Specific Language</a:t>
            </a:r>
          </a:p>
        </p:txBody>
      </p:sp>
      <p:sp>
        <p:nvSpPr>
          <p:cNvPr id="3" name="Content Placeholder 2"/>
          <p:cNvSpPr>
            <a:spLocks noGrp="1"/>
          </p:cNvSpPr>
          <p:nvPr>
            <p:ph idx="1"/>
          </p:nvPr>
        </p:nvSpPr>
        <p:spPr>
          <a:xfrm>
            <a:off x="1371601" y="4043335"/>
            <a:ext cx="9426102" cy="1537855"/>
          </a:xfrm>
        </p:spPr>
        <p:txBody>
          <a:bodyPr>
            <a:normAutofit/>
          </a:bodyPr>
          <a:lstStyle/>
          <a:p>
            <a:pPr algn="just"/>
            <a:r>
              <a:rPr lang="en-US" dirty="0"/>
              <a:t>50-year-old male in for a DM check-up. The female resident is starting a foot exam when the patient says, “I like seeing you down on your knees.”</a:t>
            </a:r>
          </a:p>
          <a:p>
            <a:endParaRPr lang="en-US" dirty="0"/>
          </a:p>
        </p:txBody>
      </p:sp>
      <p:pic>
        <p:nvPicPr>
          <p:cNvPr id="4" name="Picture 5" descr="Related image">
            <a:extLst>
              <a:ext uri="{FF2B5EF4-FFF2-40B4-BE49-F238E27FC236}">
                <a16:creationId xmlns:a16="http://schemas.microsoft.com/office/drawing/2014/main" id="{5B4284F4-868F-4486-82F6-83F88AFC7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5983" y="800897"/>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78BF145-34F9-40E6-B06E-DE3FDD072EE6}"/>
              </a:ext>
            </a:extLst>
          </p:cNvPr>
          <p:cNvSpPr/>
          <p:nvPr/>
        </p:nvSpPr>
        <p:spPr>
          <a:xfrm>
            <a:off x="5733326" y="4812964"/>
            <a:ext cx="6096000" cy="375552"/>
          </a:xfrm>
          <a:prstGeom prst="rect">
            <a:avLst/>
          </a:prstGeom>
        </p:spPr>
        <p:txBody>
          <a:bodyPr>
            <a:spAutoFit/>
          </a:bodyPr>
          <a:lstStyle/>
          <a:p>
            <a:pPr marL="342900" marR="0" lvl="0" indent="-342900">
              <a:lnSpc>
                <a:spcPct val="107000"/>
              </a:lnSpc>
              <a:spcBef>
                <a:spcPts val="0"/>
              </a:spcBef>
              <a:spcAft>
                <a:spcPts val="800"/>
              </a:spcAft>
              <a:buFont typeface="+mj-lt"/>
              <a:buAutoNum type="arabicParenR"/>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DCDA409C-1D6F-4F1B-B91B-1CD64529C4C5}"/>
              </a:ext>
            </a:extLst>
          </p:cNvPr>
          <p:cNvSpPr txBox="1">
            <a:spLocks/>
          </p:cNvSpPr>
          <p:nvPr/>
        </p:nvSpPr>
        <p:spPr>
          <a:xfrm>
            <a:off x="1373531" y="1902252"/>
            <a:ext cx="9426102" cy="207199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lgn="just"/>
            <a:r>
              <a:rPr lang="en-US" dirty="0">
                <a:ea typeface="Calibri" panose="020F0502020204030204" pitchFamily="34" charset="0"/>
                <a:cs typeface="Times New Roman" panose="02020603050405020304" pitchFamily="18" charset="0"/>
              </a:rPr>
              <a:t>63-year-old female patient presents with her husband for a blood pressure follow-up.  The resident taking care of the patient is female and Muslim. She is wearing a hijab.  Soon after the visit starts, the patient states, “I don’t want a foreign doctor taking care of me.”  </a:t>
            </a:r>
          </a:p>
          <a:p>
            <a:pPr algn="just"/>
            <a:endParaRPr lang="en-US" dirty="0"/>
          </a:p>
          <a:p>
            <a:endParaRPr lang="en-US" dirty="0"/>
          </a:p>
        </p:txBody>
      </p:sp>
    </p:spTree>
    <p:extLst>
      <p:ext uri="{BB962C8B-B14F-4D97-AF65-F5344CB8AC3E}">
        <p14:creationId xmlns:p14="http://schemas.microsoft.com/office/powerpoint/2010/main" val="215868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Disclosures / Disclaimers</a:t>
            </a:r>
          </a:p>
        </p:txBody>
      </p:sp>
      <p:sp>
        <p:nvSpPr>
          <p:cNvPr id="3" name="Content Placeholder 2"/>
          <p:cNvSpPr>
            <a:spLocks noGrp="1"/>
          </p:cNvSpPr>
          <p:nvPr>
            <p:ph idx="1"/>
          </p:nvPr>
        </p:nvSpPr>
        <p:spPr>
          <a:xfrm>
            <a:off x="1295401" y="2161227"/>
            <a:ext cx="9601196" cy="3725792"/>
          </a:xfrm>
        </p:spPr>
        <p:txBody>
          <a:bodyPr/>
          <a:lstStyle/>
          <a:p>
            <a:r>
              <a:rPr lang="en-US" dirty="0"/>
              <a:t>Nothing to disclose except…</a:t>
            </a:r>
          </a:p>
          <a:p>
            <a:pPr lvl="1"/>
            <a:r>
              <a:rPr lang="en-US" dirty="0"/>
              <a:t>Some content could be distressing</a:t>
            </a:r>
          </a:p>
          <a:p>
            <a:r>
              <a:rPr lang="en-US" dirty="0"/>
              <a:t>We make mistakes</a:t>
            </a:r>
          </a:p>
        </p:txBody>
      </p:sp>
      <p:pic>
        <p:nvPicPr>
          <p:cNvPr id="4" name="Picture 5" descr="Related image">
            <a:extLst>
              <a:ext uri="{FF2B5EF4-FFF2-40B4-BE49-F238E27FC236}">
                <a16:creationId xmlns:a16="http://schemas.microsoft.com/office/drawing/2014/main" id="{903D16CE-8574-4B89-BBEC-32213DE9D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6800" y="820861"/>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631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132" y="800897"/>
            <a:ext cx="5508707" cy="871382"/>
          </a:xfrm>
        </p:spPr>
        <p:txBody>
          <a:bodyPr>
            <a:normAutofit fontScale="90000"/>
          </a:bodyPr>
          <a:lstStyle/>
          <a:p>
            <a:r>
              <a:rPr lang="en-US" dirty="0">
                <a:solidFill>
                  <a:schemeClr val="accent1"/>
                </a:solidFill>
              </a:rPr>
              <a:t>Protocol - 2</a:t>
            </a:r>
            <a:r>
              <a:rPr lang="en-US" baseline="30000" dirty="0">
                <a:solidFill>
                  <a:schemeClr val="accent1"/>
                </a:solidFill>
              </a:rPr>
              <a:t>nd</a:t>
            </a:r>
            <a:r>
              <a:rPr lang="en-US" dirty="0">
                <a:solidFill>
                  <a:schemeClr val="accent1"/>
                </a:solidFill>
              </a:rPr>
              <a:t> branch</a:t>
            </a:r>
          </a:p>
        </p:txBody>
      </p:sp>
      <p:sp>
        <p:nvSpPr>
          <p:cNvPr id="3" name="Content Placeholder 2"/>
          <p:cNvSpPr>
            <a:spLocks noGrp="1"/>
          </p:cNvSpPr>
          <p:nvPr>
            <p:ph idx="1"/>
          </p:nvPr>
        </p:nvSpPr>
        <p:spPr>
          <a:xfrm>
            <a:off x="1295401" y="2954368"/>
            <a:ext cx="10207486" cy="3179515"/>
          </a:xfrm>
        </p:spPr>
        <p:txBody>
          <a:bodyPr>
            <a:normAutofit/>
          </a:bodyPr>
          <a:lstStyle/>
          <a:p>
            <a:r>
              <a:rPr lang="en-US" sz="2800" dirty="0"/>
              <a:t>Developed a standardized process for faculty response to IPCBs in the FMC</a:t>
            </a:r>
          </a:p>
          <a:p>
            <a:pPr lvl="1"/>
            <a:r>
              <a:rPr lang="en-US" sz="2400" dirty="0"/>
              <a:t>Trained faculty AND residents</a:t>
            </a:r>
          </a:p>
          <a:p>
            <a:r>
              <a:rPr lang="en-US" sz="2800" dirty="0"/>
              <a:t>Will use results from today and our Delphi study (currently in progress) to develop curriculum for residents</a:t>
            </a:r>
          </a:p>
        </p:txBody>
      </p:sp>
      <p:pic>
        <p:nvPicPr>
          <p:cNvPr id="5" name="Picture 6" descr="Image result for v shaped tree free image">
            <a:extLst>
              <a:ext uri="{FF2B5EF4-FFF2-40B4-BE49-F238E27FC236}">
                <a16:creationId xmlns:a16="http://schemas.microsoft.com/office/drawing/2014/main" id="{C102648D-6446-43CC-B6D4-2103624F9B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687"/>
          <a:stretch/>
        </p:blipFill>
        <p:spPr bwMode="auto">
          <a:xfrm>
            <a:off x="345630" y="320140"/>
            <a:ext cx="3646503" cy="222475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8A19B24C-6D96-4202-A133-60C5404706F7}"/>
              </a:ext>
            </a:extLst>
          </p:cNvPr>
          <p:cNvSpPr txBox="1">
            <a:spLocks/>
          </p:cNvSpPr>
          <p:nvPr/>
        </p:nvSpPr>
        <p:spPr>
          <a:xfrm>
            <a:off x="3923817" y="1876260"/>
            <a:ext cx="7992605" cy="1241562"/>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2800" dirty="0"/>
              <a:t>Creating a culture shift</a:t>
            </a:r>
          </a:p>
          <a:p>
            <a:pPr lvl="1"/>
            <a:r>
              <a:rPr lang="en-US" sz="2400" dirty="0"/>
              <a:t>Can’t support and educate if we don’t know</a:t>
            </a:r>
          </a:p>
        </p:txBody>
      </p:sp>
      <p:pic>
        <p:nvPicPr>
          <p:cNvPr id="6" name="Picture 9" descr="https://cdn3.volusion.com/zkaoy.rkkmc/v/vspfiles/photos/STETH00057-2T.jpg?1494218046">
            <a:extLst>
              <a:ext uri="{FF2B5EF4-FFF2-40B4-BE49-F238E27FC236}">
                <a16:creationId xmlns:a16="http://schemas.microsoft.com/office/drawing/2014/main" id="{CD36744B-73B6-4FF3-8B99-31993FA0E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2411" y="704963"/>
            <a:ext cx="509323" cy="50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03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Protocol</a:t>
            </a:r>
          </a:p>
        </p:txBody>
      </p:sp>
      <p:sp>
        <p:nvSpPr>
          <p:cNvPr id="3" name="Content Placeholder 2"/>
          <p:cNvSpPr>
            <a:spLocks noGrp="1"/>
          </p:cNvSpPr>
          <p:nvPr>
            <p:ph idx="1"/>
          </p:nvPr>
        </p:nvSpPr>
        <p:spPr>
          <a:xfrm>
            <a:off x="1235931" y="2857505"/>
            <a:ext cx="6164763" cy="2999966"/>
          </a:xfrm>
        </p:spPr>
        <p:txBody>
          <a:bodyPr>
            <a:normAutofit/>
          </a:bodyPr>
          <a:lstStyle/>
          <a:p>
            <a:pPr lvl="1"/>
            <a:r>
              <a:rPr lang="en-US" sz="2200" dirty="0"/>
              <a:t>Resident Support</a:t>
            </a:r>
          </a:p>
          <a:p>
            <a:pPr lvl="1"/>
            <a:r>
              <a:rPr lang="en-US" sz="2200" dirty="0"/>
              <a:t>Patient Care</a:t>
            </a:r>
          </a:p>
          <a:p>
            <a:pPr lvl="1"/>
            <a:r>
              <a:rPr lang="en-US" sz="2200" dirty="0"/>
              <a:t>Resident Education</a:t>
            </a:r>
          </a:p>
          <a:p>
            <a:pPr lvl="1"/>
            <a:r>
              <a:rPr lang="en-US" sz="2200" dirty="0"/>
              <a:t>Proper Response to the patient behavior</a:t>
            </a:r>
          </a:p>
          <a:p>
            <a:pPr lvl="1"/>
            <a:r>
              <a:rPr lang="en-US" sz="2200" dirty="0"/>
              <a:t>Liability minimization</a:t>
            </a:r>
          </a:p>
        </p:txBody>
      </p:sp>
      <p:pic>
        <p:nvPicPr>
          <p:cNvPr id="1026" name="Picture 2" descr="balanced stones">
            <a:extLst>
              <a:ext uri="{FF2B5EF4-FFF2-40B4-BE49-F238E27FC236}">
                <a16:creationId xmlns:a16="http://schemas.microsoft.com/office/drawing/2014/main" id="{2EFE14CD-5F2B-4FB1-93A2-49E0D23A25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62" t="3120" r="3924"/>
          <a:stretch/>
        </p:blipFill>
        <p:spPr bwMode="auto">
          <a:xfrm>
            <a:off x="7460164" y="2991319"/>
            <a:ext cx="3436433" cy="299996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8177C92-3C07-478D-9957-BEB50D98DE27}"/>
              </a:ext>
            </a:extLst>
          </p:cNvPr>
          <p:cNvSpPr txBox="1">
            <a:spLocks/>
          </p:cNvSpPr>
          <p:nvPr/>
        </p:nvSpPr>
        <p:spPr>
          <a:xfrm>
            <a:off x="1302837" y="1970560"/>
            <a:ext cx="9534290" cy="102076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2600" dirty="0"/>
              <a:t>In a time-crunched clinical teaching environment, what needs to be balanced when dealing with an IPCB?</a:t>
            </a:r>
          </a:p>
        </p:txBody>
      </p:sp>
      <p:pic>
        <p:nvPicPr>
          <p:cNvPr id="6" name="Picture 9" descr="https://cdn3.volusion.com/zkaoy.rkkmc/v/vspfiles/photos/STETH00057-2T.jpg?1494218046">
            <a:extLst>
              <a:ext uri="{FF2B5EF4-FFF2-40B4-BE49-F238E27FC236}">
                <a16:creationId xmlns:a16="http://schemas.microsoft.com/office/drawing/2014/main" id="{A6802D83-4582-40A0-ABD1-DCF0D278BA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4660" y="700538"/>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63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Protocol – E3D3 </a:t>
            </a:r>
          </a:p>
        </p:txBody>
      </p:sp>
      <p:sp>
        <p:nvSpPr>
          <p:cNvPr id="3" name="Content Placeholder 2"/>
          <p:cNvSpPr>
            <a:spLocks noGrp="1"/>
          </p:cNvSpPr>
          <p:nvPr>
            <p:ph idx="1"/>
          </p:nvPr>
        </p:nvSpPr>
        <p:spPr>
          <a:xfrm>
            <a:off x="1295400" y="4053468"/>
            <a:ext cx="9956179" cy="2113156"/>
          </a:xfrm>
        </p:spPr>
        <p:txBody>
          <a:bodyPr>
            <a:normAutofit/>
          </a:bodyPr>
          <a:lstStyle/>
          <a:p>
            <a:pPr>
              <a:spcBef>
                <a:spcPts val="600"/>
              </a:spcBef>
            </a:pPr>
            <a:r>
              <a:rPr lang="en-US" sz="2500" dirty="0"/>
              <a:t>Faculty and Resident</a:t>
            </a:r>
            <a:r>
              <a:rPr lang="en-US" sz="2500" b="1" dirty="0"/>
              <a:t> </a:t>
            </a:r>
            <a:r>
              <a:rPr lang="en-US" sz="2500" b="1" dirty="0">
                <a:solidFill>
                  <a:schemeClr val="accent1"/>
                </a:solidFill>
              </a:rPr>
              <a:t>DOCUMENT</a:t>
            </a:r>
            <a:endParaRPr lang="en-US" sz="2500" dirty="0">
              <a:solidFill>
                <a:schemeClr val="accent1"/>
              </a:solidFill>
            </a:endParaRPr>
          </a:p>
          <a:p>
            <a:pPr>
              <a:spcBef>
                <a:spcPts val="600"/>
              </a:spcBef>
            </a:pPr>
            <a:r>
              <a:rPr lang="en-US" sz="2500" dirty="0"/>
              <a:t>Faculty and Resident</a:t>
            </a:r>
            <a:r>
              <a:rPr lang="en-US" sz="2500" b="1" dirty="0"/>
              <a:t> </a:t>
            </a:r>
            <a:r>
              <a:rPr lang="en-US" sz="2500" b="1" dirty="0">
                <a:solidFill>
                  <a:schemeClr val="accent1"/>
                </a:solidFill>
              </a:rPr>
              <a:t>DEBRIEF</a:t>
            </a:r>
            <a:r>
              <a:rPr lang="en-US" sz="2500" b="1" dirty="0"/>
              <a:t> </a:t>
            </a:r>
            <a:r>
              <a:rPr lang="en-US" sz="2500" dirty="0"/>
              <a:t>(same day and later)</a:t>
            </a:r>
          </a:p>
          <a:p>
            <a:pPr>
              <a:spcBef>
                <a:spcPts val="600"/>
              </a:spcBef>
            </a:pPr>
            <a:r>
              <a:rPr lang="en-US" sz="2500" dirty="0"/>
              <a:t>Other Faculty</a:t>
            </a:r>
            <a:r>
              <a:rPr lang="en-US" sz="2500" b="1" dirty="0"/>
              <a:t> </a:t>
            </a:r>
            <a:r>
              <a:rPr lang="en-US" sz="2500" b="1" dirty="0">
                <a:solidFill>
                  <a:schemeClr val="accent1"/>
                </a:solidFill>
              </a:rPr>
              <a:t>DETAILS</a:t>
            </a:r>
            <a:endParaRPr lang="en-US" sz="2500" dirty="0">
              <a:solidFill>
                <a:schemeClr val="accent1"/>
              </a:solidFill>
            </a:endParaRPr>
          </a:p>
        </p:txBody>
      </p:sp>
      <p:grpSp>
        <p:nvGrpSpPr>
          <p:cNvPr id="7" name="Group 6">
            <a:extLst>
              <a:ext uri="{FF2B5EF4-FFF2-40B4-BE49-F238E27FC236}">
                <a16:creationId xmlns:a16="http://schemas.microsoft.com/office/drawing/2014/main" id="{8BB2F55F-C449-4B15-BF44-5C5A5C3FB4C0}"/>
              </a:ext>
            </a:extLst>
          </p:cNvPr>
          <p:cNvGrpSpPr/>
          <p:nvPr/>
        </p:nvGrpSpPr>
        <p:grpSpPr>
          <a:xfrm>
            <a:off x="6269771" y="3479182"/>
            <a:ext cx="5259657" cy="2546195"/>
            <a:chOff x="6269771" y="3479182"/>
            <a:chExt cx="5259657" cy="2546195"/>
          </a:xfrm>
        </p:grpSpPr>
        <p:pic>
          <p:nvPicPr>
            <p:cNvPr id="5" name="Picture 4">
              <a:extLst>
                <a:ext uri="{FF2B5EF4-FFF2-40B4-BE49-F238E27FC236}">
                  <a16:creationId xmlns:a16="http://schemas.microsoft.com/office/drawing/2014/main" id="{BEDE7E0C-5998-4E6F-BD61-DC5BD48D9CBF}"/>
                </a:ext>
              </a:extLst>
            </p:cNvPr>
            <p:cNvPicPr>
              <a:picLocks noChangeAspect="1"/>
            </p:cNvPicPr>
            <p:nvPr/>
          </p:nvPicPr>
          <p:blipFill rotWithShape="1">
            <a:blip r:embed="rId3"/>
            <a:srcRect b="13510"/>
            <a:stretch/>
          </p:blipFill>
          <p:spPr>
            <a:xfrm>
              <a:off x="6269771" y="3479182"/>
              <a:ext cx="5259656" cy="2546195"/>
            </a:xfrm>
            <a:prstGeom prst="rect">
              <a:avLst/>
            </a:prstGeom>
          </p:spPr>
        </p:pic>
        <p:sp>
          <p:nvSpPr>
            <p:cNvPr id="4" name="TextBox 3">
              <a:extLst>
                <a:ext uri="{FF2B5EF4-FFF2-40B4-BE49-F238E27FC236}">
                  <a16:creationId xmlns:a16="http://schemas.microsoft.com/office/drawing/2014/main" id="{8D0D047B-22A8-4E72-B2BC-F0FAA617B7D4}"/>
                </a:ext>
              </a:extLst>
            </p:cNvPr>
            <p:cNvSpPr txBox="1"/>
            <p:nvPr/>
          </p:nvSpPr>
          <p:spPr>
            <a:xfrm>
              <a:off x="6269771" y="3641729"/>
              <a:ext cx="5259657" cy="2169825"/>
            </a:xfrm>
            <a:prstGeom prst="rect">
              <a:avLst/>
            </a:prstGeom>
            <a:noFill/>
          </p:spPr>
          <p:txBody>
            <a:bodyPr wrap="square" rtlCol="0">
              <a:spAutoFit/>
            </a:bodyPr>
            <a:lstStyle/>
            <a:p>
              <a:pPr marL="342900" indent="-342900">
                <a:spcBef>
                  <a:spcPts val="600"/>
                </a:spcBef>
                <a:buFont typeface="Garamond" panose="02020404030301010803" pitchFamily="18" charset="0"/>
                <a:buChar char="−"/>
              </a:pPr>
              <a:r>
                <a:rPr lang="en-US" sz="2000" dirty="0">
                  <a:solidFill>
                    <a:schemeClr val="bg1"/>
                  </a:solidFill>
                  <a:latin typeface="Century Gothic" panose="020B0502020202020204" pitchFamily="34" charset="0"/>
                </a:rPr>
                <a:t>Support / back up in clinic (schedule)</a:t>
              </a:r>
            </a:p>
            <a:p>
              <a:pPr marL="342900" indent="-342900">
                <a:spcBef>
                  <a:spcPts val="600"/>
                </a:spcBef>
                <a:buFont typeface="Garamond" panose="02020404030301010803" pitchFamily="18" charset="0"/>
                <a:buChar char="−"/>
              </a:pPr>
              <a:r>
                <a:rPr lang="en-US" sz="2000" dirty="0">
                  <a:solidFill>
                    <a:schemeClr val="bg1"/>
                  </a:solidFill>
                  <a:latin typeface="Century Gothic" panose="020B0502020202020204" pitchFamily="34" charset="0"/>
                </a:rPr>
                <a:t>Good patient care</a:t>
              </a:r>
            </a:p>
            <a:p>
              <a:pPr marL="342900" indent="-342900">
                <a:spcBef>
                  <a:spcPts val="600"/>
                </a:spcBef>
                <a:buFont typeface="Garamond" panose="02020404030301010803" pitchFamily="18" charset="0"/>
                <a:buChar char="−"/>
              </a:pPr>
              <a:r>
                <a:rPr lang="en-US" sz="2000" dirty="0">
                  <a:solidFill>
                    <a:schemeClr val="bg1"/>
                  </a:solidFill>
                  <a:latin typeface="Century Gothic" panose="020B0502020202020204" pitchFamily="34" charset="0"/>
                </a:rPr>
                <a:t>Appropriate limit setting around patient behavior</a:t>
              </a:r>
            </a:p>
            <a:p>
              <a:pPr marL="342900" indent="-342900">
                <a:spcBef>
                  <a:spcPts val="600"/>
                </a:spcBef>
                <a:buFont typeface="Garamond" panose="02020404030301010803" pitchFamily="18" charset="0"/>
                <a:buChar char="−"/>
              </a:pPr>
              <a:r>
                <a:rPr lang="en-US" sz="2000" dirty="0">
                  <a:solidFill>
                    <a:schemeClr val="bg1"/>
                  </a:solidFill>
                  <a:latin typeface="Century Gothic" panose="020B0502020202020204" pitchFamily="34" charset="0"/>
                </a:rPr>
                <a:t>Resident hears faculty support of them as a medical provider</a:t>
              </a:r>
              <a:endParaRPr lang="en-US" dirty="0"/>
            </a:p>
          </p:txBody>
        </p:sp>
      </p:grpSp>
      <p:sp>
        <p:nvSpPr>
          <p:cNvPr id="6" name="Content Placeholder 2">
            <a:extLst>
              <a:ext uri="{FF2B5EF4-FFF2-40B4-BE49-F238E27FC236}">
                <a16:creationId xmlns:a16="http://schemas.microsoft.com/office/drawing/2014/main" id="{4775F1B3-AADA-4A70-B746-D3AD6597F69F}"/>
              </a:ext>
            </a:extLst>
          </p:cNvPr>
          <p:cNvSpPr txBox="1">
            <a:spLocks/>
          </p:cNvSpPr>
          <p:nvPr/>
        </p:nvSpPr>
        <p:spPr>
          <a:xfrm>
            <a:off x="1291682" y="1958899"/>
            <a:ext cx="9956179" cy="254619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Bef>
                <a:spcPts val="600"/>
              </a:spcBef>
            </a:pPr>
            <a:r>
              <a:rPr lang="en-US" sz="2500" dirty="0"/>
              <a:t>Determine if </a:t>
            </a:r>
            <a:r>
              <a:rPr lang="en-US" sz="2500" u="sng" dirty="0"/>
              <a:t>immediate safety</a:t>
            </a:r>
            <a:r>
              <a:rPr lang="en-US" sz="2500" dirty="0"/>
              <a:t> is an issue</a:t>
            </a:r>
          </a:p>
          <a:p>
            <a:pPr>
              <a:spcBef>
                <a:spcPts val="600"/>
              </a:spcBef>
            </a:pPr>
            <a:r>
              <a:rPr lang="en-US" sz="2500" dirty="0"/>
              <a:t>Faculty</a:t>
            </a:r>
            <a:r>
              <a:rPr lang="en-US" sz="2500" b="1" dirty="0"/>
              <a:t> </a:t>
            </a:r>
            <a:r>
              <a:rPr lang="en-US" sz="2500" b="1" dirty="0">
                <a:solidFill>
                  <a:schemeClr val="accent1"/>
                </a:solidFill>
              </a:rPr>
              <a:t>EMPATHIZE</a:t>
            </a:r>
          </a:p>
          <a:p>
            <a:pPr>
              <a:spcBef>
                <a:spcPts val="600"/>
              </a:spcBef>
            </a:pPr>
            <a:r>
              <a:rPr lang="en-US" sz="2500" dirty="0"/>
              <a:t>Faculty</a:t>
            </a:r>
            <a:r>
              <a:rPr lang="en-US" sz="2500" b="1" dirty="0"/>
              <a:t> </a:t>
            </a:r>
            <a:r>
              <a:rPr lang="en-US" sz="2500" b="1" dirty="0">
                <a:solidFill>
                  <a:schemeClr val="accent1"/>
                </a:solidFill>
              </a:rPr>
              <a:t>EMPOWER </a:t>
            </a:r>
            <a:endParaRPr lang="en-US" sz="2500" dirty="0">
              <a:solidFill>
                <a:schemeClr val="accent1"/>
              </a:solidFill>
            </a:endParaRPr>
          </a:p>
          <a:p>
            <a:pPr>
              <a:spcBef>
                <a:spcPts val="600"/>
              </a:spcBef>
            </a:pPr>
            <a:r>
              <a:rPr lang="en-US" sz="2500" dirty="0"/>
              <a:t>Faculty and Resident</a:t>
            </a:r>
            <a:r>
              <a:rPr lang="en-US" sz="2500" b="1" dirty="0"/>
              <a:t> </a:t>
            </a:r>
            <a:r>
              <a:rPr lang="en-US" sz="2500" b="1" dirty="0">
                <a:solidFill>
                  <a:schemeClr val="accent1"/>
                </a:solidFill>
              </a:rPr>
              <a:t>ENSURE</a:t>
            </a:r>
          </a:p>
        </p:txBody>
      </p:sp>
      <p:pic>
        <p:nvPicPr>
          <p:cNvPr id="8" name="Picture 5" descr="Related image">
            <a:extLst>
              <a:ext uri="{FF2B5EF4-FFF2-40B4-BE49-F238E27FC236}">
                <a16:creationId xmlns:a16="http://schemas.microsoft.com/office/drawing/2014/main" id="{FEA8AD04-F9A6-4DAD-816D-D3470F2F8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613" y="751598"/>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tps://cdn3.volusion.com/zkaoy.rkkmc/v/vspfiles/photos/STETH00057-2T.jpg?1494218046">
            <a:extLst>
              <a:ext uri="{FF2B5EF4-FFF2-40B4-BE49-F238E27FC236}">
                <a16:creationId xmlns:a16="http://schemas.microsoft.com/office/drawing/2014/main" id="{2FEFF3E5-98B7-48B0-B3E2-DD2B0883B9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2411" y="704963"/>
            <a:ext cx="509323" cy="509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87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Conclusion</a:t>
            </a:r>
          </a:p>
        </p:txBody>
      </p:sp>
      <p:sp>
        <p:nvSpPr>
          <p:cNvPr id="3" name="Content Placeholder 2"/>
          <p:cNvSpPr>
            <a:spLocks noGrp="1"/>
          </p:cNvSpPr>
          <p:nvPr>
            <p:ph idx="1"/>
          </p:nvPr>
        </p:nvSpPr>
        <p:spPr>
          <a:xfrm>
            <a:off x="1295401" y="1974273"/>
            <a:ext cx="9601196" cy="3901595"/>
          </a:xfrm>
        </p:spPr>
        <p:txBody>
          <a:bodyPr>
            <a:normAutofit/>
          </a:bodyPr>
          <a:lstStyle/>
          <a:p>
            <a:r>
              <a:rPr lang="en-US" sz="2800" dirty="0"/>
              <a:t>Per our questionnaire, residents (and faculty):</a:t>
            </a:r>
          </a:p>
          <a:p>
            <a:pPr lvl="1"/>
            <a:r>
              <a:rPr lang="en-US" sz="2400" dirty="0"/>
              <a:t>Experience IPCBs</a:t>
            </a:r>
          </a:p>
          <a:p>
            <a:pPr lvl="1"/>
            <a:r>
              <a:rPr lang="en-US" sz="2400" dirty="0"/>
              <a:t>Believe training is important</a:t>
            </a:r>
          </a:p>
          <a:p>
            <a:r>
              <a:rPr lang="en-US" sz="2800" dirty="0"/>
              <a:t>Our goals:</a:t>
            </a:r>
          </a:p>
          <a:p>
            <a:pPr lvl="1"/>
            <a:r>
              <a:rPr lang="en-US" sz="2400" dirty="0"/>
              <a:t>Standardize a response and train residents in it</a:t>
            </a:r>
          </a:p>
          <a:p>
            <a:pPr lvl="1"/>
            <a:r>
              <a:rPr lang="en-US" sz="2400" dirty="0"/>
              <a:t>Create a safe culture for learners to disclose IPCBs by training faculty to respond in a standardized fashion</a:t>
            </a:r>
          </a:p>
        </p:txBody>
      </p:sp>
      <p:pic>
        <p:nvPicPr>
          <p:cNvPr id="4" name="Picture 5" descr="Related image">
            <a:extLst>
              <a:ext uri="{FF2B5EF4-FFF2-40B4-BE49-F238E27FC236}">
                <a16:creationId xmlns:a16="http://schemas.microsoft.com/office/drawing/2014/main" id="{2DF1FC73-D177-4C18-B12B-AFF602664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2197" y="686857"/>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833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Questions – Comments - Contacts</a:t>
            </a:r>
          </a:p>
        </p:txBody>
      </p:sp>
      <p:sp>
        <p:nvSpPr>
          <p:cNvPr id="3" name="Content Placeholder 2"/>
          <p:cNvSpPr>
            <a:spLocks noGrp="1"/>
          </p:cNvSpPr>
          <p:nvPr>
            <p:ph idx="1"/>
          </p:nvPr>
        </p:nvSpPr>
        <p:spPr>
          <a:xfrm>
            <a:off x="691376" y="1974273"/>
            <a:ext cx="10205221" cy="3901595"/>
          </a:xfrm>
        </p:spPr>
        <p:txBody>
          <a:bodyPr>
            <a:normAutofit/>
          </a:bodyPr>
          <a:lstStyle/>
          <a:p>
            <a:r>
              <a:rPr lang="en-US" sz="2400" dirty="0"/>
              <a:t>We will upload the presentation and protocol to FMDRL</a:t>
            </a:r>
          </a:p>
          <a:p>
            <a:r>
              <a:rPr lang="en-US" dirty="0"/>
              <a:t>If you want to participate in this survey, let us know.</a:t>
            </a:r>
          </a:p>
          <a:p>
            <a:r>
              <a:rPr lang="en-US" sz="2400" dirty="0"/>
              <a:t>Contact info:</a:t>
            </a:r>
          </a:p>
          <a:p>
            <a:pPr marL="457200" lvl="1" indent="0">
              <a:buNone/>
            </a:pPr>
            <a:r>
              <a:rPr lang="en-US" dirty="0"/>
              <a:t>Michelle Kane</a:t>
            </a:r>
          </a:p>
          <a:p>
            <a:pPr marL="457200" lvl="1" indent="0">
              <a:buNone/>
            </a:pPr>
            <a:r>
              <a:rPr lang="en-US" dirty="0">
                <a:hlinkClick r:id="rId3"/>
              </a:rPr>
              <a:t>michelle.kane@conehealth.com</a:t>
            </a:r>
            <a:endParaRPr lang="en-US" dirty="0"/>
          </a:p>
          <a:p>
            <a:pPr marL="457200" lvl="1" indent="0">
              <a:buNone/>
            </a:pPr>
            <a:r>
              <a:rPr lang="en-US" dirty="0"/>
              <a:t>Lee Chambliss</a:t>
            </a:r>
          </a:p>
          <a:p>
            <a:pPr marL="457200" lvl="1" indent="0">
              <a:buNone/>
            </a:pPr>
            <a:r>
              <a:rPr lang="en-US" dirty="0">
                <a:hlinkClick r:id="rId4"/>
              </a:rPr>
              <a:t>lee.chambliss@conehealth.com</a:t>
            </a:r>
            <a:endParaRPr lang="en-US" dirty="0"/>
          </a:p>
          <a:p>
            <a:r>
              <a:rPr lang="en-US" dirty="0"/>
              <a:t>And thanks to…</a:t>
            </a:r>
          </a:p>
        </p:txBody>
      </p:sp>
      <p:pic>
        <p:nvPicPr>
          <p:cNvPr id="5" name="Picture 4" descr="A group of people in a park&#10;&#10;Description automatically generated">
            <a:extLst>
              <a:ext uri="{FF2B5EF4-FFF2-40B4-BE49-F238E27FC236}">
                <a16:creationId xmlns:a16="http://schemas.microsoft.com/office/drawing/2014/main" id="{D8AC7362-15FE-4E34-961C-0ABD21CC2A40}"/>
              </a:ext>
            </a:extLst>
          </p:cNvPr>
          <p:cNvPicPr>
            <a:picLocks noChangeAspect="1"/>
          </p:cNvPicPr>
          <p:nvPr/>
        </p:nvPicPr>
        <p:blipFill rotWithShape="1">
          <a:blip r:embed="rId5"/>
          <a:srcRect t="20813" b="16586"/>
          <a:stretch/>
        </p:blipFill>
        <p:spPr>
          <a:xfrm>
            <a:off x="5460379" y="3096929"/>
            <a:ext cx="6037526" cy="2834693"/>
          </a:xfrm>
          <a:prstGeom prst="rect">
            <a:avLst/>
          </a:prstGeom>
        </p:spPr>
      </p:pic>
    </p:spTree>
    <p:extLst>
      <p:ext uri="{BB962C8B-B14F-4D97-AF65-F5344CB8AC3E}">
        <p14:creationId xmlns:p14="http://schemas.microsoft.com/office/powerpoint/2010/main" val="2527417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5251A-F6A9-487E-90B8-FC5BB463CDFB}"/>
              </a:ext>
            </a:extLst>
          </p:cNvPr>
          <p:cNvSpPr>
            <a:spLocks noGrp="1"/>
          </p:cNvSpPr>
          <p:nvPr>
            <p:ph type="title"/>
          </p:nvPr>
        </p:nvSpPr>
        <p:spPr/>
        <p:txBody>
          <a:bodyPr>
            <a:noAutofit/>
          </a:bodyPr>
          <a:lstStyle/>
          <a:p>
            <a:r>
              <a:rPr lang="en-US" sz="2600" dirty="0"/>
              <a:t>Do you identify as part of a minority group</a:t>
            </a:r>
            <a:br>
              <a:rPr lang="en-US" sz="2600" dirty="0"/>
            </a:br>
            <a:r>
              <a:rPr lang="en-US" sz="2600" dirty="0"/>
              <a:t>(e.g. gender, ethnic, racial, religious, sexual orientation)?</a:t>
            </a:r>
          </a:p>
        </p:txBody>
      </p:sp>
      <p:pic>
        <p:nvPicPr>
          <p:cNvPr id="4" name="Picture 3">
            <a:extLst>
              <a:ext uri="{FF2B5EF4-FFF2-40B4-BE49-F238E27FC236}">
                <a16:creationId xmlns:a16="http://schemas.microsoft.com/office/drawing/2014/main" id="{4AAEC8D5-51F4-4691-9470-5FE4C589FD6F}"/>
              </a:ext>
            </a:extLst>
          </p:cNvPr>
          <p:cNvPicPr>
            <a:picLocks noChangeAspect="1"/>
          </p:cNvPicPr>
          <p:nvPr/>
        </p:nvPicPr>
        <p:blipFill>
          <a:blip r:embed="rId3"/>
          <a:stretch>
            <a:fillRect/>
          </a:stretch>
        </p:blipFill>
        <p:spPr>
          <a:xfrm>
            <a:off x="5773191" y="2564780"/>
            <a:ext cx="4459205" cy="3311087"/>
          </a:xfrm>
          <a:prstGeom prst="rect">
            <a:avLst/>
          </a:prstGeom>
        </p:spPr>
      </p:pic>
      <p:pic>
        <p:nvPicPr>
          <p:cNvPr id="5" name="Picture 4">
            <a:extLst>
              <a:ext uri="{FF2B5EF4-FFF2-40B4-BE49-F238E27FC236}">
                <a16:creationId xmlns:a16="http://schemas.microsoft.com/office/drawing/2014/main" id="{A37C65DA-00C7-4AE9-8155-32B93CB05B04}"/>
              </a:ext>
            </a:extLst>
          </p:cNvPr>
          <p:cNvPicPr>
            <a:picLocks noChangeAspect="1"/>
          </p:cNvPicPr>
          <p:nvPr/>
        </p:nvPicPr>
        <p:blipFill>
          <a:blip r:embed="rId4"/>
          <a:stretch>
            <a:fillRect/>
          </a:stretch>
        </p:blipFill>
        <p:spPr>
          <a:xfrm>
            <a:off x="1373477" y="2732808"/>
            <a:ext cx="4613374" cy="3143060"/>
          </a:xfrm>
          <a:prstGeom prst="rect">
            <a:avLst/>
          </a:prstGeom>
        </p:spPr>
      </p:pic>
      <p:pic>
        <p:nvPicPr>
          <p:cNvPr id="6" name="Picture 9" descr="https://cdn3.volusion.com/zkaoy.rkkmc/v/vspfiles/photos/STETH00057-2T.jpg?1494218046">
            <a:extLst>
              <a:ext uri="{FF2B5EF4-FFF2-40B4-BE49-F238E27FC236}">
                <a16:creationId xmlns:a16="http://schemas.microsoft.com/office/drawing/2014/main" id="{122F6358-9AD0-4799-BF68-0EFA9EE170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6597" y="1271414"/>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5">
            <a:extLst>
              <a:ext uri="{FF2B5EF4-FFF2-40B4-BE49-F238E27FC236}">
                <a16:creationId xmlns:a16="http://schemas.microsoft.com/office/drawing/2014/main" id="{3FF162BD-C8A7-4325-8DD7-05C93160AEE4}"/>
              </a:ext>
            </a:extLst>
          </p:cNvPr>
          <p:cNvSpPr>
            <a:spLocks noGrp="1"/>
          </p:cNvSpPr>
          <p:nvPr>
            <p:ph idx="1"/>
          </p:nvPr>
        </p:nvSpPr>
        <p:spPr>
          <a:xfrm>
            <a:off x="6964511" y="2272743"/>
            <a:ext cx="1992351" cy="637726"/>
          </a:xfrm>
        </p:spPr>
        <p:txBody>
          <a:bodyPr/>
          <a:lstStyle/>
          <a:p>
            <a:pPr marL="0" indent="0" algn="ctr">
              <a:buNone/>
            </a:pPr>
            <a:r>
              <a:rPr lang="en-US" dirty="0"/>
              <a:t>Residents</a:t>
            </a:r>
          </a:p>
          <a:p>
            <a:pPr algn="ctr"/>
            <a:endParaRPr lang="en-US" dirty="0"/>
          </a:p>
        </p:txBody>
      </p:sp>
      <p:sp>
        <p:nvSpPr>
          <p:cNvPr id="10" name="Content Placeholder 5">
            <a:extLst>
              <a:ext uri="{FF2B5EF4-FFF2-40B4-BE49-F238E27FC236}">
                <a16:creationId xmlns:a16="http://schemas.microsoft.com/office/drawing/2014/main" id="{02CC28FD-7494-4BED-A016-2EF588787F3D}"/>
              </a:ext>
            </a:extLst>
          </p:cNvPr>
          <p:cNvSpPr txBox="1">
            <a:spLocks/>
          </p:cNvSpPr>
          <p:nvPr/>
        </p:nvSpPr>
        <p:spPr>
          <a:xfrm>
            <a:off x="2739097" y="2266219"/>
            <a:ext cx="1696843" cy="526105"/>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r>
              <a:rPr lang="en-US" dirty="0"/>
              <a:t>Faculty</a:t>
            </a:r>
          </a:p>
        </p:txBody>
      </p:sp>
      <p:sp>
        <p:nvSpPr>
          <p:cNvPr id="11" name="TextBox 10">
            <a:extLst>
              <a:ext uri="{FF2B5EF4-FFF2-40B4-BE49-F238E27FC236}">
                <a16:creationId xmlns:a16="http://schemas.microsoft.com/office/drawing/2014/main" id="{216D4ACA-BAC1-44FA-AFAD-507C8926B3F2}"/>
              </a:ext>
            </a:extLst>
          </p:cNvPr>
          <p:cNvSpPr txBox="1"/>
          <p:nvPr/>
        </p:nvSpPr>
        <p:spPr>
          <a:xfrm>
            <a:off x="8200035" y="3658007"/>
            <a:ext cx="1204332" cy="646331"/>
          </a:xfrm>
          <a:prstGeom prst="rect">
            <a:avLst/>
          </a:prstGeom>
          <a:noFill/>
        </p:spPr>
        <p:txBody>
          <a:bodyPr wrap="square" rtlCol="0">
            <a:spAutoFit/>
          </a:bodyPr>
          <a:lstStyle/>
          <a:p>
            <a:r>
              <a:rPr lang="en-US" sz="3600" dirty="0">
                <a:latin typeface="Century Gothic" panose="020B0502020202020204" pitchFamily="34" charset="0"/>
              </a:rPr>
              <a:t>39%</a:t>
            </a:r>
          </a:p>
        </p:txBody>
      </p:sp>
      <p:sp>
        <p:nvSpPr>
          <p:cNvPr id="12" name="TextBox 11">
            <a:extLst>
              <a:ext uri="{FF2B5EF4-FFF2-40B4-BE49-F238E27FC236}">
                <a16:creationId xmlns:a16="http://schemas.microsoft.com/office/drawing/2014/main" id="{F4E56990-4230-4B22-9170-987F3D53E7B6}"/>
              </a:ext>
            </a:extLst>
          </p:cNvPr>
          <p:cNvSpPr txBox="1"/>
          <p:nvPr/>
        </p:nvSpPr>
        <p:spPr>
          <a:xfrm>
            <a:off x="3800321" y="3563140"/>
            <a:ext cx="1204332" cy="646331"/>
          </a:xfrm>
          <a:prstGeom prst="rect">
            <a:avLst/>
          </a:prstGeom>
          <a:noFill/>
        </p:spPr>
        <p:txBody>
          <a:bodyPr wrap="square" rtlCol="0">
            <a:spAutoFit/>
          </a:bodyPr>
          <a:lstStyle/>
          <a:p>
            <a:r>
              <a:rPr lang="en-US" sz="3600" dirty="0">
                <a:latin typeface="Century Gothic" panose="020B0502020202020204" pitchFamily="34" charset="0"/>
              </a:rPr>
              <a:t>29%</a:t>
            </a:r>
          </a:p>
        </p:txBody>
      </p:sp>
    </p:spTree>
    <p:extLst>
      <p:ext uri="{BB962C8B-B14F-4D97-AF65-F5344CB8AC3E}">
        <p14:creationId xmlns:p14="http://schemas.microsoft.com/office/powerpoint/2010/main" val="3216537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Objectives</a:t>
            </a:r>
          </a:p>
        </p:txBody>
      </p:sp>
      <p:sp>
        <p:nvSpPr>
          <p:cNvPr id="3" name="Content Placeholder 2"/>
          <p:cNvSpPr>
            <a:spLocks noGrp="1"/>
          </p:cNvSpPr>
          <p:nvPr>
            <p:ph idx="1"/>
          </p:nvPr>
        </p:nvSpPr>
        <p:spPr>
          <a:xfrm>
            <a:off x="1295401" y="2161227"/>
            <a:ext cx="9601196" cy="3725792"/>
          </a:xfrm>
        </p:spPr>
        <p:txBody>
          <a:bodyPr/>
          <a:lstStyle/>
          <a:p>
            <a:r>
              <a:rPr lang="en-US" dirty="0"/>
              <a:t>Upon completion, participants will:</a:t>
            </a:r>
          </a:p>
          <a:p>
            <a:pPr lvl="1"/>
            <a:r>
              <a:rPr lang="en-US" dirty="0"/>
              <a:t>Understand the potential scope of Inappropriate Patient Comments and Behaviors (IPCBs) in Family Medicine Residency (FMR) Programs</a:t>
            </a:r>
          </a:p>
          <a:p>
            <a:pPr lvl="1"/>
            <a:r>
              <a:rPr lang="en-US" dirty="0"/>
              <a:t>Generate potential responses to IPCBs</a:t>
            </a:r>
          </a:p>
          <a:p>
            <a:pPr lvl="1"/>
            <a:r>
              <a:rPr lang="en-US" dirty="0"/>
              <a:t>Consider the role of faculty in the support and education of residents  when residents experience IPCBs</a:t>
            </a:r>
          </a:p>
        </p:txBody>
      </p:sp>
      <p:pic>
        <p:nvPicPr>
          <p:cNvPr id="4" name="Picture 5" descr="Related image">
            <a:extLst>
              <a:ext uri="{FF2B5EF4-FFF2-40B4-BE49-F238E27FC236}">
                <a16:creationId xmlns:a16="http://schemas.microsoft.com/office/drawing/2014/main" id="{903D16CE-8574-4B89-BBEC-32213DE9D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6800" y="820861"/>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440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What do you mean by IPCB?</a:t>
            </a:r>
          </a:p>
        </p:txBody>
      </p:sp>
      <p:sp>
        <p:nvSpPr>
          <p:cNvPr id="3" name="Content Placeholder 2"/>
          <p:cNvSpPr>
            <a:spLocks noGrp="1"/>
          </p:cNvSpPr>
          <p:nvPr>
            <p:ph idx="1"/>
          </p:nvPr>
        </p:nvSpPr>
        <p:spPr>
          <a:xfrm>
            <a:off x="1295401" y="2050473"/>
            <a:ext cx="9601196" cy="3825395"/>
          </a:xfrm>
        </p:spPr>
        <p:txBody>
          <a:bodyPr>
            <a:normAutofit/>
          </a:bodyPr>
          <a:lstStyle/>
          <a:p>
            <a:pPr marL="0" indent="0" algn="just">
              <a:buNone/>
            </a:pPr>
            <a:r>
              <a:rPr lang="en-US" sz="3000" dirty="0"/>
              <a:t>For OUR purposes, an inappropriate patient comment or behavior (IPCB) is one delivered by a patient that a health care provider finds offensive, hurtful, or upsetting due to its gender, sexual, racial, religious, ethnic, or other discriminatory content.</a:t>
            </a:r>
          </a:p>
        </p:txBody>
      </p:sp>
      <p:pic>
        <p:nvPicPr>
          <p:cNvPr id="4" name="Picture 9" descr="https://cdn3.volusion.com/zkaoy.rkkmc/v/vspfiles/photos/STETH00057-2T.jpg?1494218046">
            <a:extLst>
              <a:ext uri="{FF2B5EF4-FFF2-40B4-BE49-F238E27FC236}">
                <a16:creationId xmlns:a16="http://schemas.microsoft.com/office/drawing/2014/main" id="{3B4B09CF-1FEB-4136-AB7B-12556327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2482" y="916706"/>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948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Show of Hands</a:t>
            </a:r>
          </a:p>
        </p:txBody>
      </p:sp>
      <p:sp>
        <p:nvSpPr>
          <p:cNvPr id="3" name="Content Placeholder 2"/>
          <p:cNvSpPr>
            <a:spLocks noGrp="1"/>
          </p:cNvSpPr>
          <p:nvPr>
            <p:ph idx="1"/>
          </p:nvPr>
        </p:nvSpPr>
        <p:spPr>
          <a:xfrm>
            <a:off x="5560558" y="2820761"/>
            <a:ext cx="5468470" cy="2078675"/>
          </a:xfrm>
        </p:spPr>
        <p:txBody>
          <a:bodyPr>
            <a:noAutofit/>
          </a:bodyPr>
          <a:lstStyle/>
          <a:p>
            <a:pPr marL="0" indent="0" algn="just">
              <a:buNone/>
            </a:pPr>
            <a:r>
              <a:rPr lang="en-US" sz="3200" dirty="0">
                <a:solidFill>
                  <a:schemeClr val="accent2"/>
                </a:solidFill>
              </a:rPr>
              <a:t>Have a process that works and are here to feel good about yourself and all you have accomplished?</a:t>
            </a:r>
          </a:p>
        </p:txBody>
      </p:sp>
      <p:pic>
        <p:nvPicPr>
          <p:cNvPr id="4" name="Picture 4" descr="http://www.thelittlechimpsociety.com/wp-content/uploads/2009/03/jesse_kuhn-indianapolis_monthly.jpg">
            <a:extLst>
              <a:ext uri="{FF2B5EF4-FFF2-40B4-BE49-F238E27FC236}">
                <a16:creationId xmlns:a16="http://schemas.microsoft.com/office/drawing/2014/main" id="{E0308984-211D-44DF-8D7E-A8AA3561A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14"/>
          <a:stretch/>
        </p:blipFill>
        <p:spPr bwMode="auto">
          <a:xfrm>
            <a:off x="970086" y="2089994"/>
            <a:ext cx="4525279" cy="374635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B8325C4-21A8-439A-99CF-E5F8DD43ACC9}"/>
              </a:ext>
            </a:extLst>
          </p:cNvPr>
          <p:cNvSpPr txBox="1">
            <a:spLocks/>
          </p:cNvSpPr>
          <p:nvPr/>
        </p:nvSpPr>
        <p:spPr>
          <a:xfrm>
            <a:off x="5560559" y="2820761"/>
            <a:ext cx="5781891" cy="1871312"/>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Font typeface="Arial"/>
              <a:buNone/>
            </a:pPr>
            <a:r>
              <a:rPr lang="en-US" sz="3200" dirty="0">
                <a:solidFill>
                  <a:schemeClr val="accent2"/>
                </a:solidFill>
              </a:rPr>
              <a:t>Have no idea how IPCBs are handled in your program?</a:t>
            </a:r>
          </a:p>
        </p:txBody>
      </p:sp>
      <p:sp>
        <p:nvSpPr>
          <p:cNvPr id="7" name="Content Placeholder 2">
            <a:extLst>
              <a:ext uri="{FF2B5EF4-FFF2-40B4-BE49-F238E27FC236}">
                <a16:creationId xmlns:a16="http://schemas.microsoft.com/office/drawing/2014/main" id="{B872288D-5D6F-44FF-9CF6-A5E3B40D557D}"/>
              </a:ext>
            </a:extLst>
          </p:cNvPr>
          <p:cNvSpPr txBox="1">
            <a:spLocks/>
          </p:cNvSpPr>
          <p:nvPr/>
        </p:nvSpPr>
        <p:spPr>
          <a:xfrm>
            <a:off x="5560558" y="2820761"/>
            <a:ext cx="5403273" cy="2009862"/>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Font typeface="Arial"/>
              <a:buNone/>
            </a:pPr>
            <a:r>
              <a:rPr lang="en-US" sz="3200" dirty="0">
                <a:solidFill>
                  <a:schemeClr val="accent2"/>
                </a:solidFill>
              </a:rPr>
              <a:t>Know of a process but maybe it is less than ideal? Situations may or may not have imploded.</a:t>
            </a:r>
          </a:p>
        </p:txBody>
      </p:sp>
      <p:sp>
        <p:nvSpPr>
          <p:cNvPr id="8" name="Content Placeholder 2">
            <a:extLst>
              <a:ext uri="{FF2B5EF4-FFF2-40B4-BE49-F238E27FC236}">
                <a16:creationId xmlns:a16="http://schemas.microsoft.com/office/drawing/2014/main" id="{BBF8514F-0189-4096-9EB9-BEB071FE1AF8}"/>
              </a:ext>
            </a:extLst>
          </p:cNvPr>
          <p:cNvSpPr txBox="1">
            <a:spLocks/>
          </p:cNvSpPr>
          <p:nvPr/>
        </p:nvSpPr>
        <p:spPr>
          <a:xfrm>
            <a:off x="5560559" y="2189084"/>
            <a:ext cx="5403273" cy="720365"/>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a:buFont typeface="Arial"/>
              <a:buNone/>
            </a:pPr>
            <a:r>
              <a:rPr lang="en-US" sz="3200" dirty="0">
                <a:solidFill>
                  <a:schemeClr val="tx1"/>
                </a:solidFill>
              </a:rPr>
              <a:t>How many of you…</a:t>
            </a:r>
          </a:p>
        </p:txBody>
      </p:sp>
      <p:pic>
        <p:nvPicPr>
          <p:cNvPr id="10" name="Picture 5" descr="Related image">
            <a:extLst>
              <a:ext uri="{FF2B5EF4-FFF2-40B4-BE49-F238E27FC236}">
                <a16:creationId xmlns:a16="http://schemas.microsoft.com/office/drawing/2014/main" id="{3A600C41-87A6-4567-8DB9-72F5C3CFB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6800" y="820861"/>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1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Our Story</a:t>
            </a:r>
          </a:p>
        </p:txBody>
      </p:sp>
      <p:pic>
        <p:nvPicPr>
          <p:cNvPr id="4" name="Picture 5" descr="Related image">
            <a:extLst>
              <a:ext uri="{FF2B5EF4-FFF2-40B4-BE49-F238E27FC236}">
                <a16:creationId xmlns:a16="http://schemas.microsoft.com/office/drawing/2014/main" id="{E5F8CF68-C499-4295-BDEF-35CB87ADB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3492" y="911828"/>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A5DE8A58-826E-4AEB-AA01-1FBAA3E06AA4}"/>
              </a:ext>
            </a:extLst>
          </p:cNvPr>
          <p:cNvSpPr txBox="1">
            <a:spLocks/>
          </p:cNvSpPr>
          <p:nvPr/>
        </p:nvSpPr>
        <p:spPr>
          <a:xfrm>
            <a:off x="1309257" y="1970584"/>
            <a:ext cx="9601196" cy="145841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dirty="0"/>
              <a:t>December, 2018</a:t>
            </a:r>
          </a:p>
          <a:p>
            <a:r>
              <a:rPr lang="en-US" dirty="0"/>
              <a:t>Deeper dive via a small(</a:t>
            </a:r>
            <a:r>
              <a:rPr lang="en-US" dirty="0" err="1"/>
              <a:t>ish</a:t>
            </a:r>
            <a:r>
              <a:rPr lang="en-US" dirty="0"/>
              <a:t>) group meeting</a:t>
            </a:r>
          </a:p>
          <a:p>
            <a:endParaRPr lang="en-US" dirty="0"/>
          </a:p>
        </p:txBody>
      </p:sp>
    </p:spTree>
    <p:extLst>
      <p:ext uri="{BB962C8B-B14F-4D97-AF65-F5344CB8AC3E}">
        <p14:creationId xmlns:p14="http://schemas.microsoft.com/office/powerpoint/2010/main" val="1168769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E7D57-6784-46CF-8914-82F85A29BE41}"/>
              </a:ext>
            </a:extLst>
          </p:cNvPr>
          <p:cNvSpPr>
            <a:spLocks noGrp="1"/>
          </p:cNvSpPr>
          <p:nvPr>
            <p:ph type="ctrTitle"/>
          </p:nvPr>
        </p:nvSpPr>
        <p:spPr>
          <a:xfrm>
            <a:off x="754644" y="1459060"/>
            <a:ext cx="6815669" cy="1320802"/>
          </a:xfrm>
        </p:spPr>
        <p:txBody>
          <a:bodyPr anchor="t"/>
          <a:lstStyle/>
          <a:p>
            <a:r>
              <a:rPr lang="en-US" sz="3600" dirty="0"/>
              <a:t>“Your husband is a</a:t>
            </a:r>
            <a:br>
              <a:rPr lang="en-US" sz="3600" dirty="0"/>
            </a:br>
            <a:r>
              <a:rPr lang="en-US" sz="3600" dirty="0"/>
              <a:t>very lucky man.”</a:t>
            </a:r>
          </a:p>
        </p:txBody>
      </p:sp>
      <p:sp>
        <p:nvSpPr>
          <p:cNvPr id="4" name="Title 1">
            <a:extLst>
              <a:ext uri="{FF2B5EF4-FFF2-40B4-BE49-F238E27FC236}">
                <a16:creationId xmlns:a16="http://schemas.microsoft.com/office/drawing/2014/main" id="{777FFC10-E502-4517-A7B4-45859D02309D}"/>
              </a:ext>
            </a:extLst>
          </p:cNvPr>
          <p:cNvSpPr txBox="1">
            <a:spLocks/>
          </p:cNvSpPr>
          <p:nvPr/>
        </p:nvSpPr>
        <p:spPr>
          <a:xfrm>
            <a:off x="3704157" y="3884666"/>
            <a:ext cx="7263937" cy="1320802"/>
          </a:xfrm>
          <a:prstGeom prst="rect">
            <a:avLst/>
          </a:prstGeom>
          <a:effectLst/>
        </p:spPr>
        <p:txBody>
          <a:bodyPr vert="horz" lIns="91440" tIns="45720" rIns="91440" bIns="45720" rtlCol="0" anchor="t">
            <a:noAutofit/>
          </a:bodyPr>
          <a:lstStyle>
            <a:lvl1pPr algn="ctr" defTabSz="457200" rtl="0" eaLnBrk="1" latinLnBrk="0" hangingPunct="1">
              <a:spcBef>
                <a:spcPct val="0"/>
              </a:spcBef>
              <a:buNone/>
              <a:defRPr sz="5400" kern="1200" cap="none">
                <a:ln w="3175" cmpd="sng">
                  <a:noFill/>
                </a:ln>
                <a:solidFill>
                  <a:schemeClr val="bg1"/>
                </a:solidFill>
                <a:effectLst/>
                <a:latin typeface="Arial Black" panose="020B0A040201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3175" cmpd="sng">
                  <a:noFill/>
                </a:ln>
                <a:solidFill>
                  <a:prstClr val="white"/>
                </a:solidFill>
                <a:effectLst/>
                <a:uLnTx/>
                <a:uFillTx/>
                <a:latin typeface="Arial Black" panose="020B0A04020102020204" pitchFamily="34" charset="0"/>
                <a:ea typeface="+mj-ea"/>
                <a:cs typeface="+mj-cs"/>
              </a:rPr>
              <a:t>“I like seeing</a:t>
            </a:r>
            <a:r>
              <a:rPr kumimoji="0" lang="en-US" sz="3600" b="0" i="0" u="none" strike="noStrike" kern="1200" cap="none" spc="0" normalizeH="0" noProof="0" dirty="0">
                <a:ln w="3175" cmpd="sng">
                  <a:noFill/>
                </a:ln>
                <a:solidFill>
                  <a:prstClr val="white"/>
                </a:solidFill>
                <a:effectLst/>
                <a:uLnTx/>
                <a:uFillTx/>
                <a:latin typeface="Arial Black" panose="020B0A04020102020204" pitchFamily="34" charset="0"/>
                <a:ea typeface="+mj-ea"/>
                <a:cs typeface="+mj-cs"/>
              </a:rPr>
              <a:t> </a:t>
            </a:r>
            <a:r>
              <a:rPr kumimoji="0" lang="en-US" sz="3600" b="0" i="0" u="none" strike="noStrike" kern="1200" cap="none" spc="0" normalizeH="0" baseline="0" noProof="0" dirty="0">
                <a:ln w="3175" cmpd="sng">
                  <a:noFill/>
                </a:ln>
                <a:solidFill>
                  <a:prstClr val="white"/>
                </a:solidFill>
                <a:effectLst/>
                <a:uLnTx/>
                <a:uFillTx/>
                <a:latin typeface="Arial Black" panose="020B0A04020102020204" pitchFamily="34" charset="0"/>
                <a:ea typeface="+mj-ea"/>
                <a:cs typeface="+mj-cs"/>
              </a:rPr>
              <a:t>you</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w="3175" cmpd="sng">
                  <a:noFill/>
                </a:ln>
                <a:solidFill>
                  <a:prstClr val="white"/>
                </a:solidFill>
                <a:effectLst/>
                <a:uLnTx/>
                <a:uFillTx/>
                <a:latin typeface="Arial Black" panose="020B0A04020102020204" pitchFamily="34" charset="0"/>
                <a:ea typeface="+mj-ea"/>
                <a:cs typeface="+mj-cs"/>
              </a:rPr>
              <a:t>down on your knees.”</a:t>
            </a:r>
          </a:p>
        </p:txBody>
      </p:sp>
    </p:spTree>
    <p:extLst>
      <p:ext uri="{BB962C8B-B14F-4D97-AF65-F5344CB8AC3E}">
        <p14:creationId xmlns:p14="http://schemas.microsoft.com/office/powerpoint/2010/main" val="5377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Our Story Continued…</a:t>
            </a:r>
          </a:p>
        </p:txBody>
      </p:sp>
      <p:pic>
        <p:nvPicPr>
          <p:cNvPr id="4" name="Picture 5" descr="Related image">
            <a:extLst>
              <a:ext uri="{FF2B5EF4-FFF2-40B4-BE49-F238E27FC236}">
                <a16:creationId xmlns:a16="http://schemas.microsoft.com/office/drawing/2014/main" id="{E5F8CF68-C499-4295-BDEF-35CB87ADB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3" y="911828"/>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https://cdn3.volusion.com/zkaoy.rkkmc/v/vspfiles/photos/STETH00057-2T.jpg?1494218046">
            <a:extLst>
              <a:ext uri="{FF2B5EF4-FFF2-40B4-BE49-F238E27FC236}">
                <a16:creationId xmlns:a16="http://schemas.microsoft.com/office/drawing/2014/main" id="{41CB4E51-EA93-4A95-87D0-6776EDFED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9753" y="899318"/>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result for v shaped tree free image">
            <a:extLst>
              <a:ext uri="{FF2B5EF4-FFF2-40B4-BE49-F238E27FC236}">
                <a16:creationId xmlns:a16="http://schemas.microsoft.com/office/drawing/2014/main" id="{10592028-6D9C-414D-88A7-F42C757A08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687"/>
          <a:stretch/>
        </p:blipFill>
        <p:spPr bwMode="auto">
          <a:xfrm>
            <a:off x="475672" y="0"/>
            <a:ext cx="11240654"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1BD07CF3-2BD7-4758-88A1-C97F2D250CCF}"/>
              </a:ext>
            </a:extLst>
          </p:cNvPr>
          <p:cNvSpPr>
            <a:spLocks noGrp="1"/>
          </p:cNvSpPr>
          <p:nvPr>
            <p:ph idx="1"/>
          </p:nvPr>
        </p:nvSpPr>
        <p:spPr>
          <a:xfrm rot="20109389">
            <a:off x="1432713" y="3052532"/>
            <a:ext cx="2448272" cy="3330637"/>
          </a:xfrm>
        </p:spPr>
        <p:txBody>
          <a:bodyPr>
            <a:normAutofit/>
          </a:bodyPr>
          <a:lstStyle/>
          <a:p>
            <a:pPr marL="0" indent="0" algn="r">
              <a:buNone/>
            </a:pPr>
            <a:r>
              <a:rPr lang="en-US" dirty="0"/>
              <a:t>Is it just us?       If not, is there a need to develop an effective approach and train around it?</a:t>
            </a:r>
          </a:p>
        </p:txBody>
      </p:sp>
      <p:sp>
        <p:nvSpPr>
          <p:cNvPr id="11" name="Content Placeholder 6">
            <a:extLst>
              <a:ext uri="{FF2B5EF4-FFF2-40B4-BE49-F238E27FC236}">
                <a16:creationId xmlns:a16="http://schemas.microsoft.com/office/drawing/2014/main" id="{917DE5B3-DCBE-4247-B9B9-2EA54DBAAB48}"/>
              </a:ext>
            </a:extLst>
          </p:cNvPr>
          <p:cNvSpPr txBox="1">
            <a:spLocks/>
          </p:cNvSpPr>
          <p:nvPr/>
        </p:nvSpPr>
        <p:spPr>
          <a:xfrm rot="1325268">
            <a:off x="6532706" y="3321095"/>
            <a:ext cx="2834687" cy="3357860"/>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Century Gothic" panose="020B050202020202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Century Gothic" panose="020B050202020202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Century Gothic" panose="020B050202020202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Century Gothic" panose="020B050202020202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Century Gothic" panose="020B050202020202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dirty="0"/>
              <a:t>We need a change in our perceived culture. How do we get there?</a:t>
            </a:r>
          </a:p>
        </p:txBody>
      </p:sp>
      <p:pic>
        <p:nvPicPr>
          <p:cNvPr id="10" name="Picture 5" descr="Related image">
            <a:extLst>
              <a:ext uri="{FF2B5EF4-FFF2-40B4-BE49-F238E27FC236}">
                <a16:creationId xmlns:a16="http://schemas.microsoft.com/office/drawing/2014/main" id="{FB7DD562-9037-400C-AB20-EAB74EF1E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9634" y="308768"/>
            <a:ext cx="7540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2553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urprise">
            <a:extLst>
              <a:ext uri="{FF2B5EF4-FFF2-40B4-BE49-F238E27FC236}">
                <a16:creationId xmlns:a16="http://schemas.microsoft.com/office/drawing/2014/main" id="{B3473DBF-CF91-456D-B7CE-239D2333CB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1" t="26161" r="13913" b="16505"/>
          <a:stretch/>
        </p:blipFill>
        <p:spPr bwMode="auto">
          <a:xfrm rot="20959159">
            <a:off x="8187197" y="3886628"/>
            <a:ext cx="2193804" cy="6949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90567E-535D-4F24-B01E-5A8626B8A15B}"/>
              </a:ext>
            </a:extLst>
          </p:cNvPr>
          <p:cNvSpPr>
            <a:spLocks noGrp="1"/>
          </p:cNvSpPr>
          <p:nvPr>
            <p:ph type="title"/>
          </p:nvPr>
        </p:nvSpPr>
        <p:spPr>
          <a:xfrm>
            <a:off x="1438508" y="579870"/>
            <a:ext cx="9458090" cy="1326588"/>
          </a:xfrm>
        </p:spPr>
        <p:txBody>
          <a:bodyPr>
            <a:normAutofit/>
          </a:bodyPr>
          <a:lstStyle/>
          <a:p>
            <a:r>
              <a:rPr lang="en-US" sz="3600" dirty="0"/>
              <a:t>1</a:t>
            </a:r>
            <a:r>
              <a:rPr lang="en-US" sz="3600" baseline="30000" dirty="0"/>
              <a:t>st</a:t>
            </a:r>
            <a:r>
              <a:rPr lang="en-US" sz="3600" dirty="0"/>
              <a:t> Branch: Devise, develop and</a:t>
            </a:r>
            <a:br>
              <a:rPr lang="en-US" sz="3600" dirty="0"/>
            </a:br>
            <a:r>
              <a:rPr lang="en-US" sz="3600" dirty="0"/>
              <a:t>disseminate a questionnaire</a:t>
            </a:r>
          </a:p>
        </p:txBody>
      </p:sp>
      <p:pic>
        <p:nvPicPr>
          <p:cNvPr id="4" name="Content Placeholder 3">
            <a:extLst>
              <a:ext uri="{FF2B5EF4-FFF2-40B4-BE49-F238E27FC236}">
                <a16:creationId xmlns:a16="http://schemas.microsoft.com/office/drawing/2014/main" id="{01375A23-0A44-452C-9B6B-BC76F1FFC88A}"/>
              </a:ext>
            </a:extLst>
          </p:cNvPr>
          <p:cNvPicPr>
            <a:picLocks noGrp="1"/>
          </p:cNvPicPr>
          <p:nvPr>
            <p:ph idx="1"/>
          </p:nvPr>
        </p:nvPicPr>
        <p:blipFill rotWithShape="1">
          <a:blip r:embed="rId4"/>
          <a:srcRect r="3964"/>
          <a:stretch/>
        </p:blipFill>
        <p:spPr>
          <a:xfrm>
            <a:off x="2233505" y="1933373"/>
            <a:ext cx="5908299" cy="4177495"/>
          </a:xfrm>
          <a:prstGeom prst="rect">
            <a:avLst/>
          </a:prstGeom>
        </p:spPr>
      </p:pic>
      <p:pic>
        <p:nvPicPr>
          <p:cNvPr id="5" name="Picture 9" descr="https://cdn3.volusion.com/zkaoy.rkkmc/v/vspfiles/photos/STETH00057-2T.jpg?1494218046">
            <a:extLst>
              <a:ext uri="{FF2B5EF4-FFF2-40B4-BE49-F238E27FC236}">
                <a16:creationId xmlns:a16="http://schemas.microsoft.com/office/drawing/2014/main" id="{8F7ABE2D-DA88-48EC-8693-75443BD88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0599" y="669888"/>
            <a:ext cx="6397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we live here!">
            <a:extLst>
              <a:ext uri="{FF2B5EF4-FFF2-40B4-BE49-F238E27FC236}">
                <a16:creationId xmlns:a16="http://schemas.microsoft.com/office/drawing/2014/main" id="{0758F548-27C6-4800-9EBD-3AAB6A9722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6646" y="4537220"/>
            <a:ext cx="2613102" cy="68287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2BA968C0-F85B-4CC5-9805-64954335F9BF}"/>
              </a:ext>
            </a:extLst>
          </p:cNvPr>
          <p:cNvCxnSpPr>
            <a:cxnSpLocks/>
          </p:cNvCxnSpPr>
          <p:nvPr/>
        </p:nvCxnSpPr>
        <p:spPr>
          <a:xfrm>
            <a:off x="6244686" y="4878658"/>
            <a:ext cx="1471960" cy="0"/>
          </a:xfrm>
          <a:prstGeom prst="straightConnector1">
            <a:avLst/>
          </a:prstGeom>
          <a:ln w="1143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Image result for surprise">
            <a:extLst>
              <a:ext uri="{FF2B5EF4-FFF2-40B4-BE49-F238E27FC236}">
                <a16:creationId xmlns:a16="http://schemas.microsoft.com/office/drawing/2014/main" id="{096372E6-ACC5-4B0D-87AF-FBF7272D4B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661" t="26162" r="4583" b="28118"/>
          <a:stretch/>
        </p:blipFill>
        <p:spPr bwMode="auto">
          <a:xfrm rot="20693825">
            <a:off x="10189013" y="3424817"/>
            <a:ext cx="275880" cy="83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0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D156D3323A4F40917A337BCEF39466" ma:contentTypeVersion="7" ma:contentTypeDescription="Create a new document." ma:contentTypeScope="" ma:versionID="bee6634e1499418cf90af99243e84061">
  <xsd:schema xmlns:xsd="http://www.w3.org/2001/XMLSchema" xmlns:xs="http://www.w3.org/2001/XMLSchema" xmlns:p="http://schemas.microsoft.com/office/2006/metadata/properties" xmlns:ns3="425ae85a-9054-4ce6-906d-5b8268e4a58e" xmlns:ns4="3c542c99-cafa-4dfa-a8ef-a3bdbb35d6fd" targetNamespace="http://schemas.microsoft.com/office/2006/metadata/properties" ma:root="true" ma:fieldsID="5d71b8d2d1a7a0e4b4d8cd645b4d151c" ns3:_="" ns4:_="">
    <xsd:import namespace="425ae85a-9054-4ce6-906d-5b8268e4a58e"/>
    <xsd:import namespace="3c542c99-cafa-4dfa-a8ef-a3bdbb35d6f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ae85a-9054-4ce6-906d-5b8268e4a5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c542c99-cafa-4dfa-a8ef-a3bdbb35d6f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D4D20C-FBF7-4ACA-B3D9-B5765B61B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5ae85a-9054-4ce6-906d-5b8268e4a58e"/>
    <ds:schemaRef ds:uri="3c542c99-cafa-4dfa-a8ef-a3bdbb35d6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38034C-AE57-40B9-8C91-9FB270CBC91E}">
  <ds:schemaRefs>
    <ds:schemaRef ds:uri="http://schemas.microsoft.com/sharepoint/v3/contenttype/forms"/>
  </ds:schemaRefs>
</ds:datastoreItem>
</file>

<file path=customXml/itemProps3.xml><?xml version="1.0" encoding="utf-8"?>
<ds:datastoreItem xmlns:ds="http://schemas.openxmlformats.org/officeDocument/2006/customXml" ds:itemID="{0BC0DE15-804D-4CE0-A5BD-83AAF70F19C9}">
  <ds:schemaRefs>
    <ds:schemaRef ds:uri="http://schemas.microsoft.com/office/2006/metadata/properties"/>
    <ds:schemaRef ds:uri="http://schemas.microsoft.com/office/2006/documentManagement/types"/>
    <ds:schemaRef ds:uri="http://schemas.microsoft.com/office/infopath/2007/PartnerControls"/>
    <ds:schemaRef ds:uri="http://purl.org/dc/elements/1.1/"/>
    <ds:schemaRef ds:uri="3c542c99-cafa-4dfa-a8ef-a3bdbb35d6fd"/>
    <ds:schemaRef ds:uri="425ae85a-9054-4ce6-906d-5b8268e4a58e"/>
    <ds:schemaRef ds:uri="http://purl.org/dc/terms/"/>
    <ds:schemaRef ds:uri="http://purl.org/dc/dcmitype/"/>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Organic</Template>
  <TotalTime>1226</TotalTime>
  <Words>1834</Words>
  <Application>Microsoft Office PowerPoint</Application>
  <PresentationFormat>Widescreen</PresentationFormat>
  <Paragraphs>301</Paragraphs>
  <Slides>25</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Arial Black</vt:lpstr>
      <vt:lpstr>Calibri</vt:lpstr>
      <vt:lpstr>Century Gothic</vt:lpstr>
      <vt:lpstr>Garamond</vt:lpstr>
      <vt:lpstr>Times New Roman</vt:lpstr>
      <vt:lpstr>Organic</vt:lpstr>
      <vt:lpstr>1_Organic</vt:lpstr>
      <vt:lpstr>Responding to Inappropriate Patients</vt:lpstr>
      <vt:lpstr>Disclosures / Disclaimers</vt:lpstr>
      <vt:lpstr>Objectives</vt:lpstr>
      <vt:lpstr>What do you mean by IPCB?</vt:lpstr>
      <vt:lpstr>Show of Hands</vt:lpstr>
      <vt:lpstr>Our Story</vt:lpstr>
      <vt:lpstr>“Your husband is a very lucky man.”</vt:lpstr>
      <vt:lpstr>Our Story Continued…</vt:lpstr>
      <vt:lpstr>1st Branch: Devise, develop and disseminate a questionnaire</vt:lpstr>
      <vt:lpstr>Response Rates</vt:lpstr>
      <vt:lpstr>Questionnaire – Asked About:</vt:lpstr>
      <vt:lpstr>Have you been on the receiving end of an IPCB?</vt:lpstr>
      <vt:lpstr>Have you witnessed an IPCB directed toward one or more of your colleagues?</vt:lpstr>
      <vt:lpstr>How satisfied did you feel with your response?</vt:lpstr>
      <vt:lpstr>How satisfied did you feel with the response of others who were present?</vt:lpstr>
      <vt:lpstr>How important is additional training on how to respond to IPCBs?</vt:lpstr>
      <vt:lpstr>Suggestions for Responses to IPCBs</vt:lpstr>
      <vt:lpstr>Discussion</vt:lpstr>
      <vt:lpstr>Scenarios – Specific Language</vt:lpstr>
      <vt:lpstr>Protocol - 2nd branch</vt:lpstr>
      <vt:lpstr>Protocol</vt:lpstr>
      <vt:lpstr>Protocol – E3D3 </vt:lpstr>
      <vt:lpstr>Conclusion</vt:lpstr>
      <vt:lpstr>Questions – Comments - Contacts</vt:lpstr>
      <vt:lpstr>Do you identify as part of a minority group (e.g. gender, ethnic, racial, religious, sexual orientation)?</vt:lpstr>
    </vt:vector>
  </TitlesOfParts>
  <Company>Cone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Motivational Interviewing</dc:title>
  <dc:creator>Kane, Michelle</dc:creator>
  <cp:lastModifiedBy>Kane, Michelle</cp:lastModifiedBy>
  <cp:revision>98</cp:revision>
  <dcterms:created xsi:type="dcterms:W3CDTF">2019-04-12T12:46:41Z</dcterms:created>
  <dcterms:modified xsi:type="dcterms:W3CDTF">2019-09-25T12:24:04Z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0x01010097D156D3323A4F40917A337BCEF39466</vt:lpwstr>
  </property>
</Properties>
</file>