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7" r:id="rId2"/>
    <p:sldId id="256" r:id="rId3"/>
    <p:sldId id="258" r:id="rId4"/>
    <p:sldId id="259" r:id="rId5"/>
    <p:sldId id="260" r:id="rId6"/>
    <p:sldId id="267" r:id="rId7"/>
    <p:sldId id="268" r:id="rId8"/>
    <p:sldId id="269" r:id="rId9"/>
    <p:sldId id="270" r:id="rId10"/>
    <p:sldId id="262" r:id="rId11"/>
    <p:sldId id="261" r:id="rId12"/>
    <p:sldId id="263" r:id="rId13"/>
    <p:sldId id="265" r:id="rId14"/>
    <p:sldId id="264"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49"/>
    <p:restoredTop sz="83640"/>
  </p:normalViewPr>
  <p:slideViewPr>
    <p:cSldViewPr snapToGrid="0" snapToObjects="1">
      <p:cViewPr varScale="1">
        <p:scale>
          <a:sx n="92" d="100"/>
          <a:sy n="92" d="100"/>
        </p:scale>
        <p:origin x="16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B3F7B-ECFF-7143-836D-CC530B2D30DC}" type="datetimeFigureOut">
              <a:rPr lang="en-US" smtClean="0"/>
              <a:t>4/29/19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C1EA3-39B0-3F46-923D-B6F749D20A79}" type="slidenum">
              <a:rPr lang="en-US" smtClean="0"/>
              <a:t>‹#›</a:t>
            </a:fld>
            <a:endParaRPr lang="en-US"/>
          </a:p>
        </p:txBody>
      </p:sp>
    </p:spTree>
    <p:extLst>
      <p:ext uri="{BB962C8B-B14F-4D97-AF65-F5344CB8AC3E}">
        <p14:creationId xmlns:p14="http://schemas.microsoft.com/office/powerpoint/2010/main" val="49362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has participated in an escape room?</a:t>
            </a:r>
          </a:p>
          <a:p>
            <a:r>
              <a:rPr lang="en-US" dirty="0"/>
              <a:t>Who has created an escape room?</a:t>
            </a:r>
          </a:p>
        </p:txBody>
      </p:sp>
      <p:sp>
        <p:nvSpPr>
          <p:cNvPr id="4" name="Slide Number Placeholder 3"/>
          <p:cNvSpPr>
            <a:spLocks noGrp="1"/>
          </p:cNvSpPr>
          <p:nvPr>
            <p:ph type="sldNum" sz="quarter" idx="5"/>
          </p:nvPr>
        </p:nvSpPr>
        <p:spPr/>
        <p:txBody>
          <a:bodyPr/>
          <a:lstStyle/>
          <a:p>
            <a:fld id="{F74C1EA3-39B0-3F46-923D-B6F749D20A79}" type="slidenum">
              <a:rPr lang="en-US" smtClean="0"/>
              <a:t>2</a:t>
            </a:fld>
            <a:endParaRPr lang="en-US"/>
          </a:p>
        </p:txBody>
      </p:sp>
    </p:spTree>
    <p:extLst>
      <p:ext uri="{BB962C8B-B14F-4D97-AF65-F5344CB8AC3E}">
        <p14:creationId xmlns:p14="http://schemas.microsoft.com/office/powerpoint/2010/main" val="4053965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C1EA3-39B0-3F46-923D-B6F749D20A79}" type="slidenum">
              <a:rPr lang="en-US" smtClean="0"/>
              <a:t>11</a:t>
            </a:fld>
            <a:endParaRPr lang="en-US"/>
          </a:p>
        </p:txBody>
      </p:sp>
    </p:spTree>
    <p:extLst>
      <p:ext uri="{BB962C8B-B14F-4D97-AF65-F5344CB8AC3E}">
        <p14:creationId xmlns:p14="http://schemas.microsoft.com/office/powerpoint/2010/main" val="1631884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your groups—we’ll have a facilitator with each one</a:t>
            </a:r>
          </a:p>
          <a:p>
            <a:r>
              <a:rPr lang="en-US" dirty="0"/>
              <a:t>Your facilitator has locks and electronic resources for you to use.</a:t>
            </a:r>
          </a:p>
          <a:p>
            <a:r>
              <a:rPr lang="en-US" dirty="0"/>
              <a:t>When we come back together, your facilitator will share one cool idea that you came up with.</a:t>
            </a:r>
          </a:p>
          <a:p>
            <a:r>
              <a:rPr lang="en-US" dirty="0"/>
              <a:t>Please work in your groups of 5--work together on a topic of interest to the group. If you don't have a topic off the top of your head, you can work on COPD/asthma.</a:t>
            </a:r>
          </a:p>
        </p:txBody>
      </p:sp>
      <p:sp>
        <p:nvSpPr>
          <p:cNvPr id="4" name="Slide Number Placeholder 3"/>
          <p:cNvSpPr>
            <a:spLocks noGrp="1"/>
          </p:cNvSpPr>
          <p:nvPr>
            <p:ph type="sldNum" sz="quarter" idx="5"/>
          </p:nvPr>
        </p:nvSpPr>
        <p:spPr/>
        <p:txBody>
          <a:bodyPr/>
          <a:lstStyle/>
          <a:p>
            <a:fld id="{F74C1EA3-39B0-3F46-923D-B6F749D20A79}" type="slidenum">
              <a:rPr lang="en-US" smtClean="0"/>
              <a:t>12</a:t>
            </a:fld>
            <a:endParaRPr lang="en-US"/>
          </a:p>
        </p:txBody>
      </p:sp>
    </p:spTree>
    <p:extLst>
      <p:ext uri="{BB962C8B-B14F-4D97-AF65-F5344CB8AC3E}">
        <p14:creationId xmlns:p14="http://schemas.microsoft.com/office/powerpoint/2010/main" val="3177257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Debrief#2—what was hard? What was easy? What questions do you have?</a:t>
            </a:r>
          </a:p>
        </p:txBody>
      </p:sp>
      <p:sp>
        <p:nvSpPr>
          <p:cNvPr id="4" name="Slide Number Placeholder 3"/>
          <p:cNvSpPr>
            <a:spLocks noGrp="1"/>
          </p:cNvSpPr>
          <p:nvPr>
            <p:ph type="sldNum" sz="quarter" idx="5"/>
          </p:nvPr>
        </p:nvSpPr>
        <p:spPr/>
        <p:txBody>
          <a:bodyPr/>
          <a:lstStyle/>
          <a:p>
            <a:fld id="{F74C1EA3-39B0-3F46-923D-B6F749D20A79}" type="slidenum">
              <a:rPr lang="en-US" smtClean="0"/>
              <a:t>13</a:t>
            </a:fld>
            <a:endParaRPr lang="en-US"/>
          </a:p>
        </p:txBody>
      </p:sp>
    </p:spTree>
    <p:extLst>
      <p:ext uri="{BB962C8B-B14F-4D97-AF65-F5344CB8AC3E}">
        <p14:creationId xmlns:p14="http://schemas.microsoft.com/office/powerpoint/2010/main" val="1909338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Kemp</a:t>
            </a:r>
          </a:p>
          <a:p>
            <a:r>
              <a:rPr lang="en-US" dirty="0"/>
              <a:t>supplies</a:t>
            </a:r>
          </a:p>
          <a:p>
            <a:r>
              <a:rPr lang="en-US" dirty="0"/>
              <a:t>plans</a:t>
            </a:r>
          </a:p>
          <a:p>
            <a:r>
              <a:rPr lang="en-US" dirty="0" err="1"/>
              <a:t>Etools</a:t>
            </a:r>
            <a:endParaRPr lang="en-US" dirty="0"/>
          </a:p>
          <a:p>
            <a:r>
              <a:rPr lang="en-US" dirty="0"/>
              <a:t>Monica's plan for the women's health escape room</a:t>
            </a:r>
          </a:p>
          <a:p>
            <a:r>
              <a:rPr lang="en-US" dirty="0"/>
              <a:t>Plans from other programs</a:t>
            </a:r>
          </a:p>
        </p:txBody>
      </p:sp>
      <p:sp>
        <p:nvSpPr>
          <p:cNvPr id="4" name="Slide Number Placeholder 3"/>
          <p:cNvSpPr>
            <a:spLocks noGrp="1"/>
          </p:cNvSpPr>
          <p:nvPr>
            <p:ph type="sldNum" sz="quarter" idx="5"/>
          </p:nvPr>
        </p:nvSpPr>
        <p:spPr/>
        <p:txBody>
          <a:bodyPr/>
          <a:lstStyle/>
          <a:p>
            <a:fld id="{F74C1EA3-39B0-3F46-923D-B6F749D20A79}" type="slidenum">
              <a:rPr lang="en-US" smtClean="0"/>
              <a:t>14</a:t>
            </a:fld>
            <a:endParaRPr lang="en-US"/>
          </a:p>
        </p:txBody>
      </p:sp>
    </p:spTree>
    <p:extLst>
      <p:ext uri="{BB962C8B-B14F-4D97-AF65-F5344CB8AC3E}">
        <p14:creationId xmlns:p14="http://schemas.microsoft.com/office/powerpoint/2010/main" val="2396299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C1EA3-39B0-3F46-923D-B6F749D20A79}" type="slidenum">
              <a:rPr lang="en-US" smtClean="0"/>
              <a:t>15</a:t>
            </a:fld>
            <a:endParaRPr lang="en-US"/>
          </a:p>
        </p:txBody>
      </p:sp>
    </p:spTree>
    <p:extLst>
      <p:ext uri="{BB962C8B-B14F-4D97-AF65-F5344CB8AC3E}">
        <p14:creationId xmlns:p14="http://schemas.microsoft.com/office/powerpoint/2010/main" val="391127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rules will you want to set up in your game?**</a:t>
            </a:r>
          </a:p>
          <a:p>
            <a:r>
              <a:rPr lang="en-US" dirty="0"/>
              <a:t>--No searching the room (yes, you usually are allowed to search the room during typical Escape Room, but given time/space constraints, not today!)</a:t>
            </a:r>
          </a:p>
          <a:p>
            <a:r>
              <a:rPr lang="en-US" dirty="0"/>
              <a:t>--Accessory brains ARE allowed (cell phone, emailing, it’s all possible)</a:t>
            </a:r>
          </a:p>
          <a:p>
            <a:r>
              <a:rPr lang="en-US" dirty="0"/>
              <a:t>--Keep the spirit of the game—don’t rip open the envelopes that have locks on them. Don’t search the room. Play by the rules. Anything that is supposed to open will with minimal force.</a:t>
            </a:r>
          </a:p>
          <a:p>
            <a:r>
              <a:rPr lang="en-US" dirty="0"/>
              <a:t>--Stay with your group. Everyone will get to go through every station. Everyone has their OWN TASK in each station. If you get done EARLY, you can help someone else on your team</a:t>
            </a:r>
          </a:p>
        </p:txBody>
      </p:sp>
      <p:sp>
        <p:nvSpPr>
          <p:cNvPr id="4" name="Slide Number Placeholder 3"/>
          <p:cNvSpPr>
            <a:spLocks noGrp="1"/>
          </p:cNvSpPr>
          <p:nvPr>
            <p:ph type="sldNum" sz="quarter" idx="5"/>
          </p:nvPr>
        </p:nvSpPr>
        <p:spPr/>
        <p:txBody>
          <a:bodyPr/>
          <a:lstStyle/>
          <a:p>
            <a:fld id="{F74C1EA3-39B0-3F46-923D-B6F749D20A79}" type="slidenum">
              <a:rPr lang="en-US" smtClean="0"/>
              <a:t>3</a:t>
            </a:fld>
            <a:endParaRPr lang="en-US"/>
          </a:p>
        </p:txBody>
      </p:sp>
    </p:spTree>
    <p:extLst>
      <p:ext uri="{BB962C8B-B14F-4D97-AF65-F5344CB8AC3E}">
        <p14:creationId xmlns:p14="http://schemas.microsoft.com/office/powerpoint/2010/main" val="633034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design your session to fit your objectives and your evaluation. We like Kemp, but you can use any tool that makes sense for you. Don’t get caught up in making the room and forget what you want your learners to walk away with…</a:t>
            </a:r>
          </a:p>
        </p:txBody>
      </p:sp>
      <p:sp>
        <p:nvSpPr>
          <p:cNvPr id="4" name="Slide Number Placeholder 3"/>
          <p:cNvSpPr>
            <a:spLocks noGrp="1"/>
          </p:cNvSpPr>
          <p:nvPr>
            <p:ph type="sldNum" sz="quarter" idx="5"/>
          </p:nvPr>
        </p:nvSpPr>
        <p:spPr/>
        <p:txBody>
          <a:bodyPr/>
          <a:lstStyle/>
          <a:p>
            <a:fld id="{F74C1EA3-39B0-3F46-923D-B6F749D20A79}" type="slidenum">
              <a:rPr lang="en-US" smtClean="0"/>
              <a:t>4</a:t>
            </a:fld>
            <a:endParaRPr lang="en-US"/>
          </a:p>
        </p:txBody>
      </p:sp>
    </p:spTree>
    <p:extLst>
      <p:ext uri="{BB962C8B-B14F-4D97-AF65-F5344CB8AC3E}">
        <p14:creationId xmlns:p14="http://schemas.microsoft.com/office/powerpoint/2010/main" val="1018078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the story here: Leah</a:t>
            </a:r>
          </a:p>
          <a:p>
            <a:r>
              <a:rPr lang="en-US" dirty="0"/>
              <a:t>Your facilitator will tell you where to go next</a:t>
            </a:r>
          </a:p>
          <a:p>
            <a:r>
              <a:rPr lang="en-US" dirty="0"/>
              <a:t>Some games are repeated—so be sure you get an unique game at each station (i.e. you can switch with your neighbors)</a:t>
            </a:r>
          </a:p>
          <a:p>
            <a:r>
              <a:rPr lang="en-US" dirty="0"/>
              <a:t>Don’t start until we say “go”</a:t>
            </a:r>
          </a:p>
        </p:txBody>
      </p:sp>
      <p:sp>
        <p:nvSpPr>
          <p:cNvPr id="4" name="Slide Number Placeholder 3"/>
          <p:cNvSpPr>
            <a:spLocks noGrp="1"/>
          </p:cNvSpPr>
          <p:nvPr>
            <p:ph type="sldNum" sz="quarter" idx="5"/>
          </p:nvPr>
        </p:nvSpPr>
        <p:spPr/>
        <p:txBody>
          <a:bodyPr/>
          <a:lstStyle/>
          <a:p>
            <a:fld id="{F74C1EA3-39B0-3F46-923D-B6F749D20A79}" type="slidenum">
              <a:rPr lang="en-US" smtClean="0"/>
              <a:t>5</a:t>
            </a:fld>
            <a:endParaRPr lang="en-US"/>
          </a:p>
        </p:txBody>
      </p:sp>
    </p:spTree>
    <p:extLst>
      <p:ext uri="{BB962C8B-B14F-4D97-AF65-F5344CB8AC3E}">
        <p14:creationId xmlns:p14="http://schemas.microsoft.com/office/powerpoint/2010/main" val="2798623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p:txBody>
      </p:sp>
      <p:sp>
        <p:nvSpPr>
          <p:cNvPr id="4" name="Slide Number Placeholder 3"/>
          <p:cNvSpPr>
            <a:spLocks noGrp="1"/>
          </p:cNvSpPr>
          <p:nvPr>
            <p:ph type="sldNum" sz="quarter" idx="5"/>
          </p:nvPr>
        </p:nvSpPr>
        <p:spPr/>
        <p:txBody>
          <a:bodyPr/>
          <a:lstStyle/>
          <a:p>
            <a:fld id="{F74C1EA3-39B0-3F46-923D-B6F749D20A79}" type="slidenum">
              <a:rPr lang="en-US" smtClean="0"/>
              <a:t>6</a:t>
            </a:fld>
            <a:endParaRPr lang="en-US"/>
          </a:p>
        </p:txBody>
      </p:sp>
    </p:spTree>
    <p:extLst>
      <p:ext uri="{BB962C8B-B14F-4D97-AF65-F5344CB8AC3E}">
        <p14:creationId xmlns:p14="http://schemas.microsoft.com/office/powerpoint/2010/main" val="3222212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5"/>
          </p:nvPr>
        </p:nvSpPr>
        <p:spPr/>
        <p:txBody>
          <a:bodyPr/>
          <a:lstStyle/>
          <a:p>
            <a:fld id="{F74C1EA3-39B0-3F46-923D-B6F749D20A79}" type="slidenum">
              <a:rPr lang="en-US" smtClean="0"/>
              <a:t>7</a:t>
            </a:fld>
            <a:endParaRPr lang="en-US"/>
          </a:p>
        </p:txBody>
      </p:sp>
    </p:spTree>
    <p:extLst>
      <p:ext uri="{BB962C8B-B14F-4D97-AF65-F5344CB8AC3E}">
        <p14:creationId xmlns:p14="http://schemas.microsoft.com/office/powerpoint/2010/main" val="2392779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p>
        </p:txBody>
      </p:sp>
      <p:sp>
        <p:nvSpPr>
          <p:cNvPr id="4" name="Slide Number Placeholder 3"/>
          <p:cNvSpPr>
            <a:spLocks noGrp="1"/>
          </p:cNvSpPr>
          <p:nvPr>
            <p:ph type="sldNum" sz="quarter" idx="5"/>
          </p:nvPr>
        </p:nvSpPr>
        <p:spPr/>
        <p:txBody>
          <a:bodyPr/>
          <a:lstStyle/>
          <a:p>
            <a:fld id="{F74C1EA3-39B0-3F46-923D-B6F749D20A79}" type="slidenum">
              <a:rPr lang="en-US" smtClean="0"/>
              <a:t>8</a:t>
            </a:fld>
            <a:endParaRPr lang="en-US"/>
          </a:p>
        </p:txBody>
      </p:sp>
    </p:spTree>
    <p:extLst>
      <p:ext uri="{BB962C8B-B14F-4D97-AF65-F5344CB8AC3E}">
        <p14:creationId xmlns:p14="http://schemas.microsoft.com/office/powerpoint/2010/main" val="4048838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p>
        </p:txBody>
      </p:sp>
      <p:sp>
        <p:nvSpPr>
          <p:cNvPr id="4" name="Slide Number Placeholder 3"/>
          <p:cNvSpPr>
            <a:spLocks noGrp="1"/>
          </p:cNvSpPr>
          <p:nvPr>
            <p:ph type="sldNum" sz="quarter" idx="5"/>
          </p:nvPr>
        </p:nvSpPr>
        <p:spPr/>
        <p:txBody>
          <a:bodyPr/>
          <a:lstStyle/>
          <a:p>
            <a:fld id="{F74C1EA3-39B0-3F46-923D-B6F749D20A79}" type="slidenum">
              <a:rPr lang="en-US" smtClean="0"/>
              <a:t>9</a:t>
            </a:fld>
            <a:endParaRPr lang="en-US"/>
          </a:p>
        </p:txBody>
      </p:sp>
    </p:spTree>
    <p:extLst>
      <p:ext uri="{BB962C8B-B14F-4D97-AF65-F5344CB8AC3E}">
        <p14:creationId xmlns:p14="http://schemas.microsoft.com/office/powerpoint/2010/main" val="371226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disclosure—I LOVE escape rooms.</a:t>
            </a:r>
          </a:p>
          <a:p>
            <a:r>
              <a:rPr lang="en-US" dirty="0"/>
              <a:t>But…not everyone does.</a:t>
            </a:r>
          </a:p>
          <a:p>
            <a:r>
              <a:rPr lang="en-US" dirty="0"/>
              <a:t>Monica to talk about teaching between residents (force different groups)</a:t>
            </a:r>
          </a:p>
          <a:p>
            <a:r>
              <a:rPr lang="en-US" dirty="0"/>
              <a:t>NEED the debrief (Meta teaching)</a:t>
            </a:r>
          </a:p>
          <a:p>
            <a:r>
              <a:rPr lang="en-US" dirty="0"/>
              <a:t>Piloting it with the correct level audience</a:t>
            </a:r>
          </a:p>
          <a:p>
            <a:r>
              <a:rPr lang="en-US" dirty="0"/>
              <a:t>What worked well, what are pitfalls?</a:t>
            </a:r>
          </a:p>
        </p:txBody>
      </p:sp>
      <p:sp>
        <p:nvSpPr>
          <p:cNvPr id="4" name="Slide Number Placeholder 3"/>
          <p:cNvSpPr>
            <a:spLocks noGrp="1"/>
          </p:cNvSpPr>
          <p:nvPr>
            <p:ph type="sldNum" sz="quarter" idx="5"/>
          </p:nvPr>
        </p:nvSpPr>
        <p:spPr/>
        <p:txBody>
          <a:bodyPr/>
          <a:lstStyle/>
          <a:p>
            <a:fld id="{F74C1EA3-39B0-3F46-923D-B6F749D20A79}" type="slidenum">
              <a:rPr lang="en-US" smtClean="0"/>
              <a:t>10</a:t>
            </a:fld>
            <a:endParaRPr lang="en-US"/>
          </a:p>
        </p:txBody>
      </p:sp>
    </p:spTree>
    <p:extLst>
      <p:ext uri="{BB962C8B-B14F-4D97-AF65-F5344CB8AC3E}">
        <p14:creationId xmlns:p14="http://schemas.microsoft.com/office/powerpoint/2010/main" val="60731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23CE-3F01-1949-B30B-BA5B68555C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EB15F7-9C9F-2048-972C-4E8B8C2BAC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BC6817-4438-2A40-9010-957D0D948D42}"/>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5" name="Footer Placeholder 4">
            <a:extLst>
              <a:ext uri="{FF2B5EF4-FFF2-40B4-BE49-F238E27FC236}">
                <a16:creationId xmlns:a16="http://schemas.microsoft.com/office/drawing/2014/main" id="{2F4FF916-DF39-424F-9B35-130A4E4A3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53D10-6141-E94E-A09F-EFDF1BE8D48D}"/>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85604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14FB-FC31-554F-9546-0DA4DCDB7E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D84705-5DE4-F149-A933-24A7BC941C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DBCFB-6FDD-464B-A5A7-D8F81AA4F050}"/>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5" name="Footer Placeholder 4">
            <a:extLst>
              <a:ext uri="{FF2B5EF4-FFF2-40B4-BE49-F238E27FC236}">
                <a16:creationId xmlns:a16="http://schemas.microsoft.com/office/drawing/2014/main" id="{A4C54CEB-8494-1849-8108-008C19A8D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8E63E-628B-444E-A00D-361FD70031E6}"/>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1904473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D2A424-C3A9-E041-BB48-0908723183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439535-3946-B846-A5B9-2FB66210F8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E539D-BA8D-1D43-BB2F-105C3B024FBA}"/>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5" name="Footer Placeholder 4">
            <a:extLst>
              <a:ext uri="{FF2B5EF4-FFF2-40B4-BE49-F238E27FC236}">
                <a16:creationId xmlns:a16="http://schemas.microsoft.com/office/drawing/2014/main" id="{B7521ECD-8487-0F48-8CA3-4122CE01B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90E680-417C-3043-9A7A-FF692D4FB5DD}"/>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1910006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1EE6-08AD-3142-BF2E-30A36A50C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C29A6-1204-6E46-AF84-9CBC901EB6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DE20A-AF3D-A04E-B6C2-9DA94FDA8AAE}"/>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5" name="Footer Placeholder 4">
            <a:extLst>
              <a:ext uri="{FF2B5EF4-FFF2-40B4-BE49-F238E27FC236}">
                <a16:creationId xmlns:a16="http://schemas.microsoft.com/office/drawing/2014/main" id="{765042FE-C1F0-6145-9825-7D4040909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6EBF8-E28A-3B41-B6BA-961B1FBB68AB}"/>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424693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B668-EE55-AF40-B458-A979DE0A21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3DB2CA-C7B9-A446-9D66-8691C59BDE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5095A-49CA-7C44-9764-693206A8676E}"/>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5" name="Footer Placeholder 4">
            <a:extLst>
              <a:ext uri="{FF2B5EF4-FFF2-40B4-BE49-F238E27FC236}">
                <a16:creationId xmlns:a16="http://schemas.microsoft.com/office/drawing/2014/main" id="{CBADDA8E-F884-1C4A-B404-0CA044DA9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87395-FBE1-DD48-A1E2-3A2BAC791733}"/>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192132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1068A-017E-4F45-9E11-B9F527058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37C225-A8B4-0F48-BBD6-4C93F728A5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F527D2-C361-4946-8B2B-B158EC4A17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C82C86-D9B6-044D-9B8A-3DC2B8B78216}"/>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6" name="Footer Placeholder 5">
            <a:extLst>
              <a:ext uri="{FF2B5EF4-FFF2-40B4-BE49-F238E27FC236}">
                <a16:creationId xmlns:a16="http://schemas.microsoft.com/office/drawing/2014/main" id="{96AD7191-0571-F54A-B457-44B3EA9FF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D991F-CD59-024D-A3B0-F2E946452DC8}"/>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1087816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116E-8F72-9E4F-B4AD-83CF5B1E92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D9A975-4463-0F44-8668-2C6FBD5418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43E1F0-19F4-E545-8B5A-ACD296C66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F19BF6-AB97-9D46-B290-087590C366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6DCF4-7269-AA4C-844B-5262292BD5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DAE65C-7DB5-884A-8F95-FF62A3CD5847}"/>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8" name="Footer Placeholder 7">
            <a:extLst>
              <a:ext uri="{FF2B5EF4-FFF2-40B4-BE49-F238E27FC236}">
                <a16:creationId xmlns:a16="http://schemas.microsoft.com/office/drawing/2014/main" id="{743BF095-CCED-294C-A769-9E1B19A86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0E7006-6A0B-7649-A45E-CBE77F1D6417}"/>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591427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975-6895-8D41-BE58-B255807A7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643BA4-FBE7-5849-96C6-865CBD94E638}"/>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4" name="Footer Placeholder 3">
            <a:extLst>
              <a:ext uri="{FF2B5EF4-FFF2-40B4-BE49-F238E27FC236}">
                <a16:creationId xmlns:a16="http://schemas.microsoft.com/office/drawing/2014/main" id="{04E2AA4E-5403-1341-96D7-3C420B9061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566644-B4B9-3B40-AE06-FBF107DD3812}"/>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2456168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954957-31EF-764D-BA9A-40213D77061C}"/>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3" name="Footer Placeholder 2">
            <a:extLst>
              <a:ext uri="{FF2B5EF4-FFF2-40B4-BE49-F238E27FC236}">
                <a16:creationId xmlns:a16="http://schemas.microsoft.com/office/drawing/2014/main" id="{475F6B7B-D978-5045-8DBD-2066CFCBB1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8C7031-2674-1049-A833-0B20F8445DE8}"/>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40498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C56F-4B23-7746-89C2-29758951F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EC2D4A-A645-4643-AE09-99AF0CC758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2FA117-65E9-4B4C-B8AF-8FDB46D2E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8BE40-9C03-5044-81B5-C9D8003D22B7}"/>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6" name="Footer Placeholder 5">
            <a:extLst>
              <a:ext uri="{FF2B5EF4-FFF2-40B4-BE49-F238E27FC236}">
                <a16:creationId xmlns:a16="http://schemas.microsoft.com/office/drawing/2014/main" id="{10FE35B0-D9BD-1940-BDEE-5BF736CE0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DAAB40-2746-D740-9FB0-41C6DB29C27F}"/>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35497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376E-0368-2243-A95E-7B5AEFE3FB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57816-D257-1E42-8D50-543BD333DD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5D293C-A060-9348-BA9F-B283DD0B2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35561-EA75-FA4E-9B9A-88508605573B}"/>
              </a:ext>
            </a:extLst>
          </p:cNvPr>
          <p:cNvSpPr>
            <a:spLocks noGrp="1"/>
          </p:cNvSpPr>
          <p:nvPr>
            <p:ph type="dt" sz="half" idx="10"/>
          </p:nvPr>
        </p:nvSpPr>
        <p:spPr/>
        <p:txBody>
          <a:bodyPr/>
          <a:lstStyle/>
          <a:p>
            <a:fld id="{070B067B-9C83-854F-A7F7-AA03E80BF296}" type="datetimeFigureOut">
              <a:rPr lang="en-US" smtClean="0"/>
              <a:t>4/29/19</a:t>
            </a:fld>
            <a:endParaRPr lang="en-US"/>
          </a:p>
        </p:txBody>
      </p:sp>
      <p:sp>
        <p:nvSpPr>
          <p:cNvPr id="6" name="Footer Placeholder 5">
            <a:extLst>
              <a:ext uri="{FF2B5EF4-FFF2-40B4-BE49-F238E27FC236}">
                <a16:creationId xmlns:a16="http://schemas.microsoft.com/office/drawing/2014/main" id="{A2ECF5FD-ED0C-AA45-B1C1-FF3D668D9F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B654CF-0971-1745-A004-AC06821B6AAF}"/>
              </a:ext>
            </a:extLst>
          </p:cNvPr>
          <p:cNvSpPr>
            <a:spLocks noGrp="1"/>
          </p:cNvSpPr>
          <p:nvPr>
            <p:ph type="sldNum" sz="quarter" idx="12"/>
          </p:nvPr>
        </p:nvSpPr>
        <p:spPr/>
        <p:txBody>
          <a:bodyPr/>
          <a:lstStyle/>
          <a:p>
            <a:fld id="{AA7038EA-7DC8-0D46-B59A-E9F07565031E}" type="slidenum">
              <a:rPr lang="en-US" smtClean="0"/>
              <a:t>‹#›</a:t>
            </a:fld>
            <a:endParaRPr lang="en-US"/>
          </a:p>
        </p:txBody>
      </p:sp>
    </p:spTree>
    <p:extLst>
      <p:ext uri="{BB962C8B-B14F-4D97-AF65-F5344CB8AC3E}">
        <p14:creationId xmlns:p14="http://schemas.microsoft.com/office/powerpoint/2010/main" val="359941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13A6AE-F573-E646-AE8E-9EA3F02B39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6A2C0C-D48B-4F46-B26A-D8B62FE60F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D95C8-5871-2D41-88C9-E2969B099E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B067B-9C83-854F-A7F7-AA03E80BF296}" type="datetimeFigureOut">
              <a:rPr lang="en-US" smtClean="0"/>
              <a:t>4/29/19</a:t>
            </a:fld>
            <a:endParaRPr lang="en-US"/>
          </a:p>
        </p:txBody>
      </p:sp>
      <p:sp>
        <p:nvSpPr>
          <p:cNvPr id="5" name="Footer Placeholder 4">
            <a:extLst>
              <a:ext uri="{FF2B5EF4-FFF2-40B4-BE49-F238E27FC236}">
                <a16:creationId xmlns:a16="http://schemas.microsoft.com/office/drawing/2014/main" id="{8F157D9F-20E3-6C4A-9E72-987750403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19CB2B-C465-AD41-A6A2-2F73B50542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038EA-7DC8-0D46-B59A-E9F07565031E}" type="slidenum">
              <a:rPr lang="en-US" smtClean="0"/>
              <a:t>‹#›</a:t>
            </a:fld>
            <a:endParaRPr lang="en-US"/>
          </a:p>
        </p:txBody>
      </p:sp>
    </p:spTree>
    <p:extLst>
      <p:ext uri="{BB962C8B-B14F-4D97-AF65-F5344CB8AC3E}">
        <p14:creationId xmlns:p14="http://schemas.microsoft.com/office/powerpoint/2010/main" val="138216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976645-42BA-0743-83E3-359D9F70038A}"/>
              </a:ext>
            </a:extLst>
          </p:cNvPr>
          <p:cNvSpPr>
            <a:spLocks noGrp="1"/>
          </p:cNvSpPr>
          <p:nvPr>
            <p:ph type="ctrTitle"/>
          </p:nvPr>
        </p:nvSpPr>
        <p:spPr>
          <a:xfrm>
            <a:off x="6592164" y="407344"/>
            <a:ext cx="5309905" cy="2889114"/>
          </a:xfrm>
        </p:spPr>
        <p:txBody>
          <a:bodyPr vert="horz" lIns="91440" tIns="45720" rIns="91440" bIns="45720" rtlCol="0" anchor="b">
            <a:noAutofit/>
          </a:bodyPr>
          <a:lstStyle/>
          <a:p>
            <a:pPr algn="l"/>
            <a:r>
              <a:rPr lang="en-US" sz="5400" dirty="0">
                <a:solidFill>
                  <a:schemeClr val="bg1"/>
                </a:solidFill>
              </a:rPr>
              <a:t>Escaping the Average Teaching Technique</a:t>
            </a:r>
          </a:p>
        </p:txBody>
      </p:sp>
      <p:sp>
        <p:nvSpPr>
          <p:cNvPr id="3" name="Subtitle 2">
            <a:extLst>
              <a:ext uri="{FF2B5EF4-FFF2-40B4-BE49-F238E27FC236}">
                <a16:creationId xmlns:a16="http://schemas.microsoft.com/office/drawing/2014/main" id="{0CCD38AF-6BB5-7D47-833F-9E9DC33303DB}"/>
              </a:ext>
            </a:extLst>
          </p:cNvPr>
          <p:cNvSpPr>
            <a:spLocks noGrp="1"/>
          </p:cNvSpPr>
          <p:nvPr>
            <p:ph type="subTitle" idx="1"/>
          </p:nvPr>
        </p:nvSpPr>
        <p:spPr>
          <a:xfrm>
            <a:off x="5445373" y="3642006"/>
            <a:ext cx="6611159" cy="2889114"/>
          </a:xfrm>
        </p:spPr>
        <p:txBody>
          <a:bodyPr vert="horz" lIns="91440" tIns="45720" rIns="91440" bIns="45720" rtlCol="0" anchor="t">
            <a:noAutofit/>
          </a:bodyPr>
          <a:lstStyle/>
          <a:p>
            <a:endParaRPr lang="en-US" sz="2000" dirty="0">
              <a:solidFill>
                <a:schemeClr val="bg1"/>
              </a:solidFill>
            </a:endParaRPr>
          </a:p>
          <a:p>
            <a:r>
              <a:rPr lang="en-US" sz="2000" dirty="0">
                <a:solidFill>
                  <a:schemeClr val="bg1"/>
                </a:solidFill>
              </a:rPr>
              <a:t>Gretchen </a:t>
            </a:r>
            <a:r>
              <a:rPr lang="en-US" sz="2000" dirty="0" err="1">
                <a:solidFill>
                  <a:schemeClr val="bg1"/>
                </a:solidFill>
              </a:rPr>
              <a:t>Shelesky</a:t>
            </a:r>
            <a:r>
              <a:rPr lang="en-US" sz="2000" dirty="0">
                <a:solidFill>
                  <a:schemeClr val="bg1"/>
                </a:solidFill>
              </a:rPr>
              <a:t>, MD, MS; Rachael Cardinal, PharmD; Greg Castelli, PharmD; Ariel </a:t>
            </a:r>
            <a:r>
              <a:rPr lang="en-US" sz="2000" dirty="0" err="1">
                <a:solidFill>
                  <a:schemeClr val="bg1"/>
                </a:solidFill>
              </a:rPr>
              <a:t>Ferdock</a:t>
            </a:r>
            <a:r>
              <a:rPr lang="en-US" sz="2000" dirty="0">
                <a:solidFill>
                  <a:schemeClr val="bg1"/>
                </a:solidFill>
              </a:rPr>
              <a:t>, PharmD; Pooja </a:t>
            </a:r>
            <a:r>
              <a:rPr lang="en-US" sz="2000" dirty="0" err="1">
                <a:solidFill>
                  <a:schemeClr val="bg1"/>
                </a:solidFill>
              </a:rPr>
              <a:t>Kirpekar</a:t>
            </a:r>
            <a:r>
              <a:rPr lang="en-US" sz="2000" dirty="0">
                <a:solidFill>
                  <a:schemeClr val="bg1"/>
                </a:solidFill>
              </a:rPr>
              <a:t>, PharmD; </a:t>
            </a:r>
            <a:r>
              <a:rPr lang="en-US" sz="2000" dirty="0" err="1">
                <a:solidFill>
                  <a:schemeClr val="bg1"/>
                </a:solidFill>
              </a:rPr>
              <a:t>Sehrish</a:t>
            </a:r>
            <a:r>
              <a:rPr lang="en-US" sz="2000" dirty="0">
                <a:solidFill>
                  <a:schemeClr val="bg1"/>
                </a:solidFill>
              </a:rPr>
              <a:t> </a:t>
            </a:r>
            <a:r>
              <a:rPr lang="en-US" sz="2000" dirty="0" err="1">
                <a:solidFill>
                  <a:schemeClr val="bg1"/>
                </a:solidFill>
              </a:rPr>
              <a:t>Panjwani</a:t>
            </a:r>
            <a:r>
              <a:rPr lang="en-US" sz="2000" dirty="0">
                <a:solidFill>
                  <a:schemeClr val="bg1"/>
                </a:solidFill>
              </a:rPr>
              <a:t>, PharmD; Archie Raghavan, PharmD; Monica Schaffer, MD, Suzie </a:t>
            </a:r>
            <a:r>
              <a:rPr lang="en-US" sz="2000" dirty="0" err="1">
                <a:solidFill>
                  <a:schemeClr val="bg1"/>
                </a:solidFill>
              </a:rPr>
              <a:t>Skef</a:t>
            </a:r>
            <a:r>
              <a:rPr lang="en-US" sz="2000" dirty="0">
                <a:solidFill>
                  <a:schemeClr val="bg1"/>
                </a:solidFill>
              </a:rPr>
              <a:t>, MD, MS; Leah Stem, MD</a:t>
            </a:r>
          </a:p>
          <a:p>
            <a:r>
              <a:rPr lang="en-US" sz="2000" dirty="0">
                <a:solidFill>
                  <a:schemeClr val="bg1"/>
                </a:solidFill>
              </a:rPr>
              <a:t>UPMC St Margaret &amp; University of Pittsburgh </a:t>
            </a:r>
          </a:p>
          <a:p>
            <a:r>
              <a:rPr lang="en-US" sz="2000" dirty="0">
                <a:solidFill>
                  <a:schemeClr val="bg1"/>
                </a:solidFill>
              </a:rPr>
              <a:t>Faculty Development Fellowship</a:t>
            </a:r>
          </a:p>
          <a:p>
            <a:r>
              <a:rPr lang="en-US" sz="2000" dirty="0">
                <a:solidFill>
                  <a:schemeClr val="bg1"/>
                </a:solidFill>
              </a:rPr>
              <a:t>STFM Annual Conference, Toronto, 2019</a:t>
            </a:r>
          </a:p>
          <a:p>
            <a:pPr indent="-228600">
              <a:buFont typeface="Arial" panose="020B0604020202020204" pitchFamily="34" charset="0"/>
              <a:buChar char="•"/>
            </a:pPr>
            <a:endParaRPr lang="en-US" sz="2000" dirty="0">
              <a:solidFill>
                <a:schemeClr val="bg1"/>
              </a:solidFill>
            </a:endParaRPr>
          </a:p>
        </p:txBody>
      </p:sp>
      <p:sp>
        <p:nvSpPr>
          <p:cNvPr id="16" name="Freeform: Shape 1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779A096-1A7B-EA44-B73C-29837A3E0821}"/>
              </a:ext>
            </a:extLst>
          </p:cNvPr>
          <p:cNvPicPr>
            <a:picLocks noChangeAspect="1"/>
          </p:cNvPicPr>
          <p:nvPr/>
        </p:nvPicPr>
        <p:blipFill rotWithShape="1">
          <a:blip r:embed="rId2"/>
          <a:srcRect l="771" r="2568"/>
          <a:stretch/>
        </p:blipFill>
        <p:spPr>
          <a:xfrm>
            <a:off x="419382" y="641732"/>
            <a:ext cx="4047843" cy="4206364"/>
          </a:xfrm>
          <a:prstGeom prst="rect">
            <a:avLst/>
          </a:prstGeom>
        </p:spPr>
      </p:pic>
    </p:spTree>
    <p:extLst>
      <p:ext uri="{BB962C8B-B14F-4D97-AF65-F5344CB8AC3E}">
        <p14:creationId xmlns:p14="http://schemas.microsoft.com/office/powerpoint/2010/main" val="27479093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group of people posing for a photo&#10;&#10;Description automatically generated">
            <a:extLst>
              <a:ext uri="{FF2B5EF4-FFF2-40B4-BE49-F238E27FC236}">
                <a16:creationId xmlns:a16="http://schemas.microsoft.com/office/drawing/2014/main" id="{DB04920A-688F-9F40-BDFF-DFEE77448B77}"/>
              </a:ext>
            </a:extLst>
          </p:cNvPr>
          <p:cNvPicPr>
            <a:picLocks noGrp="1" noChangeAspect="1"/>
          </p:cNvPicPr>
          <p:nvPr>
            <p:ph idx="1"/>
          </p:nvPr>
        </p:nvPicPr>
        <p:blipFill rotWithShape="1">
          <a:blip r:embed="rId3"/>
          <a:srcRect b="17583"/>
          <a:stretch/>
        </p:blipFill>
        <p:spPr>
          <a:xfrm>
            <a:off x="20" y="10"/>
            <a:ext cx="12191980" cy="6857990"/>
          </a:xfrm>
          <a:prstGeom prst="rect">
            <a:avLst/>
          </a:prstGeom>
        </p:spPr>
      </p:pic>
      <p:pic>
        <p:nvPicPr>
          <p:cNvPr id="3" name="Picture 2" descr="A group of people standing in front of a crowd posing for the camera&#10;&#10;Description automatically generated">
            <a:extLst>
              <a:ext uri="{FF2B5EF4-FFF2-40B4-BE49-F238E27FC236}">
                <a16:creationId xmlns:a16="http://schemas.microsoft.com/office/drawing/2014/main" id="{A441E1A3-158E-F241-81ED-43EA867E9A27}"/>
              </a:ext>
            </a:extLst>
          </p:cNvPr>
          <p:cNvPicPr>
            <a:picLocks noChangeAspect="1"/>
          </p:cNvPicPr>
          <p:nvPr/>
        </p:nvPicPr>
        <p:blipFill>
          <a:blip r:embed="rId4"/>
          <a:stretch>
            <a:fillRect/>
          </a:stretch>
        </p:blipFill>
        <p:spPr>
          <a:xfrm>
            <a:off x="0" y="-1142985"/>
            <a:ext cx="12191980" cy="9143985"/>
          </a:xfrm>
          <a:prstGeom prst="rect">
            <a:avLst/>
          </a:prstGeom>
        </p:spPr>
      </p:pic>
      <p:pic>
        <p:nvPicPr>
          <p:cNvPr id="10" name="Picture 9">
            <a:extLst>
              <a:ext uri="{FF2B5EF4-FFF2-40B4-BE49-F238E27FC236}">
                <a16:creationId xmlns:a16="http://schemas.microsoft.com/office/drawing/2014/main" id="{0732DEB1-5720-E149-B868-C80FB67F7F92}"/>
              </a:ext>
            </a:extLst>
          </p:cNvPr>
          <p:cNvPicPr>
            <a:picLocks noChangeAspect="1"/>
          </p:cNvPicPr>
          <p:nvPr/>
        </p:nvPicPr>
        <p:blipFill>
          <a:blip r:embed="rId5"/>
          <a:stretch>
            <a:fillRect/>
          </a:stretch>
        </p:blipFill>
        <p:spPr>
          <a:xfrm rot="19838998">
            <a:off x="-435670" y="-64911"/>
            <a:ext cx="2916116" cy="1680067"/>
          </a:xfrm>
          <a:prstGeom prst="rect">
            <a:avLst/>
          </a:prstGeom>
        </p:spPr>
      </p:pic>
    </p:spTree>
    <p:extLst>
      <p:ext uri="{BB962C8B-B14F-4D97-AF65-F5344CB8AC3E}">
        <p14:creationId xmlns:p14="http://schemas.microsoft.com/office/powerpoint/2010/main" val="216342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D8FD57F-F9B3-B64A-A014-4C00F5FC2D67}"/>
              </a:ext>
            </a:extLst>
          </p:cNvPr>
          <p:cNvPicPr>
            <a:picLocks noGrp="1" noChangeAspect="1"/>
          </p:cNvPicPr>
          <p:nvPr>
            <p:ph idx="1"/>
          </p:nvPr>
        </p:nvPicPr>
        <p:blipFill>
          <a:blip r:embed="rId3"/>
          <a:stretch>
            <a:fillRect/>
          </a:stretch>
        </p:blipFill>
        <p:spPr>
          <a:xfrm>
            <a:off x="-1071562" y="157162"/>
            <a:ext cx="15720543" cy="6543676"/>
          </a:xfrm>
          <a:prstGeom prst="rect">
            <a:avLst/>
          </a:prstGeom>
        </p:spPr>
      </p:pic>
      <p:sp>
        <p:nvSpPr>
          <p:cNvPr id="2" name="Title 1">
            <a:extLst>
              <a:ext uri="{FF2B5EF4-FFF2-40B4-BE49-F238E27FC236}">
                <a16:creationId xmlns:a16="http://schemas.microsoft.com/office/drawing/2014/main" id="{912FAC58-EE4D-994F-B25B-084C92E69F63}"/>
              </a:ext>
            </a:extLst>
          </p:cNvPr>
          <p:cNvSpPr>
            <a:spLocks noGrp="1"/>
          </p:cNvSpPr>
          <p:nvPr>
            <p:ph type="title"/>
          </p:nvPr>
        </p:nvSpPr>
        <p:spPr>
          <a:xfrm>
            <a:off x="838200" y="1493837"/>
            <a:ext cx="10515600" cy="1325563"/>
          </a:xfrm>
        </p:spPr>
        <p:txBody>
          <a:bodyPr/>
          <a:lstStyle/>
          <a:p>
            <a:pPr algn="ctr"/>
            <a:r>
              <a:rPr lang="en-US" dirty="0">
                <a:solidFill>
                  <a:schemeClr val="bg1"/>
                </a:solidFill>
              </a:rPr>
              <a:t>Lessons Learned</a:t>
            </a:r>
          </a:p>
        </p:txBody>
      </p:sp>
      <p:sp>
        <p:nvSpPr>
          <p:cNvPr id="6" name="TextBox 5">
            <a:extLst>
              <a:ext uri="{FF2B5EF4-FFF2-40B4-BE49-F238E27FC236}">
                <a16:creationId xmlns:a16="http://schemas.microsoft.com/office/drawing/2014/main" id="{1F43F29B-D40E-0947-8ED2-C0E722D507C3}"/>
              </a:ext>
            </a:extLst>
          </p:cNvPr>
          <p:cNvSpPr txBox="1"/>
          <p:nvPr/>
        </p:nvSpPr>
        <p:spPr>
          <a:xfrm>
            <a:off x="3400425" y="2957513"/>
            <a:ext cx="6415088"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May be best as review/application</a:t>
            </a:r>
          </a:p>
          <a:p>
            <a:pPr marL="457200" indent="-457200">
              <a:buFont typeface="Arial" panose="020B0604020202020204" pitchFamily="34" charset="0"/>
              <a:buChar char="•"/>
            </a:pPr>
            <a:r>
              <a:rPr lang="en-US" sz="3200" dirty="0">
                <a:solidFill>
                  <a:schemeClr val="bg1"/>
                </a:solidFill>
              </a:rPr>
              <a:t>Start with context</a:t>
            </a:r>
          </a:p>
          <a:p>
            <a:pPr marL="457200" indent="-457200">
              <a:buFont typeface="Arial" panose="020B0604020202020204" pitchFamily="34" charset="0"/>
              <a:buChar char="•"/>
            </a:pPr>
            <a:r>
              <a:rPr lang="en-US" sz="3200" dirty="0">
                <a:solidFill>
                  <a:schemeClr val="bg1"/>
                </a:solidFill>
              </a:rPr>
              <a:t>Limit new information</a:t>
            </a:r>
          </a:p>
          <a:p>
            <a:pPr marL="457200" indent="-457200">
              <a:buFont typeface="Arial" panose="020B0604020202020204" pitchFamily="34" charset="0"/>
              <a:buChar char="•"/>
            </a:pPr>
            <a:r>
              <a:rPr lang="en-US" sz="3200" dirty="0">
                <a:solidFill>
                  <a:schemeClr val="bg1"/>
                </a:solidFill>
              </a:rPr>
              <a:t>Create check-ins/forced stops</a:t>
            </a:r>
          </a:p>
          <a:p>
            <a:pPr marL="457200" indent="-457200">
              <a:buFont typeface="Arial" panose="020B0604020202020204" pitchFamily="34" charset="0"/>
              <a:buChar char="•"/>
            </a:pPr>
            <a:r>
              <a:rPr lang="en-US" sz="3200" dirty="0">
                <a:solidFill>
                  <a:schemeClr val="bg1"/>
                </a:solidFill>
              </a:rPr>
              <a:t>Remember that not everyone likes games</a:t>
            </a:r>
          </a:p>
        </p:txBody>
      </p:sp>
    </p:spTree>
    <p:extLst>
      <p:ext uri="{BB962C8B-B14F-4D97-AF65-F5344CB8AC3E}">
        <p14:creationId xmlns:p14="http://schemas.microsoft.com/office/powerpoint/2010/main" val="56248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0CB96E-AADE-A043-AD5E-3DA4FB62D0C4}"/>
              </a:ext>
            </a:extLst>
          </p:cNvPr>
          <p:cNvPicPr>
            <a:picLocks noChangeAspect="1"/>
          </p:cNvPicPr>
          <p:nvPr/>
        </p:nvPicPr>
        <p:blipFill>
          <a:blip r:embed="rId3"/>
          <a:stretch>
            <a:fillRect/>
          </a:stretch>
        </p:blipFill>
        <p:spPr>
          <a:xfrm>
            <a:off x="-693148" y="253742"/>
            <a:ext cx="13250908" cy="6350516"/>
          </a:xfrm>
          <a:prstGeom prst="rect">
            <a:avLst/>
          </a:prstGeom>
        </p:spPr>
      </p:pic>
      <p:pic>
        <p:nvPicPr>
          <p:cNvPr id="6" name="Picture 5">
            <a:extLst>
              <a:ext uri="{FF2B5EF4-FFF2-40B4-BE49-F238E27FC236}">
                <a16:creationId xmlns:a16="http://schemas.microsoft.com/office/drawing/2014/main" id="{7785C9EC-2DD4-564C-A263-E9834BF03E71}"/>
              </a:ext>
            </a:extLst>
          </p:cNvPr>
          <p:cNvPicPr>
            <a:picLocks noChangeAspect="1"/>
          </p:cNvPicPr>
          <p:nvPr/>
        </p:nvPicPr>
        <p:blipFill>
          <a:blip r:embed="rId4"/>
          <a:stretch>
            <a:fillRect/>
          </a:stretch>
        </p:blipFill>
        <p:spPr>
          <a:xfrm>
            <a:off x="138853" y="3429000"/>
            <a:ext cx="2908111" cy="2887133"/>
          </a:xfrm>
          <a:prstGeom prst="rect">
            <a:avLst/>
          </a:prstGeom>
        </p:spPr>
      </p:pic>
    </p:spTree>
    <p:extLst>
      <p:ext uri="{BB962C8B-B14F-4D97-AF65-F5344CB8AC3E}">
        <p14:creationId xmlns:p14="http://schemas.microsoft.com/office/powerpoint/2010/main" val="3216173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7737-9967-2F4D-A84B-02A4381DD1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EC5E89-0E61-5242-93B9-C595A92B6F1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AD0D21A-DC2E-4A49-8660-8AF7D240A47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01917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indoor&#10;&#10;Description automatically generated">
            <a:extLst>
              <a:ext uri="{FF2B5EF4-FFF2-40B4-BE49-F238E27FC236}">
                <a16:creationId xmlns:a16="http://schemas.microsoft.com/office/drawing/2014/main" id="{DA423D2C-0DAF-D842-B155-9673F75E1E00}"/>
              </a:ext>
            </a:extLst>
          </p:cNvPr>
          <p:cNvPicPr>
            <a:picLocks noChangeAspect="1"/>
          </p:cNvPicPr>
          <p:nvPr/>
        </p:nvPicPr>
        <p:blipFill>
          <a:blip r:embed="rId4"/>
          <a:stretch>
            <a:fillRect/>
          </a:stretch>
        </p:blipFill>
        <p:spPr>
          <a:xfrm>
            <a:off x="3693381" y="1176793"/>
            <a:ext cx="4548146" cy="4548146"/>
          </a:xfrm>
          <a:prstGeom prst="rect">
            <a:avLst/>
          </a:prstGeom>
        </p:spPr>
      </p:pic>
      <p:pic>
        <p:nvPicPr>
          <p:cNvPr id="7" name="Picture 6">
            <a:extLst>
              <a:ext uri="{FF2B5EF4-FFF2-40B4-BE49-F238E27FC236}">
                <a16:creationId xmlns:a16="http://schemas.microsoft.com/office/drawing/2014/main" id="{D5A80AFC-318A-6F48-B90C-10253D1F345A}"/>
              </a:ext>
            </a:extLst>
          </p:cNvPr>
          <p:cNvPicPr>
            <a:picLocks noChangeAspect="1"/>
          </p:cNvPicPr>
          <p:nvPr/>
        </p:nvPicPr>
        <p:blipFill rotWithShape="1">
          <a:blip r:embed="rId5"/>
          <a:srcRect b="8889"/>
          <a:stretch/>
        </p:blipFill>
        <p:spPr>
          <a:xfrm>
            <a:off x="94781" y="43732"/>
            <a:ext cx="3598600" cy="3056780"/>
          </a:xfrm>
          <a:prstGeom prst="rect">
            <a:avLst/>
          </a:prstGeom>
        </p:spPr>
      </p:pic>
      <p:sp>
        <p:nvSpPr>
          <p:cNvPr id="8" name="Rectangle 7">
            <a:extLst>
              <a:ext uri="{FF2B5EF4-FFF2-40B4-BE49-F238E27FC236}">
                <a16:creationId xmlns:a16="http://schemas.microsoft.com/office/drawing/2014/main" id="{32F2B88F-F6EA-A544-80D7-EC274229E2C8}"/>
              </a:ext>
            </a:extLst>
          </p:cNvPr>
          <p:cNvSpPr/>
          <p:nvPr/>
        </p:nvSpPr>
        <p:spPr>
          <a:xfrm>
            <a:off x="2344490" y="5311875"/>
            <a:ext cx="7245927" cy="369332"/>
          </a:xfrm>
          <a:prstGeom prst="rect">
            <a:avLst/>
          </a:prstGeom>
        </p:spPr>
        <p:txBody>
          <a:bodyPr wrap="square">
            <a:spAutoFit/>
          </a:bodyPr>
          <a:lstStyle/>
          <a:p>
            <a:r>
              <a:rPr lang="en-US" dirty="0"/>
              <a:t>https://</a:t>
            </a:r>
            <a:r>
              <a:rPr lang="en-US" dirty="0" err="1"/>
              <a:t>drive.google.com</a:t>
            </a:r>
            <a:r>
              <a:rPr lang="en-US" dirty="0"/>
              <a:t>/</a:t>
            </a:r>
            <a:r>
              <a:rPr lang="en-US" dirty="0" err="1"/>
              <a:t>open?id</a:t>
            </a:r>
            <a:r>
              <a:rPr lang="en-US" dirty="0"/>
              <a:t>=1RgpZ37_DRymK5facJQdSPV4XIlENV-5d</a:t>
            </a:r>
          </a:p>
        </p:txBody>
      </p:sp>
    </p:spTree>
    <p:extLst>
      <p:ext uri="{BB962C8B-B14F-4D97-AF65-F5344CB8AC3E}">
        <p14:creationId xmlns:p14="http://schemas.microsoft.com/office/powerpoint/2010/main" val="674049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5A106-0D70-474C-881E-C3503BD74274}"/>
              </a:ext>
            </a:extLst>
          </p:cNvPr>
          <p:cNvPicPr>
            <a:picLocks noChangeAspect="1"/>
          </p:cNvPicPr>
          <p:nvPr/>
        </p:nvPicPr>
        <p:blipFill rotWithShape="1">
          <a:blip r:embed="rId3">
            <a:alphaModFix amt="35000"/>
            <a:extLst/>
          </a:blip>
          <a:srcRect l="14816" r="11852" b="32593"/>
          <a:stretch/>
        </p:blipFill>
        <p:spPr>
          <a:xfrm>
            <a:off x="0" y="2235210"/>
            <a:ext cx="12191980" cy="4622790"/>
          </a:xfrm>
          <a:prstGeom prst="rect">
            <a:avLst/>
          </a:prstGeom>
        </p:spPr>
      </p:pic>
      <p:pic>
        <p:nvPicPr>
          <p:cNvPr id="10" name="Picture 9">
            <a:extLst>
              <a:ext uri="{FF2B5EF4-FFF2-40B4-BE49-F238E27FC236}">
                <a16:creationId xmlns:a16="http://schemas.microsoft.com/office/drawing/2014/main" id="{E8DA228A-D89F-3642-B5C4-3A2303057DF5}"/>
              </a:ext>
            </a:extLst>
          </p:cNvPr>
          <p:cNvPicPr>
            <a:picLocks noChangeAspect="1"/>
          </p:cNvPicPr>
          <p:nvPr/>
        </p:nvPicPr>
        <p:blipFill rotWithShape="1">
          <a:blip r:embed="rId3">
            <a:alphaModFix amt="35000"/>
            <a:extLst/>
          </a:blip>
          <a:srcRect l="14816" t="65185" r="11852" b="1"/>
          <a:stretch/>
        </p:blipFill>
        <p:spPr>
          <a:xfrm>
            <a:off x="0" y="0"/>
            <a:ext cx="12191980" cy="2387600"/>
          </a:xfrm>
          <a:prstGeom prst="rect">
            <a:avLst/>
          </a:prstGeom>
        </p:spPr>
      </p:pic>
      <p:sp>
        <p:nvSpPr>
          <p:cNvPr id="5" name="Title 4">
            <a:extLst>
              <a:ext uri="{FF2B5EF4-FFF2-40B4-BE49-F238E27FC236}">
                <a16:creationId xmlns:a16="http://schemas.microsoft.com/office/drawing/2014/main" id="{E47CF6DE-F664-FF47-8719-2DD4F4DD8568}"/>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Objectives: Active participants will</a:t>
            </a:r>
          </a:p>
        </p:txBody>
      </p:sp>
      <p:sp>
        <p:nvSpPr>
          <p:cNvPr id="6" name="Content Placeholder 5">
            <a:extLst>
              <a:ext uri="{FF2B5EF4-FFF2-40B4-BE49-F238E27FC236}">
                <a16:creationId xmlns:a16="http://schemas.microsoft.com/office/drawing/2014/main" id="{D14AD465-07B9-674B-A383-E8A39DE110BD}"/>
              </a:ext>
            </a:extLst>
          </p:cNvPr>
          <p:cNvSpPr>
            <a:spLocks noGrp="1"/>
          </p:cNvSpPr>
          <p:nvPr>
            <p:ph idx="1"/>
          </p:nvPr>
        </p:nvSpPr>
        <p:spPr>
          <a:xfrm>
            <a:off x="838200" y="1825625"/>
            <a:ext cx="10515600" cy="4351338"/>
          </a:xfrm>
        </p:spPr>
        <p:txBody>
          <a:bodyPr>
            <a:normAutofit/>
          </a:bodyPr>
          <a:lstStyle/>
          <a:p>
            <a:r>
              <a:rPr lang="en-US" sz="3600" b="1" dirty="0">
                <a:solidFill>
                  <a:srgbClr val="FFFF00"/>
                </a:solidFill>
              </a:rPr>
              <a:t>Collect</a:t>
            </a:r>
            <a:r>
              <a:rPr lang="en-US" sz="3600" dirty="0">
                <a:solidFill>
                  <a:schemeClr val="bg1"/>
                </a:solidFill>
              </a:rPr>
              <a:t> tools and resources needed to create an Escape Room.</a:t>
            </a:r>
          </a:p>
          <a:p>
            <a:r>
              <a:rPr lang="en-US" sz="3600" b="1" dirty="0">
                <a:solidFill>
                  <a:srgbClr val="FFFF00"/>
                </a:solidFill>
              </a:rPr>
              <a:t>Discuss</a:t>
            </a:r>
            <a:r>
              <a:rPr lang="en-US" sz="3600" dirty="0"/>
              <a:t> </a:t>
            </a:r>
            <a:r>
              <a:rPr lang="en-US" sz="3600" dirty="0">
                <a:solidFill>
                  <a:schemeClr val="bg1"/>
                </a:solidFill>
              </a:rPr>
              <a:t>pitfalls and solutions to implementing an effective Escape Room in their home institution.</a:t>
            </a:r>
          </a:p>
          <a:p>
            <a:r>
              <a:rPr lang="en-US" sz="3600" dirty="0">
                <a:solidFill>
                  <a:schemeClr val="bg1"/>
                </a:solidFill>
              </a:rPr>
              <a:t>Begin</a:t>
            </a:r>
            <a:r>
              <a:rPr lang="en-US" sz="3600" b="1" dirty="0">
                <a:solidFill>
                  <a:schemeClr val="bg1"/>
                </a:solidFill>
              </a:rPr>
              <a:t> </a:t>
            </a:r>
            <a:r>
              <a:rPr lang="en-US" sz="3600" dirty="0">
                <a:solidFill>
                  <a:schemeClr val="bg1"/>
                </a:solidFill>
              </a:rPr>
              <a:t>to </a:t>
            </a:r>
            <a:r>
              <a:rPr lang="en-US" sz="3600" b="1" dirty="0">
                <a:solidFill>
                  <a:srgbClr val="FFFF00"/>
                </a:solidFill>
              </a:rPr>
              <a:t>create</a:t>
            </a:r>
            <a:r>
              <a:rPr lang="en-US" sz="3600" dirty="0"/>
              <a:t> </a:t>
            </a:r>
            <a:r>
              <a:rPr lang="en-US" sz="3600" dirty="0">
                <a:solidFill>
                  <a:schemeClr val="bg1"/>
                </a:solidFill>
              </a:rPr>
              <a:t>an Escape Room to use at their home institution.</a:t>
            </a:r>
          </a:p>
        </p:txBody>
      </p:sp>
    </p:spTree>
    <p:extLst>
      <p:ext uri="{BB962C8B-B14F-4D97-AF65-F5344CB8AC3E}">
        <p14:creationId xmlns:p14="http://schemas.microsoft.com/office/powerpoint/2010/main" val="1311268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8DA228A-D89F-3642-B5C4-3A2303057DF5}"/>
              </a:ext>
            </a:extLst>
          </p:cNvPr>
          <p:cNvPicPr>
            <a:picLocks noChangeAspect="1"/>
          </p:cNvPicPr>
          <p:nvPr/>
        </p:nvPicPr>
        <p:blipFill rotWithShape="1">
          <a:blip r:embed="rId3">
            <a:alphaModFix amt="35000"/>
            <a:extLst/>
          </a:blip>
          <a:srcRect l="14816" t="65185" r="11852" b="1"/>
          <a:stretch/>
        </p:blipFill>
        <p:spPr>
          <a:xfrm>
            <a:off x="0" y="0"/>
            <a:ext cx="12191980" cy="2387600"/>
          </a:xfrm>
          <a:prstGeom prst="rect">
            <a:avLst/>
          </a:prstGeom>
        </p:spPr>
      </p:pic>
      <p:pic>
        <p:nvPicPr>
          <p:cNvPr id="4" name="Picture 3">
            <a:extLst>
              <a:ext uri="{FF2B5EF4-FFF2-40B4-BE49-F238E27FC236}">
                <a16:creationId xmlns:a16="http://schemas.microsoft.com/office/drawing/2014/main" id="{8725A106-0D70-474C-881E-C3503BD74274}"/>
              </a:ext>
            </a:extLst>
          </p:cNvPr>
          <p:cNvPicPr>
            <a:picLocks noChangeAspect="1"/>
          </p:cNvPicPr>
          <p:nvPr/>
        </p:nvPicPr>
        <p:blipFill rotWithShape="1">
          <a:blip r:embed="rId3">
            <a:alphaModFix amt="35000"/>
            <a:extLst/>
          </a:blip>
          <a:srcRect l="14816" r="11852" b="32593"/>
          <a:stretch/>
        </p:blipFill>
        <p:spPr>
          <a:xfrm>
            <a:off x="0" y="2235210"/>
            <a:ext cx="12191980" cy="4622790"/>
          </a:xfrm>
          <a:prstGeom prst="rect">
            <a:avLst/>
          </a:prstGeom>
        </p:spPr>
      </p:pic>
      <p:sp>
        <p:nvSpPr>
          <p:cNvPr id="5" name="Title 4">
            <a:extLst>
              <a:ext uri="{FF2B5EF4-FFF2-40B4-BE49-F238E27FC236}">
                <a16:creationId xmlns:a16="http://schemas.microsoft.com/office/drawing/2014/main" id="{E47CF6DE-F664-FF47-8719-2DD4F4DD8568}"/>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Objectives: Active participants will</a:t>
            </a:r>
          </a:p>
        </p:txBody>
      </p:sp>
      <p:sp>
        <p:nvSpPr>
          <p:cNvPr id="6" name="Content Placeholder 5">
            <a:extLst>
              <a:ext uri="{FF2B5EF4-FFF2-40B4-BE49-F238E27FC236}">
                <a16:creationId xmlns:a16="http://schemas.microsoft.com/office/drawing/2014/main" id="{D14AD465-07B9-674B-A383-E8A39DE110BD}"/>
              </a:ext>
            </a:extLst>
          </p:cNvPr>
          <p:cNvSpPr>
            <a:spLocks noGrp="1"/>
          </p:cNvSpPr>
          <p:nvPr>
            <p:ph idx="1"/>
          </p:nvPr>
        </p:nvSpPr>
        <p:spPr>
          <a:xfrm>
            <a:off x="838200" y="1825625"/>
            <a:ext cx="10515600" cy="4351338"/>
          </a:xfrm>
        </p:spPr>
        <p:txBody>
          <a:bodyPr>
            <a:normAutofit/>
          </a:bodyPr>
          <a:lstStyle/>
          <a:p>
            <a:r>
              <a:rPr lang="en-US" sz="3600" b="1" dirty="0">
                <a:solidFill>
                  <a:srgbClr val="FFFF00"/>
                </a:solidFill>
              </a:rPr>
              <a:t>Collect</a:t>
            </a:r>
            <a:r>
              <a:rPr lang="en-US" sz="3600" dirty="0"/>
              <a:t> tools and resources needed to create an Escape Room.</a:t>
            </a:r>
          </a:p>
          <a:p>
            <a:r>
              <a:rPr lang="en-US" sz="3600" b="1" dirty="0">
                <a:solidFill>
                  <a:srgbClr val="FFFF00"/>
                </a:solidFill>
              </a:rPr>
              <a:t>Discuss</a:t>
            </a:r>
            <a:r>
              <a:rPr lang="en-US" sz="3600" dirty="0"/>
              <a:t> pitfalls and solutions to implementing an effective Escape Room in their home institution.</a:t>
            </a:r>
          </a:p>
          <a:p>
            <a:r>
              <a:rPr lang="en-US" sz="3600" dirty="0"/>
              <a:t>Begin</a:t>
            </a:r>
            <a:r>
              <a:rPr lang="en-US" sz="3600" b="1" dirty="0"/>
              <a:t> </a:t>
            </a:r>
            <a:r>
              <a:rPr lang="en-US" sz="3600" dirty="0"/>
              <a:t>to </a:t>
            </a:r>
            <a:r>
              <a:rPr lang="en-US" sz="3600" b="1" dirty="0">
                <a:solidFill>
                  <a:srgbClr val="FFFF00"/>
                </a:solidFill>
              </a:rPr>
              <a:t>create</a:t>
            </a:r>
            <a:r>
              <a:rPr lang="en-US" sz="3600" dirty="0"/>
              <a:t> an Escape Room to use at their home institution.</a:t>
            </a:r>
            <a:endParaRPr lang="en-US" sz="3600" dirty="0">
              <a:solidFill>
                <a:srgbClr val="FFFFFF"/>
              </a:solidFill>
            </a:endParaRPr>
          </a:p>
        </p:txBody>
      </p:sp>
    </p:spTree>
    <p:extLst>
      <p:ext uri="{BB962C8B-B14F-4D97-AF65-F5344CB8AC3E}">
        <p14:creationId xmlns:p14="http://schemas.microsoft.com/office/powerpoint/2010/main" val="29391299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D11C-3CB1-9543-94F2-A49B1473F541}"/>
              </a:ext>
            </a:extLst>
          </p:cNvPr>
          <p:cNvSpPr>
            <a:spLocks noGrp="1"/>
          </p:cNvSpPr>
          <p:nvPr>
            <p:ph type="title"/>
          </p:nvPr>
        </p:nvSpPr>
        <p:spPr/>
        <p:txBody>
          <a:bodyPr/>
          <a:lstStyle/>
          <a:p>
            <a:pPr algn="ctr"/>
            <a:r>
              <a:rPr lang="en-US" dirty="0"/>
              <a:t>Every Escape Room Has Some Rules</a:t>
            </a:r>
          </a:p>
        </p:txBody>
      </p:sp>
      <p:pic>
        <p:nvPicPr>
          <p:cNvPr id="6" name="Picture 5">
            <a:extLst>
              <a:ext uri="{FF2B5EF4-FFF2-40B4-BE49-F238E27FC236}">
                <a16:creationId xmlns:a16="http://schemas.microsoft.com/office/drawing/2014/main" id="{FD7A8BD7-BDDD-0B49-9C1D-AAA4922CB4F4}"/>
              </a:ext>
            </a:extLst>
          </p:cNvPr>
          <p:cNvPicPr>
            <a:picLocks noChangeAspect="1"/>
          </p:cNvPicPr>
          <p:nvPr/>
        </p:nvPicPr>
        <p:blipFill>
          <a:blip r:embed="rId3"/>
          <a:stretch>
            <a:fillRect/>
          </a:stretch>
        </p:blipFill>
        <p:spPr>
          <a:xfrm>
            <a:off x="469899" y="1566333"/>
            <a:ext cx="2887133" cy="2887133"/>
          </a:xfrm>
          <a:prstGeom prst="rect">
            <a:avLst/>
          </a:prstGeom>
        </p:spPr>
      </p:pic>
      <p:pic>
        <p:nvPicPr>
          <p:cNvPr id="7" name="Picture 6">
            <a:extLst>
              <a:ext uri="{FF2B5EF4-FFF2-40B4-BE49-F238E27FC236}">
                <a16:creationId xmlns:a16="http://schemas.microsoft.com/office/drawing/2014/main" id="{671649B9-EF08-5C42-BD1B-0C329DBB2F3C}"/>
              </a:ext>
            </a:extLst>
          </p:cNvPr>
          <p:cNvPicPr>
            <a:picLocks noChangeAspect="1"/>
          </p:cNvPicPr>
          <p:nvPr/>
        </p:nvPicPr>
        <p:blipFill>
          <a:blip r:embed="rId4"/>
          <a:stretch>
            <a:fillRect/>
          </a:stretch>
        </p:blipFill>
        <p:spPr>
          <a:xfrm>
            <a:off x="2686048" y="4216400"/>
            <a:ext cx="3810000" cy="2641600"/>
          </a:xfrm>
          <a:prstGeom prst="rect">
            <a:avLst/>
          </a:prstGeom>
        </p:spPr>
      </p:pic>
      <p:pic>
        <p:nvPicPr>
          <p:cNvPr id="9" name="Picture 8">
            <a:extLst>
              <a:ext uri="{FF2B5EF4-FFF2-40B4-BE49-F238E27FC236}">
                <a16:creationId xmlns:a16="http://schemas.microsoft.com/office/drawing/2014/main" id="{23B3E18B-6543-9344-9FEB-D1063DC0DDBD}"/>
              </a:ext>
            </a:extLst>
          </p:cNvPr>
          <p:cNvPicPr>
            <a:picLocks noChangeAspect="1"/>
          </p:cNvPicPr>
          <p:nvPr/>
        </p:nvPicPr>
        <p:blipFill>
          <a:blip r:embed="rId5"/>
          <a:stretch>
            <a:fillRect/>
          </a:stretch>
        </p:blipFill>
        <p:spPr>
          <a:xfrm>
            <a:off x="5734048" y="1566333"/>
            <a:ext cx="3274485" cy="2455864"/>
          </a:xfrm>
          <a:prstGeom prst="rect">
            <a:avLst/>
          </a:prstGeom>
        </p:spPr>
      </p:pic>
      <p:pic>
        <p:nvPicPr>
          <p:cNvPr id="15" name="Picture 14">
            <a:extLst>
              <a:ext uri="{FF2B5EF4-FFF2-40B4-BE49-F238E27FC236}">
                <a16:creationId xmlns:a16="http://schemas.microsoft.com/office/drawing/2014/main" id="{119E63F1-239B-9A47-8A3F-AE9E97076C64}"/>
              </a:ext>
            </a:extLst>
          </p:cNvPr>
          <p:cNvPicPr>
            <a:picLocks noChangeAspect="1"/>
          </p:cNvPicPr>
          <p:nvPr/>
        </p:nvPicPr>
        <p:blipFill>
          <a:blip r:embed="rId6"/>
          <a:stretch>
            <a:fillRect/>
          </a:stretch>
        </p:blipFill>
        <p:spPr>
          <a:xfrm>
            <a:off x="3689348" y="4216400"/>
            <a:ext cx="1803400" cy="1879600"/>
          </a:xfrm>
          <a:prstGeom prst="rect">
            <a:avLst/>
          </a:prstGeom>
        </p:spPr>
      </p:pic>
      <p:pic>
        <p:nvPicPr>
          <p:cNvPr id="17" name="Picture 16">
            <a:extLst>
              <a:ext uri="{FF2B5EF4-FFF2-40B4-BE49-F238E27FC236}">
                <a16:creationId xmlns:a16="http://schemas.microsoft.com/office/drawing/2014/main" id="{DD8A14DA-8CE4-E649-962A-2C5B7E585C9C}"/>
              </a:ext>
            </a:extLst>
          </p:cNvPr>
          <p:cNvPicPr>
            <a:picLocks noChangeAspect="1"/>
          </p:cNvPicPr>
          <p:nvPr/>
        </p:nvPicPr>
        <p:blipFill>
          <a:blip r:embed="rId7"/>
          <a:stretch>
            <a:fillRect/>
          </a:stretch>
        </p:blipFill>
        <p:spPr>
          <a:xfrm>
            <a:off x="9008533" y="3852863"/>
            <a:ext cx="2908111" cy="2887133"/>
          </a:xfrm>
          <a:prstGeom prst="rect">
            <a:avLst/>
          </a:prstGeom>
        </p:spPr>
      </p:pic>
    </p:spTree>
    <p:extLst>
      <p:ext uri="{BB962C8B-B14F-4D97-AF65-F5344CB8AC3E}">
        <p14:creationId xmlns:p14="http://schemas.microsoft.com/office/powerpoint/2010/main" val="286009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52E2-3923-E240-97F8-84E5BED95086}"/>
              </a:ext>
            </a:extLst>
          </p:cNvPr>
          <p:cNvSpPr>
            <a:spLocks noGrp="1"/>
          </p:cNvSpPr>
          <p:nvPr>
            <p:ph type="title"/>
          </p:nvPr>
        </p:nvSpPr>
        <p:spPr>
          <a:xfrm>
            <a:off x="2874433" y="2414058"/>
            <a:ext cx="6443133" cy="1325563"/>
          </a:xfrm>
        </p:spPr>
        <p:txBody>
          <a:bodyPr/>
          <a:lstStyle/>
          <a:p>
            <a:r>
              <a:rPr lang="en-US" dirty="0"/>
              <a:t>The Escape Room is a TOOL</a:t>
            </a:r>
          </a:p>
        </p:txBody>
      </p:sp>
      <p:sp>
        <p:nvSpPr>
          <p:cNvPr id="39" name="Rectangle 38">
            <a:extLst>
              <a:ext uri="{FF2B5EF4-FFF2-40B4-BE49-F238E27FC236}">
                <a16:creationId xmlns:a16="http://schemas.microsoft.com/office/drawing/2014/main" id="{7D76B1E4-B830-B348-9E3F-EC90D7A02C4B}"/>
              </a:ext>
            </a:extLst>
          </p:cNvPr>
          <p:cNvSpPr/>
          <p:nvPr/>
        </p:nvSpPr>
        <p:spPr>
          <a:xfrm>
            <a:off x="626533" y="2289175"/>
            <a:ext cx="11260667" cy="1876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30B107-BAB5-2D4B-AF3C-6BF6BCCD4C04}"/>
              </a:ext>
            </a:extLst>
          </p:cNvPr>
          <p:cNvSpPr>
            <a:spLocks noChangeArrowheads="1"/>
          </p:cNvSpPr>
          <p:nvPr/>
        </p:nvSpPr>
        <p:spPr bwMode="auto">
          <a:xfrm>
            <a:off x="4041775" y="1803400"/>
            <a:ext cx="4089400" cy="4241800"/>
          </a:xfrm>
          <a:prstGeom prst="ellipse">
            <a:avLst/>
          </a:prstGeom>
          <a:noFill/>
          <a:ln w="25400">
            <a:solidFill>
              <a:schemeClr val="tx1"/>
            </a:solidFill>
            <a:round/>
            <a:headEnd/>
            <a:tailEnd/>
          </a:ln>
          <a:effectLst/>
        </p:spPr>
        <p:txBody>
          <a:bodyPr wrap="none" anchor="ctr"/>
          <a:lstStyle/>
          <a:p>
            <a:endParaRPr lang="en-US"/>
          </a:p>
        </p:txBody>
      </p:sp>
      <p:sp>
        <p:nvSpPr>
          <p:cNvPr id="6" name="Rectangle 5">
            <a:extLst>
              <a:ext uri="{FF2B5EF4-FFF2-40B4-BE49-F238E27FC236}">
                <a16:creationId xmlns:a16="http://schemas.microsoft.com/office/drawing/2014/main" id="{672EF4AC-4F9E-E848-9CE7-9D1ED1CE3D00}"/>
              </a:ext>
            </a:extLst>
          </p:cNvPr>
          <p:cNvSpPr>
            <a:spLocks noChangeArrowheads="1"/>
          </p:cNvSpPr>
          <p:nvPr/>
        </p:nvSpPr>
        <p:spPr bwMode="auto">
          <a:xfrm>
            <a:off x="2200275" y="169333"/>
            <a:ext cx="7772400" cy="1104900"/>
          </a:xfrm>
          <a:prstGeom prst="rect">
            <a:avLst/>
          </a:prstGeom>
          <a:noFill/>
          <a:ln w="12700">
            <a:noFill/>
            <a:miter lim="800000"/>
            <a:headEnd/>
            <a:tailEnd/>
          </a:ln>
          <a:effectLst/>
        </p:spPr>
        <p:txBody>
          <a:bodyPr lIns="90487" tIns="44450" rIns="90487" bIns="44450" anchor="ctr"/>
          <a:lstStyle/>
          <a:p>
            <a:pPr algn="ctr"/>
            <a:r>
              <a:rPr lang="en-US" sz="4400" b="1" dirty="0">
                <a:latin typeface="Arial" charset="0"/>
              </a:rPr>
              <a:t>Kemp Model</a:t>
            </a:r>
            <a:endParaRPr lang="en-US" sz="4400" b="1" dirty="0">
              <a:latin typeface="Arial Narrow" pitchFamily="34" charset="0"/>
            </a:endParaRPr>
          </a:p>
        </p:txBody>
      </p:sp>
      <p:sp>
        <p:nvSpPr>
          <p:cNvPr id="7" name="Oval 6">
            <a:extLst>
              <a:ext uri="{FF2B5EF4-FFF2-40B4-BE49-F238E27FC236}">
                <a16:creationId xmlns:a16="http://schemas.microsoft.com/office/drawing/2014/main" id="{BBC0F71C-3CE5-D745-A2EC-055B250E9873}"/>
              </a:ext>
            </a:extLst>
          </p:cNvPr>
          <p:cNvSpPr>
            <a:spLocks noChangeArrowheads="1"/>
          </p:cNvSpPr>
          <p:nvPr/>
        </p:nvSpPr>
        <p:spPr bwMode="auto">
          <a:xfrm>
            <a:off x="4149725" y="1949450"/>
            <a:ext cx="1054100" cy="10541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8" name="Oval 7">
            <a:extLst>
              <a:ext uri="{FF2B5EF4-FFF2-40B4-BE49-F238E27FC236}">
                <a16:creationId xmlns:a16="http://schemas.microsoft.com/office/drawing/2014/main" id="{2AD6AAC3-FAFC-8145-8A34-0C93620C2DC4}"/>
              </a:ext>
            </a:extLst>
          </p:cNvPr>
          <p:cNvSpPr>
            <a:spLocks noChangeArrowheads="1"/>
          </p:cNvSpPr>
          <p:nvPr/>
        </p:nvSpPr>
        <p:spPr bwMode="auto">
          <a:xfrm>
            <a:off x="5559425" y="1492250"/>
            <a:ext cx="1054100" cy="10541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9" name="Oval 8">
            <a:extLst>
              <a:ext uri="{FF2B5EF4-FFF2-40B4-BE49-F238E27FC236}">
                <a16:creationId xmlns:a16="http://schemas.microsoft.com/office/drawing/2014/main" id="{05C9E4F5-D161-3348-8D0C-21B6FA109151}"/>
              </a:ext>
            </a:extLst>
          </p:cNvPr>
          <p:cNvSpPr>
            <a:spLocks noChangeArrowheads="1"/>
          </p:cNvSpPr>
          <p:nvPr/>
        </p:nvSpPr>
        <p:spPr bwMode="auto">
          <a:xfrm>
            <a:off x="7007225" y="1949450"/>
            <a:ext cx="1054100" cy="10541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0" name="Oval 9">
            <a:extLst>
              <a:ext uri="{FF2B5EF4-FFF2-40B4-BE49-F238E27FC236}">
                <a16:creationId xmlns:a16="http://schemas.microsoft.com/office/drawing/2014/main" id="{D1B977D5-0243-9C4B-B193-15B69C2EBEC5}"/>
              </a:ext>
            </a:extLst>
          </p:cNvPr>
          <p:cNvSpPr>
            <a:spLocks noChangeArrowheads="1"/>
          </p:cNvSpPr>
          <p:nvPr/>
        </p:nvSpPr>
        <p:spPr bwMode="auto">
          <a:xfrm>
            <a:off x="3502025" y="3244850"/>
            <a:ext cx="1054100" cy="10541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1" name="Oval 10">
            <a:extLst>
              <a:ext uri="{FF2B5EF4-FFF2-40B4-BE49-F238E27FC236}">
                <a16:creationId xmlns:a16="http://schemas.microsoft.com/office/drawing/2014/main" id="{7A528F73-782A-474C-893B-29309B847201}"/>
              </a:ext>
            </a:extLst>
          </p:cNvPr>
          <p:cNvSpPr>
            <a:spLocks noChangeArrowheads="1"/>
          </p:cNvSpPr>
          <p:nvPr/>
        </p:nvSpPr>
        <p:spPr bwMode="auto">
          <a:xfrm>
            <a:off x="4111625" y="4616450"/>
            <a:ext cx="1054100" cy="10541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2" name="Oval 11">
            <a:extLst>
              <a:ext uri="{FF2B5EF4-FFF2-40B4-BE49-F238E27FC236}">
                <a16:creationId xmlns:a16="http://schemas.microsoft.com/office/drawing/2014/main" id="{C06E0AF2-C691-1249-831B-BC7656499011}"/>
              </a:ext>
            </a:extLst>
          </p:cNvPr>
          <p:cNvSpPr>
            <a:spLocks noChangeArrowheads="1"/>
          </p:cNvSpPr>
          <p:nvPr/>
        </p:nvSpPr>
        <p:spPr bwMode="auto">
          <a:xfrm>
            <a:off x="5559425" y="5226050"/>
            <a:ext cx="1054100" cy="10541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3" name="Oval 12">
            <a:extLst>
              <a:ext uri="{FF2B5EF4-FFF2-40B4-BE49-F238E27FC236}">
                <a16:creationId xmlns:a16="http://schemas.microsoft.com/office/drawing/2014/main" id="{9ABB74AD-4416-F841-956D-0BB9E0025103}"/>
              </a:ext>
            </a:extLst>
          </p:cNvPr>
          <p:cNvSpPr>
            <a:spLocks noChangeArrowheads="1"/>
          </p:cNvSpPr>
          <p:nvPr/>
        </p:nvSpPr>
        <p:spPr bwMode="auto">
          <a:xfrm>
            <a:off x="6931025" y="4540250"/>
            <a:ext cx="1054100" cy="10541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 name="Oval 13">
            <a:extLst>
              <a:ext uri="{FF2B5EF4-FFF2-40B4-BE49-F238E27FC236}">
                <a16:creationId xmlns:a16="http://schemas.microsoft.com/office/drawing/2014/main" id="{F235459E-5280-2A44-AB5D-74B8D04592F0}"/>
              </a:ext>
            </a:extLst>
          </p:cNvPr>
          <p:cNvSpPr>
            <a:spLocks noChangeArrowheads="1"/>
          </p:cNvSpPr>
          <p:nvPr/>
        </p:nvSpPr>
        <p:spPr bwMode="auto">
          <a:xfrm>
            <a:off x="7540625" y="3244850"/>
            <a:ext cx="1054100" cy="10541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5" name="Oval 14">
            <a:extLst>
              <a:ext uri="{FF2B5EF4-FFF2-40B4-BE49-F238E27FC236}">
                <a16:creationId xmlns:a16="http://schemas.microsoft.com/office/drawing/2014/main" id="{13F6DF39-96E6-E04A-8C65-4326C8E51A6A}"/>
              </a:ext>
            </a:extLst>
          </p:cNvPr>
          <p:cNvSpPr>
            <a:spLocks noChangeArrowheads="1"/>
          </p:cNvSpPr>
          <p:nvPr/>
        </p:nvSpPr>
        <p:spPr bwMode="auto">
          <a:xfrm>
            <a:off x="5407025" y="3092450"/>
            <a:ext cx="1358900" cy="13589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6" name="Rectangle 15">
            <a:extLst>
              <a:ext uri="{FF2B5EF4-FFF2-40B4-BE49-F238E27FC236}">
                <a16:creationId xmlns:a16="http://schemas.microsoft.com/office/drawing/2014/main" id="{D1553C4E-D230-7F48-8724-52E644A18F6D}"/>
              </a:ext>
            </a:extLst>
          </p:cNvPr>
          <p:cNvSpPr>
            <a:spLocks noChangeArrowheads="1"/>
          </p:cNvSpPr>
          <p:nvPr/>
        </p:nvSpPr>
        <p:spPr bwMode="auto">
          <a:xfrm>
            <a:off x="5666987" y="1875927"/>
            <a:ext cx="1139825" cy="335989"/>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en-US" sz="1600" b="1" dirty="0">
                <a:solidFill>
                  <a:schemeClr val="bg1"/>
                </a:solidFill>
                <a:latin typeface="Helvetica" pitchFamily="34" charset="0"/>
              </a:rPr>
              <a:t>Topics</a:t>
            </a:r>
          </a:p>
        </p:txBody>
      </p:sp>
      <p:sp>
        <p:nvSpPr>
          <p:cNvPr id="17" name="Rectangle 16">
            <a:extLst>
              <a:ext uri="{FF2B5EF4-FFF2-40B4-BE49-F238E27FC236}">
                <a16:creationId xmlns:a16="http://schemas.microsoft.com/office/drawing/2014/main" id="{B8178851-CD06-2543-B975-4031FB1C376B}"/>
              </a:ext>
            </a:extLst>
          </p:cNvPr>
          <p:cNvSpPr>
            <a:spLocks noChangeArrowheads="1"/>
          </p:cNvSpPr>
          <p:nvPr/>
        </p:nvSpPr>
        <p:spPr bwMode="auto">
          <a:xfrm>
            <a:off x="7009531" y="2123820"/>
            <a:ext cx="1155700" cy="582211"/>
          </a:xfrm>
          <a:prstGeom prst="rect">
            <a:avLst/>
          </a:prstGeom>
          <a:noFill/>
          <a:ln w="12700">
            <a:noFill/>
            <a:miter lim="800000"/>
            <a:headEnd/>
            <a:tailEnd/>
          </a:ln>
          <a:effectLst/>
        </p:spPr>
        <p:txBody>
          <a:bodyPr lIns="90487" tIns="44450" rIns="90487" bIns="44450">
            <a:spAutoFit/>
          </a:bodyPr>
          <a:lstStyle/>
          <a:p>
            <a:pPr algn="ctr" eaLnBrk="0" hangingPunct="0">
              <a:spcBef>
                <a:spcPct val="50000"/>
              </a:spcBef>
            </a:pPr>
            <a:r>
              <a:rPr lang="en-US" sz="1600" b="1" dirty="0">
                <a:solidFill>
                  <a:schemeClr val="bg1"/>
                </a:solidFill>
                <a:latin typeface="Helvetica" pitchFamily="34" charset="0"/>
              </a:rPr>
              <a:t>Learner Character</a:t>
            </a:r>
          </a:p>
        </p:txBody>
      </p:sp>
      <p:sp>
        <p:nvSpPr>
          <p:cNvPr id="18" name="Rectangle 17">
            <a:extLst>
              <a:ext uri="{FF2B5EF4-FFF2-40B4-BE49-F238E27FC236}">
                <a16:creationId xmlns:a16="http://schemas.microsoft.com/office/drawing/2014/main" id="{8853FBA7-8DC5-A645-894E-5B3E474AD0C4}"/>
              </a:ext>
            </a:extLst>
          </p:cNvPr>
          <p:cNvSpPr>
            <a:spLocks noChangeArrowheads="1"/>
          </p:cNvSpPr>
          <p:nvPr/>
        </p:nvSpPr>
        <p:spPr bwMode="auto">
          <a:xfrm>
            <a:off x="7494776" y="3764492"/>
            <a:ext cx="1221487" cy="335989"/>
          </a:xfrm>
          <a:prstGeom prst="rect">
            <a:avLst/>
          </a:prstGeom>
          <a:noFill/>
          <a:ln w="12700">
            <a:noFill/>
            <a:miter lim="800000"/>
            <a:headEnd/>
            <a:tailEnd/>
          </a:ln>
          <a:effectLst/>
        </p:spPr>
        <p:txBody>
          <a:bodyPr wrap="none" lIns="90487" tIns="44450" rIns="90487" bIns="44450">
            <a:spAutoFit/>
          </a:bodyPr>
          <a:lstStyle/>
          <a:p>
            <a:pPr eaLnBrk="0" hangingPunct="0">
              <a:spcBef>
                <a:spcPct val="50000"/>
              </a:spcBef>
            </a:pPr>
            <a:r>
              <a:rPr lang="en-US" sz="1600" b="1" dirty="0">
                <a:solidFill>
                  <a:schemeClr val="bg1"/>
                </a:solidFill>
                <a:latin typeface="Helvetica" pitchFamily="34" charset="0"/>
              </a:rPr>
              <a:t>Objectives</a:t>
            </a:r>
          </a:p>
        </p:txBody>
      </p:sp>
      <p:sp>
        <p:nvSpPr>
          <p:cNvPr id="19" name="Rectangle 18">
            <a:extLst>
              <a:ext uri="{FF2B5EF4-FFF2-40B4-BE49-F238E27FC236}">
                <a16:creationId xmlns:a16="http://schemas.microsoft.com/office/drawing/2014/main" id="{05904EA3-6A0B-1841-8B79-0C3BD44931F2}"/>
              </a:ext>
            </a:extLst>
          </p:cNvPr>
          <p:cNvSpPr>
            <a:spLocks noChangeArrowheads="1"/>
          </p:cNvSpPr>
          <p:nvPr/>
        </p:nvSpPr>
        <p:spPr bwMode="auto">
          <a:xfrm>
            <a:off x="6988175" y="4927880"/>
            <a:ext cx="956992" cy="335989"/>
          </a:xfrm>
          <a:prstGeom prst="rect">
            <a:avLst/>
          </a:prstGeom>
          <a:noFill/>
          <a:ln w="12700">
            <a:noFill/>
            <a:miter lim="800000"/>
            <a:headEnd/>
            <a:tailEnd/>
          </a:ln>
          <a:effectLst/>
        </p:spPr>
        <p:txBody>
          <a:bodyPr wrap="none" lIns="90487" tIns="44450" rIns="90487" bIns="44450">
            <a:spAutoFit/>
          </a:bodyPr>
          <a:lstStyle/>
          <a:p>
            <a:pPr eaLnBrk="0" hangingPunct="0">
              <a:spcBef>
                <a:spcPct val="50000"/>
              </a:spcBef>
            </a:pPr>
            <a:r>
              <a:rPr lang="en-US" sz="1600" b="1" dirty="0">
                <a:solidFill>
                  <a:schemeClr val="bg1"/>
                </a:solidFill>
                <a:latin typeface="Helvetica" pitchFamily="34" charset="0"/>
              </a:rPr>
              <a:t>Content</a:t>
            </a:r>
          </a:p>
        </p:txBody>
      </p:sp>
      <p:sp>
        <p:nvSpPr>
          <p:cNvPr id="20" name="Rectangle 19">
            <a:extLst>
              <a:ext uri="{FF2B5EF4-FFF2-40B4-BE49-F238E27FC236}">
                <a16:creationId xmlns:a16="http://schemas.microsoft.com/office/drawing/2014/main" id="{78AF8113-CA31-8E4E-9ABE-302B4A436CEC}"/>
              </a:ext>
            </a:extLst>
          </p:cNvPr>
          <p:cNvSpPr>
            <a:spLocks noChangeArrowheads="1"/>
          </p:cNvSpPr>
          <p:nvPr/>
        </p:nvSpPr>
        <p:spPr bwMode="auto">
          <a:xfrm>
            <a:off x="5586539" y="5479128"/>
            <a:ext cx="996950" cy="582211"/>
          </a:xfrm>
          <a:prstGeom prst="rect">
            <a:avLst/>
          </a:prstGeom>
          <a:noFill/>
          <a:ln w="12700">
            <a:noFill/>
            <a:miter lim="800000"/>
            <a:headEnd/>
            <a:tailEnd/>
          </a:ln>
          <a:effectLst/>
        </p:spPr>
        <p:txBody>
          <a:bodyPr lIns="90487" tIns="44450" rIns="90487" bIns="44450">
            <a:spAutoFit/>
          </a:bodyPr>
          <a:lstStyle/>
          <a:p>
            <a:pPr algn="ctr" eaLnBrk="0" hangingPunct="0">
              <a:spcBef>
                <a:spcPct val="50000"/>
              </a:spcBef>
            </a:pPr>
            <a:r>
              <a:rPr lang="en-US" sz="1600" b="1" dirty="0">
                <a:solidFill>
                  <a:schemeClr val="bg1"/>
                </a:solidFill>
                <a:latin typeface="Helvetica" pitchFamily="34" charset="0"/>
              </a:rPr>
              <a:t>Pre-assess</a:t>
            </a:r>
          </a:p>
        </p:txBody>
      </p:sp>
      <p:sp>
        <p:nvSpPr>
          <p:cNvPr id="21" name="Rectangle 20">
            <a:extLst>
              <a:ext uri="{FF2B5EF4-FFF2-40B4-BE49-F238E27FC236}">
                <a16:creationId xmlns:a16="http://schemas.microsoft.com/office/drawing/2014/main" id="{D62661C7-E5F5-8F4C-8299-31846C1317FE}"/>
              </a:ext>
            </a:extLst>
          </p:cNvPr>
          <p:cNvSpPr>
            <a:spLocks noChangeArrowheads="1"/>
          </p:cNvSpPr>
          <p:nvPr/>
        </p:nvSpPr>
        <p:spPr bwMode="auto">
          <a:xfrm>
            <a:off x="4014788" y="4808538"/>
            <a:ext cx="1231900" cy="582211"/>
          </a:xfrm>
          <a:prstGeom prst="rect">
            <a:avLst/>
          </a:prstGeom>
          <a:noFill/>
          <a:ln w="12700">
            <a:noFill/>
            <a:miter lim="800000"/>
            <a:headEnd/>
            <a:tailEnd/>
          </a:ln>
          <a:effectLst/>
        </p:spPr>
        <p:txBody>
          <a:bodyPr lIns="90487" tIns="44450" rIns="90487" bIns="44450">
            <a:spAutoFit/>
          </a:bodyPr>
          <a:lstStyle/>
          <a:p>
            <a:pPr algn="ctr" eaLnBrk="0" hangingPunct="0">
              <a:spcBef>
                <a:spcPct val="50000"/>
              </a:spcBef>
            </a:pPr>
            <a:r>
              <a:rPr lang="en-US" sz="1600" b="1">
                <a:solidFill>
                  <a:schemeClr val="bg1"/>
                </a:solidFill>
                <a:latin typeface="Helvetica" pitchFamily="34" charset="0"/>
              </a:rPr>
              <a:t>T &amp; L Activities</a:t>
            </a:r>
          </a:p>
        </p:txBody>
      </p:sp>
      <p:sp>
        <p:nvSpPr>
          <p:cNvPr id="22" name="Rectangle 21">
            <a:extLst>
              <a:ext uri="{FF2B5EF4-FFF2-40B4-BE49-F238E27FC236}">
                <a16:creationId xmlns:a16="http://schemas.microsoft.com/office/drawing/2014/main" id="{BC28657F-BB36-C74A-A9A1-911178830683}"/>
              </a:ext>
            </a:extLst>
          </p:cNvPr>
          <p:cNvSpPr>
            <a:spLocks noChangeArrowheads="1"/>
          </p:cNvSpPr>
          <p:nvPr/>
        </p:nvSpPr>
        <p:spPr bwMode="auto">
          <a:xfrm>
            <a:off x="4090988" y="2293938"/>
            <a:ext cx="1219885" cy="335989"/>
          </a:xfrm>
          <a:prstGeom prst="rect">
            <a:avLst/>
          </a:prstGeom>
          <a:noFill/>
          <a:ln w="12700">
            <a:noFill/>
            <a:miter lim="800000"/>
            <a:headEnd/>
            <a:tailEnd/>
          </a:ln>
          <a:effectLst/>
        </p:spPr>
        <p:txBody>
          <a:bodyPr wrap="none" lIns="90487" tIns="44450" rIns="90487" bIns="44450">
            <a:spAutoFit/>
          </a:bodyPr>
          <a:lstStyle/>
          <a:p>
            <a:pPr eaLnBrk="0" hangingPunct="0">
              <a:spcBef>
                <a:spcPct val="50000"/>
              </a:spcBef>
            </a:pPr>
            <a:r>
              <a:rPr lang="en-US" sz="1600" b="1" dirty="0">
                <a:solidFill>
                  <a:schemeClr val="bg1"/>
                </a:solidFill>
                <a:latin typeface="Helvetica" pitchFamily="34" charset="0"/>
              </a:rPr>
              <a:t>Evaluation</a:t>
            </a:r>
          </a:p>
        </p:txBody>
      </p:sp>
      <p:sp>
        <p:nvSpPr>
          <p:cNvPr id="23" name="Rectangle 22">
            <a:extLst>
              <a:ext uri="{FF2B5EF4-FFF2-40B4-BE49-F238E27FC236}">
                <a16:creationId xmlns:a16="http://schemas.microsoft.com/office/drawing/2014/main" id="{4111DE9E-DCC3-F84D-9655-9F36DC3B0EF3}"/>
              </a:ext>
            </a:extLst>
          </p:cNvPr>
          <p:cNvSpPr>
            <a:spLocks noChangeArrowheads="1"/>
          </p:cNvSpPr>
          <p:nvPr/>
        </p:nvSpPr>
        <p:spPr bwMode="auto">
          <a:xfrm>
            <a:off x="3481388" y="3482975"/>
            <a:ext cx="1155700" cy="582211"/>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en-US" sz="1600" b="1">
                <a:solidFill>
                  <a:schemeClr val="bg1"/>
                </a:solidFill>
                <a:latin typeface="Helvetica" pitchFamily="34" charset="0"/>
              </a:rPr>
              <a:t>Support Services</a:t>
            </a:r>
          </a:p>
        </p:txBody>
      </p:sp>
      <p:sp>
        <p:nvSpPr>
          <p:cNvPr id="24" name="Rectangle 23">
            <a:extLst>
              <a:ext uri="{FF2B5EF4-FFF2-40B4-BE49-F238E27FC236}">
                <a16:creationId xmlns:a16="http://schemas.microsoft.com/office/drawing/2014/main" id="{EB9851CD-7475-324B-969F-53C2A192DC03}"/>
              </a:ext>
            </a:extLst>
          </p:cNvPr>
          <p:cNvSpPr>
            <a:spLocks noChangeArrowheads="1"/>
          </p:cNvSpPr>
          <p:nvPr/>
        </p:nvSpPr>
        <p:spPr bwMode="auto">
          <a:xfrm>
            <a:off x="5679687" y="3642286"/>
            <a:ext cx="843179" cy="335989"/>
          </a:xfrm>
          <a:prstGeom prst="rect">
            <a:avLst/>
          </a:prstGeom>
          <a:noFill/>
          <a:ln w="12700">
            <a:noFill/>
            <a:miter lim="800000"/>
            <a:headEnd/>
            <a:tailEnd/>
          </a:ln>
          <a:effectLst/>
        </p:spPr>
        <p:txBody>
          <a:bodyPr wrap="none" lIns="90487" tIns="44450" rIns="90487" bIns="44450">
            <a:spAutoFit/>
          </a:bodyPr>
          <a:lstStyle/>
          <a:p>
            <a:pPr eaLnBrk="0" hangingPunct="0">
              <a:spcBef>
                <a:spcPct val="50000"/>
              </a:spcBef>
            </a:pPr>
            <a:r>
              <a:rPr lang="en-US" sz="1600" b="1" dirty="0">
                <a:solidFill>
                  <a:schemeClr val="bg1"/>
                </a:solidFill>
                <a:latin typeface="Helvetica" pitchFamily="34" charset="0"/>
              </a:rPr>
              <a:t>Revise</a:t>
            </a:r>
          </a:p>
        </p:txBody>
      </p:sp>
      <p:sp>
        <p:nvSpPr>
          <p:cNvPr id="25" name="Line 24">
            <a:extLst>
              <a:ext uri="{FF2B5EF4-FFF2-40B4-BE49-F238E27FC236}">
                <a16:creationId xmlns:a16="http://schemas.microsoft.com/office/drawing/2014/main" id="{EED4D0A3-C1AE-9644-A5B8-B08958B34C22}"/>
              </a:ext>
            </a:extLst>
          </p:cNvPr>
          <p:cNvSpPr>
            <a:spLocks noChangeShapeType="1"/>
          </p:cNvSpPr>
          <p:nvPr/>
        </p:nvSpPr>
        <p:spPr bwMode="auto">
          <a:xfrm>
            <a:off x="5108575" y="2870200"/>
            <a:ext cx="431800" cy="431800"/>
          </a:xfrm>
          <a:prstGeom prst="line">
            <a:avLst/>
          </a:prstGeom>
          <a:noFill/>
          <a:ln w="25400">
            <a:solidFill>
              <a:schemeClr val="tx1"/>
            </a:solidFill>
            <a:round/>
            <a:headEnd/>
            <a:tailEnd/>
          </a:ln>
          <a:effectLst/>
        </p:spPr>
        <p:txBody>
          <a:bodyPr wrap="none" anchor="ctr"/>
          <a:lstStyle/>
          <a:p>
            <a:endParaRPr lang="en-US"/>
          </a:p>
        </p:txBody>
      </p:sp>
      <p:sp>
        <p:nvSpPr>
          <p:cNvPr id="26" name="Line 25">
            <a:extLst>
              <a:ext uri="{FF2B5EF4-FFF2-40B4-BE49-F238E27FC236}">
                <a16:creationId xmlns:a16="http://schemas.microsoft.com/office/drawing/2014/main" id="{A6FE6CE2-B700-C34B-9775-D5DE419CF659}"/>
              </a:ext>
            </a:extLst>
          </p:cNvPr>
          <p:cNvSpPr>
            <a:spLocks noChangeShapeType="1"/>
          </p:cNvSpPr>
          <p:nvPr/>
        </p:nvSpPr>
        <p:spPr bwMode="auto">
          <a:xfrm>
            <a:off x="6632575" y="4241800"/>
            <a:ext cx="355600" cy="355600"/>
          </a:xfrm>
          <a:prstGeom prst="line">
            <a:avLst/>
          </a:prstGeom>
          <a:noFill/>
          <a:ln w="25400">
            <a:solidFill>
              <a:schemeClr val="tx1"/>
            </a:solidFill>
            <a:round/>
            <a:headEnd type="triangle" w="med" len="med"/>
            <a:tailEnd/>
          </a:ln>
          <a:effectLst/>
        </p:spPr>
        <p:txBody>
          <a:bodyPr wrap="none" anchor="ctr"/>
          <a:lstStyle/>
          <a:p>
            <a:endParaRPr lang="en-US"/>
          </a:p>
        </p:txBody>
      </p:sp>
      <p:sp>
        <p:nvSpPr>
          <p:cNvPr id="27" name="Line 26">
            <a:extLst>
              <a:ext uri="{FF2B5EF4-FFF2-40B4-BE49-F238E27FC236}">
                <a16:creationId xmlns:a16="http://schemas.microsoft.com/office/drawing/2014/main" id="{2A0ECE23-330A-0F42-A356-168344749EF0}"/>
              </a:ext>
            </a:extLst>
          </p:cNvPr>
          <p:cNvSpPr>
            <a:spLocks noChangeShapeType="1"/>
          </p:cNvSpPr>
          <p:nvPr/>
        </p:nvSpPr>
        <p:spPr bwMode="auto">
          <a:xfrm>
            <a:off x="6086475" y="4546600"/>
            <a:ext cx="0" cy="660400"/>
          </a:xfrm>
          <a:prstGeom prst="line">
            <a:avLst/>
          </a:prstGeom>
          <a:noFill/>
          <a:ln w="25400">
            <a:solidFill>
              <a:schemeClr val="tx1"/>
            </a:solidFill>
            <a:round/>
            <a:headEnd/>
            <a:tailEnd/>
          </a:ln>
          <a:effectLst/>
        </p:spPr>
        <p:txBody>
          <a:bodyPr wrap="none" anchor="ctr"/>
          <a:lstStyle/>
          <a:p>
            <a:endParaRPr lang="en-US"/>
          </a:p>
        </p:txBody>
      </p:sp>
      <p:sp>
        <p:nvSpPr>
          <p:cNvPr id="28" name="Line 27">
            <a:extLst>
              <a:ext uri="{FF2B5EF4-FFF2-40B4-BE49-F238E27FC236}">
                <a16:creationId xmlns:a16="http://schemas.microsoft.com/office/drawing/2014/main" id="{AA647C78-A805-9C41-AB71-2AB6191B6043}"/>
              </a:ext>
            </a:extLst>
          </p:cNvPr>
          <p:cNvSpPr>
            <a:spLocks noChangeShapeType="1"/>
          </p:cNvSpPr>
          <p:nvPr/>
        </p:nvSpPr>
        <p:spPr bwMode="auto">
          <a:xfrm>
            <a:off x="6784975" y="3771900"/>
            <a:ext cx="736600" cy="0"/>
          </a:xfrm>
          <a:prstGeom prst="line">
            <a:avLst/>
          </a:prstGeom>
          <a:noFill/>
          <a:ln w="25400">
            <a:solidFill>
              <a:schemeClr val="tx1"/>
            </a:solidFill>
            <a:round/>
            <a:headEnd/>
            <a:tailEnd/>
          </a:ln>
          <a:effectLst/>
        </p:spPr>
        <p:txBody>
          <a:bodyPr wrap="none" anchor="ctr"/>
          <a:lstStyle/>
          <a:p>
            <a:endParaRPr lang="en-US"/>
          </a:p>
        </p:txBody>
      </p:sp>
      <p:sp>
        <p:nvSpPr>
          <p:cNvPr id="29" name="Line 28">
            <a:extLst>
              <a:ext uri="{FF2B5EF4-FFF2-40B4-BE49-F238E27FC236}">
                <a16:creationId xmlns:a16="http://schemas.microsoft.com/office/drawing/2014/main" id="{7674219C-E85F-AE40-9B11-71B505FF04F6}"/>
              </a:ext>
            </a:extLst>
          </p:cNvPr>
          <p:cNvSpPr>
            <a:spLocks noChangeShapeType="1"/>
          </p:cNvSpPr>
          <p:nvPr/>
        </p:nvSpPr>
        <p:spPr bwMode="auto">
          <a:xfrm flipV="1">
            <a:off x="5032375" y="4229100"/>
            <a:ext cx="584200" cy="609600"/>
          </a:xfrm>
          <a:prstGeom prst="line">
            <a:avLst/>
          </a:prstGeom>
          <a:noFill/>
          <a:ln w="25400">
            <a:solidFill>
              <a:schemeClr val="tx1"/>
            </a:solidFill>
            <a:round/>
            <a:headEnd/>
            <a:tailEnd/>
          </a:ln>
          <a:effectLst/>
        </p:spPr>
        <p:txBody>
          <a:bodyPr wrap="none" anchor="ctr"/>
          <a:lstStyle/>
          <a:p>
            <a:endParaRPr lang="en-US"/>
          </a:p>
        </p:txBody>
      </p:sp>
      <p:sp>
        <p:nvSpPr>
          <p:cNvPr id="30" name="Line 29">
            <a:extLst>
              <a:ext uri="{FF2B5EF4-FFF2-40B4-BE49-F238E27FC236}">
                <a16:creationId xmlns:a16="http://schemas.microsoft.com/office/drawing/2014/main" id="{593210CB-0A72-9E48-B877-D53E68EA9BFB}"/>
              </a:ext>
            </a:extLst>
          </p:cNvPr>
          <p:cNvSpPr>
            <a:spLocks noChangeShapeType="1"/>
          </p:cNvSpPr>
          <p:nvPr/>
        </p:nvSpPr>
        <p:spPr bwMode="auto">
          <a:xfrm>
            <a:off x="4575175" y="3771900"/>
            <a:ext cx="812800" cy="0"/>
          </a:xfrm>
          <a:prstGeom prst="line">
            <a:avLst/>
          </a:prstGeom>
          <a:noFill/>
          <a:ln w="25400">
            <a:solidFill>
              <a:schemeClr val="tx1"/>
            </a:solidFill>
            <a:round/>
            <a:headEnd/>
            <a:tailEnd/>
          </a:ln>
          <a:effectLst/>
        </p:spPr>
        <p:txBody>
          <a:bodyPr wrap="none" anchor="ctr"/>
          <a:lstStyle/>
          <a:p>
            <a:endParaRPr lang="en-US"/>
          </a:p>
        </p:txBody>
      </p:sp>
      <p:sp>
        <p:nvSpPr>
          <p:cNvPr id="31" name="Line 30">
            <a:extLst>
              <a:ext uri="{FF2B5EF4-FFF2-40B4-BE49-F238E27FC236}">
                <a16:creationId xmlns:a16="http://schemas.microsoft.com/office/drawing/2014/main" id="{28368517-F6F9-5445-9CC2-91B8ADE098F6}"/>
              </a:ext>
            </a:extLst>
          </p:cNvPr>
          <p:cNvSpPr>
            <a:spLocks noChangeShapeType="1"/>
          </p:cNvSpPr>
          <p:nvPr/>
        </p:nvSpPr>
        <p:spPr bwMode="auto">
          <a:xfrm flipV="1">
            <a:off x="6556375" y="2857500"/>
            <a:ext cx="508000" cy="533400"/>
          </a:xfrm>
          <a:prstGeom prst="line">
            <a:avLst/>
          </a:prstGeom>
          <a:noFill/>
          <a:ln w="25400">
            <a:solidFill>
              <a:schemeClr val="tx1"/>
            </a:solidFill>
            <a:round/>
            <a:headEnd/>
            <a:tailEnd/>
          </a:ln>
          <a:effectLst/>
        </p:spPr>
        <p:txBody>
          <a:bodyPr wrap="none" anchor="ctr"/>
          <a:lstStyle/>
          <a:p>
            <a:endParaRPr lang="en-US"/>
          </a:p>
        </p:txBody>
      </p:sp>
      <p:sp>
        <p:nvSpPr>
          <p:cNvPr id="32" name="Line 31">
            <a:extLst>
              <a:ext uri="{FF2B5EF4-FFF2-40B4-BE49-F238E27FC236}">
                <a16:creationId xmlns:a16="http://schemas.microsoft.com/office/drawing/2014/main" id="{830DB9DD-CE18-1545-980C-497A464C1111}"/>
              </a:ext>
            </a:extLst>
          </p:cNvPr>
          <p:cNvSpPr>
            <a:spLocks noChangeShapeType="1"/>
          </p:cNvSpPr>
          <p:nvPr/>
        </p:nvSpPr>
        <p:spPr bwMode="auto">
          <a:xfrm>
            <a:off x="6784975" y="4165600"/>
            <a:ext cx="355600" cy="355600"/>
          </a:xfrm>
          <a:prstGeom prst="line">
            <a:avLst/>
          </a:prstGeom>
          <a:noFill/>
          <a:ln w="25400">
            <a:solidFill>
              <a:schemeClr val="tx1"/>
            </a:solidFill>
            <a:round/>
            <a:headEnd/>
            <a:tailEnd type="triangle" w="med" len="med"/>
          </a:ln>
          <a:effectLst/>
        </p:spPr>
        <p:txBody>
          <a:bodyPr wrap="none" anchor="ctr"/>
          <a:lstStyle/>
          <a:p>
            <a:endParaRPr lang="en-US"/>
          </a:p>
        </p:txBody>
      </p:sp>
      <p:sp>
        <p:nvSpPr>
          <p:cNvPr id="33" name="Rectangle 32">
            <a:extLst>
              <a:ext uri="{FF2B5EF4-FFF2-40B4-BE49-F238E27FC236}">
                <a16:creationId xmlns:a16="http://schemas.microsoft.com/office/drawing/2014/main" id="{102A6FD8-8709-E342-8307-B910138ADA41}"/>
              </a:ext>
            </a:extLst>
          </p:cNvPr>
          <p:cNvSpPr>
            <a:spLocks noChangeArrowheads="1"/>
          </p:cNvSpPr>
          <p:nvPr/>
        </p:nvSpPr>
        <p:spPr bwMode="auto">
          <a:xfrm>
            <a:off x="7723376" y="3307292"/>
            <a:ext cx="755335" cy="584775"/>
          </a:xfrm>
          <a:prstGeom prst="rect">
            <a:avLst/>
          </a:prstGeom>
          <a:noFill/>
          <a:ln w="12700">
            <a:noFill/>
            <a:miter lim="800000"/>
            <a:headEnd/>
            <a:tailEnd/>
          </a:ln>
          <a:effectLst/>
        </p:spPr>
        <p:txBody>
          <a:bodyPr wrap="none">
            <a:spAutoFit/>
          </a:bodyPr>
          <a:lstStyle/>
          <a:p>
            <a:pPr eaLnBrk="0" hangingPunct="0"/>
            <a:r>
              <a:rPr lang="en-US" sz="1600" b="1">
                <a:solidFill>
                  <a:schemeClr val="bg1"/>
                </a:solidFill>
                <a:latin typeface="Helvetica" pitchFamily="34" charset="0"/>
              </a:rPr>
              <a:t>Goals</a:t>
            </a:r>
            <a:endParaRPr lang="en-US" sz="1600">
              <a:solidFill>
                <a:schemeClr val="bg1"/>
              </a:solidFill>
              <a:latin typeface="Helvetica" pitchFamily="34" charset="0"/>
            </a:endParaRPr>
          </a:p>
          <a:p>
            <a:pPr eaLnBrk="0" hangingPunct="0"/>
            <a:endParaRPr lang="en-US" sz="1600">
              <a:solidFill>
                <a:schemeClr val="bg1"/>
              </a:solidFill>
              <a:latin typeface="Helvetica" pitchFamily="34" charset="0"/>
            </a:endParaRPr>
          </a:p>
        </p:txBody>
      </p:sp>
      <p:sp>
        <p:nvSpPr>
          <p:cNvPr id="34" name="Text Box 33">
            <a:extLst>
              <a:ext uri="{FF2B5EF4-FFF2-40B4-BE49-F238E27FC236}">
                <a16:creationId xmlns:a16="http://schemas.microsoft.com/office/drawing/2014/main" id="{A07E7CBC-3311-954D-9B97-7937F8C3BB91}"/>
              </a:ext>
            </a:extLst>
          </p:cNvPr>
          <p:cNvSpPr txBox="1">
            <a:spLocks noChangeArrowheads="1"/>
          </p:cNvSpPr>
          <p:nvPr/>
        </p:nvSpPr>
        <p:spPr bwMode="auto">
          <a:xfrm>
            <a:off x="7875776" y="3535892"/>
            <a:ext cx="838200" cy="338554"/>
          </a:xfrm>
          <a:prstGeom prst="rect">
            <a:avLst/>
          </a:prstGeom>
          <a:noFill/>
          <a:ln w="12700">
            <a:noFill/>
            <a:miter lim="800000"/>
            <a:headEnd/>
            <a:tailEnd/>
          </a:ln>
          <a:effectLst/>
        </p:spPr>
        <p:txBody>
          <a:bodyPr>
            <a:spAutoFit/>
          </a:bodyPr>
          <a:lstStyle/>
          <a:p>
            <a:pPr eaLnBrk="0" hangingPunct="0">
              <a:spcBef>
                <a:spcPct val="50000"/>
              </a:spcBef>
            </a:pPr>
            <a:r>
              <a:rPr lang="en-US" sz="1600" b="1">
                <a:solidFill>
                  <a:schemeClr val="bg1"/>
                </a:solidFill>
                <a:latin typeface="Book Antiqua" pitchFamily="18" charset="0"/>
              </a:rPr>
              <a:t>&amp;</a:t>
            </a:r>
          </a:p>
        </p:txBody>
      </p:sp>
      <p:sp>
        <p:nvSpPr>
          <p:cNvPr id="35" name="Line 34">
            <a:extLst>
              <a:ext uri="{FF2B5EF4-FFF2-40B4-BE49-F238E27FC236}">
                <a16:creationId xmlns:a16="http://schemas.microsoft.com/office/drawing/2014/main" id="{E25CEAB2-8337-8A49-A5CE-24DFF4D9083C}"/>
              </a:ext>
            </a:extLst>
          </p:cNvPr>
          <p:cNvSpPr>
            <a:spLocks noChangeShapeType="1"/>
          </p:cNvSpPr>
          <p:nvPr/>
        </p:nvSpPr>
        <p:spPr bwMode="auto">
          <a:xfrm flipH="1">
            <a:off x="6086475" y="2476500"/>
            <a:ext cx="0" cy="609600"/>
          </a:xfrm>
          <a:prstGeom prst="line">
            <a:avLst/>
          </a:prstGeom>
          <a:noFill/>
          <a:ln w="25400">
            <a:solidFill>
              <a:schemeClr val="tx1"/>
            </a:solidFill>
            <a:round/>
            <a:headEnd/>
            <a:tailEnd/>
          </a:ln>
          <a:effectLst/>
        </p:spPr>
        <p:txBody>
          <a:bodyPr wrap="none" anchor="ctr"/>
          <a:lstStyle/>
          <a:p>
            <a:endParaRPr lang="en-US"/>
          </a:p>
        </p:txBody>
      </p:sp>
      <p:sp>
        <p:nvSpPr>
          <p:cNvPr id="36" name="Text Box 35">
            <a:extLst>
              <a:ext uri="{FF2B5EF4-FFF2-40B4-BE49-F238E27FC236}">
                <a16:creationId xmlns:a16="http://schemas.microsoft.com/office/drawing/2014/main" id="{7667253B-AD73-A84E-B5DB-2C27B326C24C}"/>
              </a:ext>
            </a:extLst>
          </p:cNvPr>
          <p:cNvSpPr txBox="1">
            <a:spLocks noChangeArrowheads="1"/>
          </p:cNvSpPr>
          <p:nvPr/>
        </p:nvSpPr>
        <p:spPr bwMode="auto">
          <a:xfrm>
            <a:off x="3022600" y="1831975"/>
            <a:ext cx="184150" cy="457200"/>
          </a:xfrm>
          <a:prstGeom prst="rect">
            <a:avLst/>
          </a:prstGeom>
          <a:noFill/>
          <a:ln w="9525">
            <a:noFill/>
            <a:miter lim="800000"/>
            <a:headEnd/>
            <a:tailEnd/>
          </a:ln>
          <a:effectLst/>
        </p:spPr>
        <p:txBody>
          <a:bodyPr wrap="none">
            <a:spAutoFit/>
          </a:bodyPr>
          <a:lstStyle/>
          <a:p>
            <a:endParaRPr lang="en-US"/>
          </a:p>
        </p:txBody>
      </p:sp>
    </p:spTree>
    <p:extLst>
      <p:ext uri="{BB962C8B-B14F-4D97-AF65-F5344CB8AC3E}">
        <p14:creationId xmlns:p14="http://schemas.microsoft.com/office/powerpoint/2010/main" val="60428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gtEl>
                                        <p:attrNameLst>
                                          <p:attrName>style.color</p:attrName>
                                        </p:attrNameLst>
                                      </p:cBhvr>
                                      <p:to>
                                        <a:srgbClr val="FF0000"/>
                                      </p:to>
                                    </p:animClr>
                                  </p:childTnLst>
                                </p:cTn>
                              </p:par>
                              <p:par>
                                <p:cTn id="7" presetID="6" presetClass="emph" presetSubtype="0" fill="hold" grpId="0" nodeType="withEffect">
                                  <p:stCondLst>
                                    <p:cond delay="0"/>
                                  </p:stCondLst>
                                  <p:childTnLst>
                                    <p:animScale>
                                      <p:cBhvr>
                                        <p:cTn id="8" dur="2000" fill="hold"/>
                                        <p:tgtEl>
                                          <p:spTgt spid="2"/>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animBg="1"/>
      <p:bldP spid="5" grpId="0" animBg="1"/>
      <p:bldP spid="6" grpId="0"/>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9" grpId="0"/>
      <p:bldP spid="20" grpId="0"/>
      <p:bldP spid="21" grpId="0"/>
      <p:bldP spid="22" grpId="0"/>
      <p:bldP spid="23" grpId="0"/>
      <p:bldP spid="24" grpId="0"/>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wall, indoor&#10;&#10;Description automatically generated">
            <a:extLst>
              <a:ext uri="{FF2B5EF4-FFF2-40B4-BE49-F238E27FC236}">
                <a16:creationId xmlns:a16="http://schemas.microsoft.com/office/drawing/2014/main" id="{224CC5CC-E7BC-6D41-ADE4-D636C8CD810C}"/>
              </a:ext>
            </a:extLst>
          </p:cNvPr>
          <p:cNvPicPr>
            <a:picLocks noChangeAspect="1"/>
          </p:cNvPicPr>
          <p:nvPr/>
        </p:nvPicPr>
        <p:blipFill rotWithShape="1">
          <a:blip r:embed="rId3"/>
          <a:srcRect/>
          <a:stretch/>
        </p:blipFill>
        <p:spPr>
          <a:xfrm>
            <a:off x="20" y="10"/>
            <a:ext cx="12191980" cy="6857990"/>
          </a:xfrm>
          <a:prstGeom prst="rect">
            <a:avLst/>
          </a:prstGeom>
        </p:spPr>
      </p:pic>
      <p:sp>
        <p:nvSpPr>
          <p:cNvPr id="13" name="TextBox 12">
            <a:extLst>
              <a:ext uri="{FF2B5EF4-FFF2-40B4-BE49-F238E27FC236}">
                <a16:creationId xmlns:a16="http://schemas.microsoft.com/office/drawing/2014/main" id="{BECC5BB1-5A97-6043-A92C-BFD07CF9321F}"/>
              </a:ext>
            </a:extLst>
          </p:cNvPr>
          <p:cNvSpPr txBox="1"/>
          <p:nvPr/>
        </p:nvSpPr>
        <p:spPr>
          <a:xfrm>
            <a:off x="-203200" y="5039281"/>
            <a:ext cx="11921047" cy="1323439"/>
          </a:xfrm>
          <a:prstGeom prst="rect">
            <a:avLst/>
          </a:prstGeom>
          <a:noFill/>
        </p:spPr>
        <p:txBody>
          <a:bodyPr wrap="square" rtlCol="0">
            <a:spAutoFit/>
          </a:bodyPr>
          <a:lstStyle/>
          <a:p>
            <a:pPr algn="ctr"/>
            <a:r>
              <a:rPr lang="en-US" sz="8000" dirty="0">
                <a:solidFill>
                  <a:schemeClr val="bg1"/>
                </a:solidFill>
                <a:latin typeface="Run! Demo" panose="02000500000000000000" pitchFamily="2" charset="77"/>
              </a:rPr>
              <a:t>Can you escape</a:t>
            </a:r>
          </a:p>
        </p:txBody>
      </p:sp>
      <p:sp>
        <p:nvSpPr>
          <p:cNvPr id="2" name="TextBox 1">
            <a:extLst>
              <a:ext uri="{FF2B5EF4-FFF2-40B4-BE49-F238E27FC236}">
                <a16:creationId xmlns:a16="http://schemas.microsoft.com/office/drawing/2014/main" id="{7E2ADF75-470C-9542-BECB-FC639AE56AE5}"/>
              </a:ext>
            </a:extLst>
          </p:cNvPr>
          <p:cNvSpPr txBox="1"/>
          <p:nvPr/>
        </p:nvSpPr>
        <p:spPr>
          <a:xfrm>
            <a:off x="11027814" y="4068233"/>
            <a:ext cx="778933" cy="2400657"/>
          </a:xfrm>
          <a:prstGeom prst="rect">
            <a:avLst/>
          </a:prstGeom>
          <a:noFill/>
        </p:spPr>
        <p:txBody>
          <a:bodyPr wrap="square" rtlCol="0">
            <a:spAutoFit/>
          </a:bodyPr>
          <a:lstStyle/>
          <a:p>
            <a:r>
              <a:rPr lang="en-US" sz="15000" dirty="0">
                <a:solidFill>
                  <a:schemeClr val="bg1"/>
                </a:solidFill>
                <a:latin typeface="Bank Gothic Medium" pitchFamily="2" charset="77"/>
              </a:rPr>
              <a:t>?</a:t>
            </a:r>
          </a:p>
        </p:txBody>
      </p:sp>
    </p:spTree>
    <p:extLst>
      <p:ext uri="{BB962C8B-B14F-4D97-AF65-F5344CB8AC3E}">
        <p14:creationId xmlns:p14="http://schemas.microsoft.com/office/powerpoint/2010/main" val="2531425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 Minute Digital Countdown Timer">
            <a:hlinkClick r:id="" action="ppaction://media"/>
            <a:extLst>
              <a:ext uri="{FF2B5EF4-FFF2-40B4-BE49-F238E27FC236}">
                <a16:creationId xmlns:a16="http://schemas.microsoft.com/office/drawing/2014/main" id="{AC0A0FE5-C9CA-8F43-8CEA-E0A024FD5E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32394" y="3414734"/>
            <a:ext cx="4093788" cy="3275270"/>
          </a:xfrm>
        </p:spPr>
      </p:pic>
      <p:pic>
        <p:nvPicPr>
          <p:cNvPr id="3" name="Picture 2">
            <a:extLst>
              <a:ext uri="{FF2B5EF4-FFF2-40B4-BE49-F238E27FC236}">
                <a16:creationId xmlns:a16="http://schemas.microsoft.com/office/drawing/2014/main" id="{52BD1EB8-115A-0540-936B-F99BAD4BA5B8}"/>
              </a:ext>
            </a:extLst>
          </p:cNvPr>
          <p:cNvPicPr>
            <a:picLocks noChangeAspect="1"/>
          </p:cNvPicPr>
          <p:nvPr/>
        </p:nvPicPr>
        <p:blipFill>
          <a:blip r:embed="rId6"/>
          <a:stretch>
            <a:fillRect/>
          </a:stretch>
        </p:blipFill>
        <p:spPr>
          <a:xfrm>
            <a:off x="5631439" y="3317471"/>
            <a:ext cx="6366596" cy="3469795"/>
          </a:xfrm>
          <a:prstGeom prst="rect">
            <a:avLst/>
          </a:prstGeom>
        </p:spPr>
      </p:pic>
      <p:graphicFrame>
        <p:nvGraphicFramePr>
          <p:cNvPr id="4" name="Table 3">
            <a:extLst>
              <a:ext uri="{FF2B5EF4-FFF2-40B4-BE49-F238E27FC236}">
                <a16:creationId xmlns:a16="http://schemas.microsoft.com/office/drawing/2014/main" id="{5069FF01-E6DE-0843-BE2F-25B8D89CD093}"/>
              </a:ext>
            </a:extLst>
          </p:cNvPr>
          <p:cNvGraphicFramePr>
            <a:graphicFrameLocks noGrp="1"/>
          </p:cNvGraphicFramePr>
          <p:nvPr>
            <p:extLst>
              <p:ext uri="{D42A27DB-BD31-4B8C-83A1-F6EECF244321}">
                <p14:modId xmlns:p14="http://schemas.microsoft.com/office/powerpoint/2010/main" val="2193807371"/>
              </p:ext>
            </p:extLst>
          </p:nvPr>
        </p:nvGraphicFramePr>
        <p:xfrm>
          <a:off x="2715490" y="1397231"/>
          <a:ext cx="6761020" cy="1920240"/>
        </p:xfrm>
        <a:graphic>
          <a:graphicData uri="http://schemas.openxmlformats.org/drawingml/2006/table">
            <a:tbl>
              <a:tblPr firstRow="1" bandRow="1">
                <a:tableStyleId>{5940675A-B579-460E-94D1-54222C63F5DA}</a:tableStyleId>
              </a:tblPr>
              <a:tblGrid>
                <a:gridCol w="1690255">
                  <a:extLst>
                    <a:ext uri="{9D8B030D-6E8A-4147-A177-3AD203B41FA5}">
                      <a16:colId xmlns:a16="http://schemas.microsoft.com/office/drawing/2014/main" val="902682307"/>
                    </a:ext>
                  </a:extLst>
                </a:gridCol>
                <a:gridCol w="1814946">
                  <a:extLst>
                    <a:ext uri="{9D8B030D-6E8A-4147-A177-3AD203B41FA5}">
                      <a16:colId xmlns:a16="http://schemas.microsoft.com/office/drawing/2014/main" val="1219042354"/>
                    </a:ext>
                  </a:extLst>
                </a:gridCol>
                <a:gridCol w="1565564">
                  <a:extLst>
                    <a:ext uri="{9D8B030D-6E8A-4147-A177-3AD203B41FA5}">
                      <a16:colId xmlns:a16="http://schemas.microsoft.com/office/drawing/2014/main" val="3991991997"/>
                    </a:ext>
                  </a:extLst>
                </a:gridCol>
                <a:gridCol w="1690255">
                  <a:extLst>
                    <a:ext uri="{9D8B030D-6E8A-4147-A177-3AD203B41FA5}">
                      <a16:colId xmlns:a16="http://schemas.microsoft.com/office/drawing/2014/main" val="1318968645"/>
                    </a:ext>
                  </a:extLst>
                </a:gridCol>
              </a:tblGrid>
              <a:tr h="370840">
                <a:tc>
                  <a:txBody>
                    <a:bodyPr/>
                    <a:lstStyle/>
                    <a:p>
                      <a:pPr algn="ctr"/>
                      <a:r>
                        <a:rPr lang="en-US" sz="3600" b="1" dirty="0"/>
                        <a:t>Kemp</a:t>
                      </a:r>
                    </a:p>
                  </a:txBody>
                  <a:tcPr/>
                </a:tc>
                <a:tc>
                  <a:txBody>
                    <a:bodyPr/>
                    <a:lstStyle/>
                    <a:p>
                      <a:pPr algn="ctr"/>
                      <a:r>
                        <a:rPr lang="en-US" sz="3600" b="1" dirty="0"/>
                        <a:t>Supplies</a:t>
                      </a:r>
                    </a:p>
                  </a:txBody>
                  <a:tcPr/>
                </a:tc>
                <a:tc>
                  <a:txBody>
                    <a:bodyPr/>
                    <a:lstStyle/>
                    <a:p>
                      <a:pPr algn="ctr"/>
                      <a:r>
                        <a:rPr lang="en-US" sz="3600" b="1" dirty="0"/>
                        <a:t>Plans</a:t>
                      </a:r>
                    </a:p>
                  </a:txBody>
                  <a:tcPr/>
                </a:tc>
                <a:tc>
                  <a:txBody>
                    <a:bodyPr/>
                    <a:lstStyle/>
                    <a:p>
                      <a:pPr algn="ctr"/>
                      <a:r>
                        <a:rPr lang="en-US" sz="3600" b="1" dirty="0" err="1"/>
                        <a:t>ETools</a:t>
                      </a:r>
                      <a:endParaRPr lang="en-US" sz="3600" b="1" dirty="0"/>
                    </a:p>
                  </a:txBody>
                  <a:tcPr/>
                </a:tc>
                <a:extLst>
                  <a:ext uri="{0D108BD9-81ED-4DB2-BD59-A6C34878D82A}">
                    <a16:rowId xmlns:a16="http://schemas.microsoft.com/office/drawing/2014/main" val="3371175762"/>
                  </a:ext>
                </a:extLst>
              </a:tr>
              <a:tr h="370840">
                <a:tc>
                  <a:txBody>
                    <a:bodyPr/>
                    <a:lstStyle/>
                    <a:p>
                      <a:pPr algn="ctr"/>
                      <a:r>
                        <a:rPr lang="en-US" sz="3600" dirty="0"/>
                        <a:t>White</a:t>
                      </a:r>
                    </a:p>
                  </a:txBody>
                  <a:tcPr/>
                </a:tc>
                <a:tc>
                  <a:txBody>
                    <a:bodyPr/>
                    <a:lstStyle/>
                    <a:p>
                      <a:pPr algn="ctr"/>
                      <a:r>
                        <a:rPr lang="en-US" sz="3600" dirty="0"/>
                        <a:t>Blue</a:t>
                      </a:r>
                    </a:p>
                  </a:txBody>
                  <a:tcPr>
                    <a:solidFill>
                      <a:srgbClr val="00B0F0"/>
                    </a:solidFill>
                  </a:tcPr>
                </a:tc>
                <a:tc>
                  <a:txBody>
                    <a:bodyPr/>
                    <a:lstStyle/>
                    <a:p>
                      <a:pPr algn="ctr"/>
                      <a:r>
                        <a:rPr lang="en-US" sz="3600" dirty="0"/>
                        <a:t>Yellow</a:t>
                      </a:r>
                    </a:p>
                  </a:txBody>
                  <a:tcPr>
                    <a:solidFill>
                      <a:srgbClr val="FFFF00"/>
                    </a:solidFill>
                  </a:tcPr>
                </a:tc>
                <a:tc>
                  <a:txBody>
                    <a:bodyPr/>
                    <a:lstStyle/>
                    <a:p>
                      <a:pPr algn="ctr"/>
                      <a:r>
                        <a:rPr lang="en-US" sz="3600" dirty="0">
                          <a:solidFill>
                            <a:schemeClr val="bg1"/>
                          </a:solidFill>
                        </a:rPr>
                        <a:t>Black</a:t>
                      </a:r>
                    </a:p>
                  </a:txBody>
                  <a:tcPr>
                    <a:solidFill>
                      <a:schemeClr val="tx1"/>
                    </a:solidFill>
                  </a:tcPr>
                </a:tc>
                <a:extLst>
                  <a:ext uri="{0D108BD9-81ED-4DB2-BD59-A6C34878D82A}">
                    <a16:rowId xmlns:a16="http://schemas.microsoft.com/office/drawing/2014/main" val="2419420635"/>
                  </a:ext>
                </a:extLst>
              </a:tr>
              <a:tr h="370840">
                <a:tc>
                  <a:txBody>
                    <a:bodyPr/>
                    <a:lstStyle/>
                    <a:p>
                      <a:pPr algn="ctr"/>
                      <a:r>
                        <a:rPr lang="en-US" sz="3600" dirty="0"/>
                        <a:t>Orange</a:t>
                      </a:r>
                    </a:p>
                  </a:txBody>
                  <a:tcPr>
                    <a:solidFill>
                      <a:srgbClr val="FFC000"/>
                    </a:solidFill>
                  </a:tcPr>
                </a:tc>
                <a:tc>
                  <a:txBody>
                    <a:bodyPr/>
                    <a:lstStyle/>
                    <a:p>
                      <a:pPr algn="ctr"/>
                      <a:r>
                        <a:rPr lang="en-US" sz="3600" dirty="0"/>
                        <a:t>Green</a:t>
                      </a:r>
                    </a:p>
                  </a:txBody>
                  <a:tcPr>
                    <a:solidFill>
                      <a:srgbClr val="92D050"/>
                    </a:solidFill>
                  </a:tcPr>
                </a:tc>
                <a:tc>
                  <a:txBody>
                    <a:bodyPr/>
                    <a:lstStyle/>
                    <a:p>
                      <a:pPr algn="ctr"/>
                      <a:r>
                        <a:rPr lang="en-US" sz="3600" dirty="0"/>
                        <a:t>Red</a:t>
                      </a:r>
                    </a:p>
                  </a:txBody>
                  <a:tcPr>
                    <a:solidFill>
                      <a:srgbClr val="FF0000"/>
                    </a:solidFill>
                  </a:tcPr>
                </a:tc>
                <a:tc>
                  <a:txBody>
                    <a:bodyPr/>
                    <a:lstStyle/>
                    <a:p>
                      <a:pPr algn="ctr"/>
                      <a:r>
                        <a:rPr lang="en-US" sz="3600" dirty="0">
                          <a:solidFill>
                            <a:schemeClr val="bg1"/>
                          </a:solidFill>
                        </a:rPr>
                        <a:t>Purple</a:t>
                      </a:r>
                    </a:p>
                  </a:txBody>
                  <a:tcPr>
                    <a:solidFill>
                      <a:srgbClr val="7030A0"/>
                    </a:solidFill>
                  </a:tcPr>
                </a:tc>
                <a:extLst>
                  <a:ext uri="{0D108BD9-81ED-4DB2-BD59-A6C34878D82A}">
                    <a16:rowId xmlns:a16="http://schemas.microsoft.com/office/drawing/2014/main" val="2895142598"/>
                  </a:ext>
                </a:extLst>
              </a:tr>
            </a:tbl>
          </a:graphicData>
        </a:graphic>
      </p:graphicFrame>
      <p:sp>
        <p:nvSpPr>
          <p:cNvPr id="6" name="TextBox 5">
            <a:extLst>
              <a:ext uri="{FF2B5EF4-FFF2-40B4-BE49-F238E27FC236}">
                <a16:creationId xmlns:a16="http://schemas.microsoft.com/office/drawing/2014/main" id="{6DA503C6-5DCC-9945-858E-C9F963BFC3D9}"/>
              </a:ext>
            </a:extLst>
          </p:cNvPr>
          <p:cNvSpPr txBox="1"/>
          <p:nvPr/>
        </p:nvSpPr>
        <p:spPr>
          <a:xfrm>
            <a:off x="270164" y="86610"/>
            <a:ext cx="11651671"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GOAL: To collect all of the tools from all of the stations to make your own Escape Room</a:t>
            </a:r>
          </a:p>
        </p:txBody>
      </p:sp>
    </p:spTree>
    <p:extLst>
      <p:ext uri="{BB962C8B-B14F-4D97-AF65-F5344CB8AC3E}">
        <p14:creationId xmlns:p14="http://schemas.microsoft.com/office/powerpoint/2010/main" val="75691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 Minute Digital Countdown Timer">
            <a:hlinkClick r:id="" action="ppaction://media"/>
            <a:extLst>
              <a:ext uri="{FF2B5EF4-FFF2-40B4-BE49-F238E27FC236}">
                <a16:creationId xmlns:a16="http://schemas.microsoft.com/office/drawing/2014/main" id="{AC0A0FE5-C9CA-8F43-8CEA-E0A024FD5E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32394" y="3414734"/>
            <a:ext cx="4093788" cy="3275270"/>
          </a:xfrm>
        </p:spPr>
      </p:pic>
      <p:pic>
        <p:nvPicPr>
          <p:cNvPr id="3" name="Picture 2">
            <a:extLst>
              <a:ext uri="{FF2B5EF4-FFF2-40B4-BE49-F238E27FC236}">
                <a16:creationId xmlns:a16="http://schemas.microsoft.com/office/drawing/2014/main" id="{52BD1EB8-115A-0540-936B-F99BAD4BA5B8}"/>
              </a:ext>
            </a:extLst>
          </p:cNvPr>
          <p:cNvPicPr>
            <a:picLocks noChangeAspect="1"/>
          </p:cNvPicPr>
          <p:nvPr/>
        </p:nvPicPr>
        <p:blipFill>
          <a:blip r:embed="rId6"/>
          <a:stretch>
            <a:fillRect/>
          </a:stretch>
        </p:blipFill>
        <p:spPr>
          <a:xfrm>
            <a:off x="5631439" y="3317471"/>
            <a:ext cx="6366596" cy="3469795"/>
          </a:xfrm>
          <a:prstGeom prst="rect">
            <a:avLst/>
          </a:prstGeom>
        </p:spPr>
      </p:pic>
      <p:graphicFrame>
        <p:nvGraphicFramePr>
          <p:cNvPr id="4" name="Table 3">
            <a:extLst>
              <a:ext uri="{FF2B5EF4-FFF2-40B4-BE49-F238E27FC236}">
                <a16:creationId xmlns:a16="http://schemas.microsoft.com/office/drawing/2014/main" id="{5069FF01-E6DE-0843-BE2F-25B8D89CD093}"/>
              </a:ext>
            </a:extLst>
          </p:cNvPr>
          <p:cNvGraphicFramePr>
            <a:graphicFrameLocks noGrp="1"/>
          </p:cNvGraphicFramePr>
          <p:nvPr>
            <p:extLst>
              <p:ext uri="{D42A27DB-BD31-4B8C-83A1-F6EECF244321}">
                <p14:modId xmlns:p14="http://schemas.microsoft.com/office/powerpoint/2010/main" val="1131644970"/>
              </p:ext>
            </p:extLst>
          </p:nvPr>
        </p:nvGraphicFramePr>
        <p:xfrm>
          <a:off x="2715490" y="1397231"/>
          <a:ext cx="6761020" cy="1920240"/>
        </p:xfrm>
        <a:graphic>
          <a:graphicData uri="http://schemas.openxmlformats.org/drawingml/2006/table">
            <a:tbl>
              <a:tblPr firstRow="1" bandRow="1">
                <a:tableStyleId>{5940675A-B579-460E-94D1-54222C63F5DA}</a:tableStyleId>
              </a:tblPr>
              <a:tblGrid>
                <a:gridCol w="1690255">
                  <a:extLst>
                    <a:ext uri="{9D8B030D-6E8A-4147-A177-3AD203B41FA5}">
                      <a16:colId xmlns:a16="http://schemas.microsoft.com/office/drawing/2014/main" val="902682307"/>
                    </a:ext>
                  </a:extLst>
                </a:gridCol>
                <a:gridCol w="1814946">
                  <a:extLst>
                    <a:ext uri="{9D8B030D-6E8A-4147-A177-3AD203B41FA5}">
                      <a16:colId xmlns:a16="http://schemas.microsoft.com/office/drawing/2014/main" val="1219042354"/>
                    </a:ext>
                  </a:extLst>
                </a:gridCol>
                <a:gridCol w="1565564">
                  <a:extLst>
                    <a:ext uri="{9D8B030D-6E8A-4147-A177-3AD203B41FA5}">
                      <a16:colId xmlns:a16="http://schemas.microsoft.com/office/drawing/2014/main" val="3991991997"/>
                    </a:ext>
                  </a:extLst>
                </a:gridCol>
                <a:gridCol w="1690255">
                  <a:extLst>
                    <a:ext uri="{9D8B030D-6E8A-4147-A177-3AD203B41FA5}">
                      <a16:colId xmlns:a16="http://schemas.microsoft.com/office/drawing/2014/main" val="1318968645"/>
                    </a:ext>
                  </a:extLst>
                </a:gridCol>
              </a:tblGrid>
              <a:tr h="370840">
                <a:tc>
                  <a:txBody>
                    <a:bodyPr/>
                    <a:lstStyle/>
                    <a:p>
                      <a:pPr algn="ctr"/>
                      <a:r>
                        <a:rPr lang="en-US" sz="3600" b="1" dirty="0"/>
                        <a:t>Kemp</a:t>
                      </a:r>
                    </a:p>
                  </a:txBody>
                  <a:tcPr/>
                </a:tc>
                <a:tc>
                  <a:txBody>
                    <a:bodyPr/>
                    <a:lstStyle/>
                    <a:p>
                      <a:pPr algn="ctr"/>
                      <a:r>
                        <a:rPr lang="en-US" sz="3600" b="1" dirty="0"/>
                        <a:t>Supplies</a:t>
                      </a:r>
                    </a:p>
                  </a:txBody>
                  <a:tcPr/>
                </a:tc>
                <a:tc>
                  <a:txBody>
                    <a:bodyPr/>
                    <a:lstStyle/>
                    <a:p>
                      <a:pPr algn="ctr"/>
                      <a:r>
                        <a:rPr lang="en-US" sz="3600" b="1" dirty="0"/>
                        <a:t>Plans</a:t>
                      </a:r>
                    </a:p>
                  </a:txBody>
                  <a:tcPr/>
                </a:tc>
                <a:tc>
                  <a:txBody>
                    <a:bodyPr/>
                    <a:lstStyle/>
                    <a:p>
                      <a:pPr algn="ctr"/>
                      <a:r>
                        <a:rPr lang="en-US" sz="3600" b="1" dirty="0" err="1"/>
                        <a:t>ETools</a:t>
                      </a:r>
                      <a:endParaRPr lang="en-US" sz="3600" b="1" dirty="0"/>
                    </a:p>
                  </a:txBody>
                  <a:tcPr/>
                </a:tc>
                <a:extLst>
                  <a:ext uri="{0D108BD9-81ED-4DB2-BD59-A6C34878D82A}">
                    <a16:rowId xmlns:a16="http://schemas.microsoft.com/office/drawing/2014/main" val="3371175762"/>
                  </a:ext>
                </a:extLst>
              </a:tr>
              <a:tr h="370840">
                <a:tc>
                  <a:txBody>
                    <a:bodyPr/>
                    <a:lstStyle/>
                    <a:p>
                      <a:pPr algn="ctr"/>
                      <a:r>
                        <a:rPr lang="en-US" sz="3600" dirty="0"/>
                        <a:t>White</a:t>
                      </a:r>
                    </a:p>
                  </a:txBody>
                  <a:tcPr/>
                </a:tc>
                <a:tc>
                  <a:txBody>
                    <a:bodyPr/>
                    <a:lstStyle/>
                    <a:p>
                      <a:pPr algn="ctr"/>
                      <a:r>
                        <a:rPr lang="en-US" sz="3600" dirty="0"/>
                        <a:t>Blue</a:t>
                      </a:r>
                    </a:p>
                  </a:txBody>
                  <a:tcPr>
                    <a:solidFill>
                      <a:srgbClr val="00B0F0"/>
                    </a:solidFill>
                  </a:tcPr>
                </a:tc>
                <a:tc>
                  <a:txBody>
                    <a:bodyPr/>
                    <a:lstStyle/>
                    <a:p>
                      <a:pPr algn="ctr"/>
                      <a:r>
                        <a:rPr lang="en-US" sz="3600" dirty="0"/>
                        <a:t>Yellow</a:t>
                      </a:r>
                    </a:p>
                  </a:txBody>
                  <a:tcPr>
                    <a:solidFill>
                      <a:srgbClr val="FFFF00"/>
                    </a:solidFill>
                  </a:tcPr>
                </a:tc>
                <a:tc>
                  <a:txBody>
                    <a:bodyPr/>
                    <a:lstStyle/>
                    <a:p>
                      <a:pPr algn="ctr"/>
                      <a:r>
                        <a:rPr lang="en-US" sz="3600" dirty="0">
                          <a:solidFill>
                            <a:schemeClr val="bg1"/>
                          </a:solidFill>
                        </a:rPr>
                        <a:t>Black</a:t>
                      </a:r>
                    </a:p>
                  </a:txBody>
                  <a:tcPr>
                    <a:solidFill>
                      <a:schemeClr val="tx1"/>
                    </a:solidFill>
                  </a:tcPr>
                </a:tc>
                <a:extLst>
                  <a:ext uri="{0D108BD9-81ED-4DB2-BD59-A6C34878D82A}">
                    <a16:rowId xmlns:a16="http://schemas.microsoft.com/office/drawing/2014/main" val="2419420635"/>
                  </a:ext>
                </a:extLst>
              </a:tr>
              <a:tr h="370840">
                <a:tc>
                  <a:txBody>
                    <a:bodyPr/>
                    <a:lstStyle/>
                    <a:p>
                      <a:pPr algn="ctr"/>
                      <a:r>
                        <a:rPr lang="en-US" sz="3600" dirty="0"/>
                        <a:t>Orange</a:t>
                      </a:r>
                    </a:p>
                  </a:txBody>
                  <a:tcPr>
                    <a:solidFill>
                      <a:srgbClr val="FFC000"/>
                    </a:solidFill>
                  </a:tcPr>
                </a:tc>
                <a:tc>
                  <a:txBody>
                    <a:bodyPr/>
                    <a:lstStyle/>
                    <a:p>
                      <a:pPr algn="ctr"/>
                      <a:r>
                        <a:rPr lang="en-US" sz="3600" dirty="0"/>
                        <a:t>Green</a:t>
                      </a:r>
                    </a:p>
                  </a:txBody>
                  <a:tcPr>
                    <a:solidFill>
                      <a:srgbClr val="92D050"/>
                    </a:solidFill>
                  </a:tcPr>
                </a:tc>
                <a:tc>
                  <a:txBody>
                    <a:bodyPr/>
                    <a:lstStyle/>
                    <a:p>
                      <a:pPr algn="ctr"/>
                      <a:r>
                        <a:rPr lang="en-US" sz="3600" dirty="0"/>
                        <a:t>Red</a:t>
                      </a:r>
                    </a:p>
                  </a:txBody>
                  <a:tcPr>
                    <a:solidFill>
                      <a:srgbClr val="FF0000"/>
                    </a:solidFill>
                  </a:tcPr>
                </a:tc>
                <a:tc>
                  <a:txBody>
                    <a:bodyPr/>
                    <a:lstStyle/>
                    <a:p>
                      <a:pPr algn="ctr"/>
                      <a:r>
                        <a:rPr lang="en-US" sz="3600" dirty="0">
                          <a:solidFill>
                            <a:schemeClr val="bg1"/>
                          </a:solidFill>
                        </a:rPr>
                        <a:t>Purple</a:t>
                      </a:r>
                    </a:p>
                  </a:txBody>
                  <a:tcPr>
                    <a:solidFill>
                      <a:srgbClr val="7030A0"/>
                    </a:solidFill>
                  </a:tcPr>
                </a:tc>
                <a:extLst>
                  <a:ext uri="{0D108BD9-81ED-4DB2-BD59-A6C34878D82A}">
                    <a16:rowId xmlns:a16="http://schemas.microsoft.com/office/drawing/2014/main" val="2895142598"/>
                  </a:ext>
                </a:extLst>
              </a:tr>
            </a:tbl>
          </a:graphicData>
        </a:graphic>
      </p:graphicFrame>
      <p:sp>
        <p:nvSpPr>
          <p:cNvPr id="6" name="TextBox 5">
            <a:extLst>
              <a:ext uri="{FF2B5EF4-FFF2-40B4-BE49-F238E27FC236}">
                <a16:creationId xmlns:a16="http://schemas.microsoft.com/office/drawing/2014/main" id="{6DA503C6-5DCC-9945-858E-C9F963BFC3D9}"/>
              </a:ext>
            </a:extLst>
          </p:cNvPr>
          <p:cNvSpPr txBox="1"/>
          <p:nvPr/>
        </p:nvSpPr>
        <p:spPr>
          <a:xfrm>
            <a:off x="270164" y="86610"/>
            <a:ext cx="11651671"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GOAL: To collect all of the tools from all of the stations to make your own Escape Room</a:t>
            </a:r>
          </a:p>
        </p:txBody>
      </p:sp>
    </p:spTree>
    <p:extLst>
      <p:ext uri="{BB962C8B-B14F-4D97-AF65-F5344CB8AC3E}">
        <p14:creationId xmlns:p14="http://schemas.microsoft.com/office/powerpoint/2010/main" val="425138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 Minute Digital Countdown Timer">
            <a:hlinkClick r:id="" action="ppaction://media"/>
            <a:extLst>
              <a:ext uri="{FF2B5EF4-FFF2-40B4-BE49-F238E27FC236}">
                <a16:creationId xmlns:a16="http://schemas.microsoft.com/office/drawing/2014/main" id="{AC0A0FE5-C9CA-8F43-8CEA-E0A024FD5E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32394" y="3414734"/>
            <a:ext cx="4093788" cy="3275270"/>
          </a:xfrm>
        </p:spPr>
      </p:pic>
      <p:pic>
        <p:nvPicPr>
          <p:cNvPr id="3" name="Picture 2">
            <a:extLst>
              <a:ext uri="{FF2B5EF4-FFF2-40B4-BE49-F238E27FC236}">
                <a16:creationId xmlns:a16="http://schemas.microsoft.com/office/drawing/2014/main" id="{52BD1EB8-115A-0540-936B-F99BAD4BA5B8}"/>
              </a:ext>
            </a:extLst>
          </p:cNvPr>
          <p:cNvPicPr>
            <a:picLocks noChangeAspect="1"/>
          </p:cNvPicPr>
          <p:nvPr/>
        </p:nvPicPr>
        <p:blipFill>
          <a:blip r:embed="rId6"/>
          <a:stretch>
            <a:fillRect/>
          </a:stretch>
        </p:blipFill>
        <p:spPr>
          <a:xfrm>
            <a:off x="5631439" y="3317471"/>
            <a:ext cx="6366596" cy="3469795"/>
          </a:xfrm>
          <a:prstGeom prst="rect">
            <a:avLst/>
          </a:prstGeom>
        </p:spPr>
      </p:pic>
      <p:graphicFrame>
        <p:nvGraphicFramePr>
          <p:cNvPr id="4" name="Table 3">
            <a:extLst>
              <a:ext uri="{FF2B5EF4-FFF2-40B4-BE49-F238E27FC236}">
                <a16:creationId xmlns:a16="http://schemas.microsoft.com/office/drawing/2014/main" id="{5069FF01-E6DE-0843-BE2F-25B8D89CD093}"/>
              </a:ext>
            </a:extLst>
          </p:cNvPr>
          <p:cNvGraphicFramePr>
            <a:graphicFrameLocks noGrp="1"/>
          </p:cNvGraphicFramePr>
          <p:nvPr>
            <p:extLst>
              <p:ext uri="{D42A27DB-BD31-4B8C-83A1-F6EECF244321}">
                <p14:modId xmlns:p14="http://schemas.microsoft.com/office/powerpoint/2010/main" val="4226723714"/>
              </p:ext>
            </p:extLst>
          </p:nvPr>
        </p:nvGraphicFramePr>
        <p:xfrm>
          <a:off x="2715490" y="1397231"/>
          <a:ext cx="6761020" cy="1920240"/>
        </p:xfrm>
        <a:graphic>
          <a:graphicData uri="http://schemas.openxmlformats.org/drawingml/2006/table">
            <a:tbl>
              <a:tblPr firstRow="1" bandRow="1">
                <a:tableStyleId>{5940675A-B579-460E-94D1-54222C63F5DA}</a:tableStyleId>
              </a:tblPr>
              <a:tblGrid>
                <a:gridCol w="1690255">
                  <a:extLst>
                    <a:ext uri="{9D8B030D-6E8A-4147-A177-3AD203B41FA5}">
                      <a16:colId xmlns:a16="http://schemas.microsoft.com/office/drawing/2014/main" val="902682307"/>
                    </a:ext>
                  </a:extLst>
                </a:gridCol>
                <a:gridCol w="1814946">
                  <a:extLst>
                    <a:ext uri="{9D8B030D-6E8A-4147-A177-3AD203B41FA5}">
                      <a16:colId xmlns:a16="http://schemas.microsoft.com/office/drawing/2014/main" val="1219042354"/>
                    </a:ext>
                  </a:extLst>
                </a:gridCol>
                <a:gridCol w="1565564">
                  <a:extLst>
                    <a:ext uri="{9D8B030D-6E8A-4147-A177-3AD203B41FA5}">
                      <a16:colId xmlns:a16="http://schemas.microsoft.com/office/drawing/2014/main" val="3991991997"/>
                    </a:ext>
                  </a:extLst>
                </a:gridCol>
                <a:gridCol w="1690255">
                  <a:extLst>
                    <a:ext uri="{9D8B030D-6E8A-4147-A177-3AD203B41FA5}">
                      <a16:colId xmlns:a16="http://schemas.microsoft.com/office/drawing/2014/main" val="1318968645"/>
                    </a:ext>
                  </a:extLst>
                </a:gridCol>
              </a:tblGrid>
              <a:tr h="370840">
                <a:tc>
                  <a:txBody>
                    <a:bodyPr/>
                    <a:lstStyle/>
                    <a:p>
                      <a:pPr algn="ctr"/>
                      <a:r>
                        <a:rPr lang="en-US" sz="3600" b="1" dirty="0"/>
                        <a:t>Kemp</a:t>
                      </a:r>
                    </a:p>
                  </a:txBody>
                  <a:tcPr/>
                </a:tc>
                <a:tc>
                  <a:txBody>
                    <a:bodyPr/>
                    <a:lstStyle/>
                    <a:p>
                      <a:pPr algn="ctr"/>
                      <a:r>
                        <a:rPr lang="en-US" sz="3600" b="1" dirty="0"/>
                        <a:t>Supplies</a:t>
                      </a:r>
                    </a:p>
                  </a:txBody>
                  <a:tcPr/>
                </a:tc>
                <a:tc>
                  <a:txBody>
                    <a:bodyPr/>
                    <a:lstStyle/>
                    <a:p>
                      <a:pPr algn="ctr"/>
                      <a:r>
                        <a:rPr lang="en-US" sz="3600" b="1" dirty="0"/>
                        <a:t>Plans</a:t>
                      </a:r>
                    </a:p>
                  </a:txBody>
                  <a:tcPr/>
                </a:tc>
                <a:tc>
                  <a:txBody>
                    <a:bodyPr/>
                    <a:lstStyle/>
                    <a:p>
                      <a:pPr algn="ctr"/>
                      <a:r>
                        <a:rPr lang="en-US" sz="3600" b="1" dirty="0" err="1"/>
                        <a:t>ETools</a:t>
                      </a:r>
                      <a:endParaRPr lang="en-US" sz="3600" b="1" dirty="0"/>
                    </a:p>
                  </a:txBody>
                  <a:tcPr/>
                </a:tc>
                <a:extLst>
                  <a:ext uri="{0D108BD9-81ED-4DB2-BD59-A6C34878D82A}">
                    <a16:rowId xmlns:a16="http://schemas.microsoft.com/office/drawing/2014/main" val="3371175762"/>
                  </a:ext>
                </a:extLst>
              </a:tr>
              <a:tr h="370840">
                <a:tc>
                  <a:txBody>
                    <a:bodyPr/>
                    <a:lstStyle/>
                    <a:p>
                      <a:pPr algn="ctr"/>
                      <a:r>
                        <a:rPr lang="en-US" sz="3600" dirty="0"/>
                        <a:t>White</a:t>
                      </a:r>
                    </a:p>
                  </a:txBody>
                  <a:tcPr/>
                </a:tc>
                <a:tc>
                  <a:txBody>
                    <a:bodyPr/>
                    <a:lstStyle/>
                    <a:p>
                      <a:pPr algn="ctr"/>
                      <a:r>
                        <a:rPr lang="en-US" sz="3600" dirty="0"/>
                        <a:t>Blue</a:t>
                      </a:r>
                    </a:p>
                  </a:txBody>
                  <a:tcPr>
                    <a:solidFill>
                      <a:srgbClr val="00B0F0"/>
                    </a:solidFill>
                  </a:tcPr>
                </a:tc>
                <a:tc>
                  <a:txBody>
                    <a:bodyPr/>
                    <a:lstStyle/>
                    <a:p>
                      <a:pPr algn="ctr"/>
                      <a:r>
                        <a:rPr lang="en-US" sz="3600" dirty="0"/>
                        <a:t>Yellow</a:t>
                      </a:r>
                    </a:p>
                  </a:txBody>
                  <a:tcPr>
                    <a:solidFill>
                      <a:srgbClr val="FFFF00"/>
                    </a:solidFill>
                  </a:tcPr>
                </a:tc>
                <a:tc>
                  <a:txBody>
                    <a:bodyPr/>
                    <a:lstStyle/>
                    <a:p>
                      <a:pPr algn="ctr"/>
                      <a:r>
                        <a:rPr lang="en-US" sz="3600" dirty="0">
                          <a:solidFill>
                            <a:schemeClr val="bg1"/>
                          </a:solidFill>
                        </a:rPr>
                        <a:t>Black</a:t>
                      </a:r>
                    </a:p>
                  </a:txBody>
                  <a:tcPr>
                    <a:solidFill>
                      <a:schemeClr val="tx1"/>
                    </a:solidFill>
                  </a:tcPr>
                </a:tc>
                <a:extLst>
                  <a:ext uri="{0D108BD9-81ED-4DB2-BD59-A6C34878D82A}">
                    <a16:rowId xmlns:a16="http://schemas.microsoft.com/office/drawing/2014/main" val="2419420635"/>
                  </a:ext>
                </a:extLst>
              </a:tr>
              <a:tr h="370840">
                <a:tc>
                  <a:txBody>
                    <a:bodyPr/>
                    <a:lstStyle/>
                    <a:p>
                      <a:pPr algn="ctr"/>
                      <a:r>
                        <a:rPr lang="en-US" sz="3600" dirty="0"/>
                        <a:t>Orange</a:t>
                      </a:r>
                    </a:p>
                  </a:txBody>
                  <a:tcPr>
                    <a:solidFill>
                      <a:srgbClr val="FFC000"/>
                    </a:solidFill>
                  </a:tcPr>
                </a:tc>
                <a:tc>
                  <a:txBody>
                    <a:bodyPr/>
                    <a:lstStyle/>
                    <a:p>
                      <a:pPr algn="ctr"/>
                      <a:r>
                        <a:rPr lang="en-US" sz="3600" dirty="0"/>
                        <a:t>Green</a:t>
                      </a:r>
                    </a:p>
                  </a:txBody>
                  <a:tcPr>
                    <a:solidFill>
                      <a:srgbClr val="92D050"/>
                    </a:solidFill>
                  </a:tcPr>
                </a:tc>
                <a:tc>
                  <a:txBody>
                    <a:bodyPr/>
                    <a:lstStyle/>
                    <a:p>
                      <a:pPr algn="ctr"/>
                      <a:r>
                        <a:rPr lang="en-US" sz="3600" dirty="0"/>
                        <a:t>Red</a:t>
                      </a:r>
                    </a:p>
                  </a:txBody>
                  <a:tcPr>
                    <a:solidFill>
                      <a:srgbClr val="FF0000"/>
                    </a:solidFill>
                  </a:tcPr>
                </a:tc>
                <a:tc>
                  <a:txBody>
                    <a:bodyPr/>
                    <a:lstStyle/>
                    <a:p>
                      <a:pPr algn="ctr"/>
                      <a:r>
                        <a:rPr lang="en-US" sz="3600" dirty="0">
                          <a:solidFill>
                            <a:schemeClr val="bg1"/>
                          </a:solidFill>
                        </a:rPr>
                        <a:t>Purple</a:t>
                      </a:r>
                    </a:p>
                  </a:txBody>
                  <a:tcPr>
                    <a:solidFill>
                      <a:srgbClr val="7030A0"/>
                    </a:solidFill>
                  </a:tcPr>
                </a:tc>
                <a:extLst>
                  <a:ext uri="{0D108BD9-81ED-4DB2-BD59-A6C34878D82A}">
                    <a16:rowId xmlns:a16="http://schemas.microsoft.com/office/drawing/2014/main" val="2895142598"/>
                  </a:ext>
                </a:extLst>
              </a:tr>
            </a:tbl>
          </a:graphicData>
        </a:graphic>
      </p:graphicFrame>
      <p:sp>
        <p:nvSpPr>
          <p:cNvPr id="6" name="TextBox 5">
            <a:extLst>
              <a:ext uri="{FF2B5EF4-FFF2-40B4-BE49-F238E27FC236}">
                <a16:creationId xmlns:a16="http://schemas.microsoft.com/office/drawing/2014/main" id="{6DA503C6-5DCC-9945-858E-C9F963BFC3D9}"/>
              </a:ext>
            </a:extLst>
          </p:cNvPr>
          <p:cNvSpPr txBox="1"/>
          <p:nvPr/>
        </p:nvSpPr>
        <p:spPr>
          <a:xfrm>
            <a:off x="270164" y="86610"/>
            <a:ext cx="11651671"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GOAL: To collect all of the tools from all of the stations to make your own Escape Room</a:t>
            </a:r>
          </a:p>
        </p:txBody>
      </p:sp>
    </p:spTree>
    <p:extLst>
      <p:ext uri="{BB962C8B-B14F-4D97-AF65-F5344CB8AC3E}">
        <p14:creationId xmlns:p14="http://schemas.microsoft.com/office/powerpoint/2010/main" val="274002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 Minute Digital Countdown Timer">
            <a:hlinkClick r:id="" action="ppaction://media"/>
            <a:extLst>
              <a:ext uri="{FF2B5EF4-FFF2-40B4-BE49-F238E27FC236}">
                <a16:creationId xmlns:a16="http://schemas.microsoft.com/office/drawing/2014/main" id="{AC0A0FE5-C9CA-8F43-8CEA-E0A024FD5E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32394" y="3414734"/>
            <a:ext cx="4093788" cy="3275270"/>
          </a:xfrm>
        </p:spPr>
      </p:pic>
      <p:pic>
        <p:nvPicPr>
          <p:cNvPr id="3" name="Picture 2">
            <a:extLst>
              <a:ext uri="{FF2B5EF4-FFF2-40B4-BE49-F238E27FC236}">
                <a16:creationId xmlns:a16="http://schemas.microsoft.com/office/drawing/2014/main" id="{52BD1EB8-115A-0540-936B-F99BAD4BA5B8}"/>
              </a:ext>
            </a:extLst>
          </p:cNvPr>
          <p:cNvPicPr>
            <a:picLocks noChangeAspect="1"/>
          </p:cNvPicPr>
          <p:nvPr/>
        </p:nvPicPr>
        <p:blipFill>
          <a:blip r:embed="rId6"/>
          <a:stretch>
            <a:fillRect/>
          </a:stretch>
        </p:blipFill>
        <p:spPr>
          <a:xfrm>
            <a:off x="5631439" y="3317471"/>
            <a:ext cx="6366596" cy="3469795"/>
          </a:xfrm>
          <a:prstGeom prst="rect">
            <a:avLst/>
          </a:prstGeom>
        </p:spPr>
      </p:pic>
      <p:graphicFrame>
        <p:nvGraphicFramePr>
          <p:cNvPr id="4" name="Table 3">
            <a:extLst>
              <a:ext uri="{FF2B5EF4-FFF2-40B4-BE49-F238E27FC236}">
                <a16:creationId xmlns:a16="http://schemas.microsoft.com/office/drawing/2014/main" id="{5069FF01-E6DE-0843-BE2F-25B8D89CD093}"/>
              </a:ext>
            </a:extLst>
          </p:cNvPr>
          <p:cNvGraphicFramePr>
            <a:graphicFrameLocks noGrp="1"/>
          </p:cNvGraphicFramePr>
          <p:nvPr>
            <p:extLst>
              <p:ext uri="{D42A27DB-BD31-4B8C-83A1-F6EECF244321}">
                <p14:modId xmlns:p14="http://schemas.microsoft.com/office/powerpoint/2010/main" val="1427472933"/>
              </p:ext>
            </p:extLst>
          </p:nvPr>
        </p:nvGraphicFramePr>
        <p:xfrm>
          <a:off x="2715490" y="1397231"/>
          <a:ext cx="6761020" cy="1920240"/>
        </p:xfrm>
        <a:graphic>
          <a:graphicData uri="http://schemas.openxmlformats.org/drawingml/2006/table">
            <a:tbl>
              <a:tblPr firstRow="1" bandRow="1">
                <a:tableStyleId>{5940675A-B579-460E-94D1-54222C63F5DA}</a:tableStyleId>
              </a:tblPr>
              <a:tblGrid>
                <a:gridCol w="1690255">
                  <a:extLst>
                    <a:ext uri="{9D8B030D-6E8A-4147-A177-3AD203B41FA5}">
                      <a16:colId xmlns:a16="http://schemas.microsoft.com/office/drawing/2014/main" val="902682307"/>
                    </a:ext>
                  </a:extLst>
                </a:gridCol>
                <a:gridCol w="1814946">
                  <a:extLst>
                    <a:ext uri="{9D8B030D-6E8A-4147-A177-3AD203B41FA5}">
                      <a16:colId xmlns:a16="http://schemas.microsoft.com/office/drawing/2014/main" val="1219042354"/>
                    </a:ext>
                  </a:extLst>
                </a:gridCol>
                <a:gridCol w="1565564">
                  <a:extLst>
                    <a:ext uri="{9D8B030D-6E8A-4147-A177-3AD203B41FA5}">
                      <a16:colId xmlns:a16="http://schemas.microsoft.com/office/drawing/2014/main" val="3991991997"/>
                    </a:ext>
                  </a:extLst>
                </a:gridCol>
                <a:gridCol w="1690255">
                  <a:extLst>
                    <a:ext uri="{9D8B030D-6E8A-4147-A177-3AD203B41FA5}">
                      <a16:colId xmlns:a16="http://schemas.microsoft.com/office/drawing/2014/main" val="1318968645"/>
                    </a:ext>
                  </a:extLst>
                </a:gridCol>
              </a:tblGrid>
              <a:tr h="370840">
                <a:tc>
                  <a:txBody>
                    <a:bodyPr/>
                    <a:lstStyle/>
                    <a:p>
                      <a:pPr algn="ctr"/>
                      <a:r>
                        <a:rPr lang="en-US" sz="3600" b="1" dirty="0"/>
                        <a:t>Kemp</a:t>
                      </a:r>
                    </a:p>
                  </a:txBody>
                  <a:tcPr/>
                </a:tc>
                <a:tc>
                  <a:txBody>
                    <a:bodyPr/>
                    <a:lstStyle/>
                    <a:p>
                      <a:pPr algn="ctr"/>
                      <a:r>
                        <a:rPr lang="en-US" sz="3600" b="1" dirty="0"/>
                        <a:t>Supplies</a:t>
                      </a:r>
                    </a:p>
                  </a:txBody>
                  <a:tcPr/>
                </a:tc>
                <a:tc>
                  <a:txBody>
                    <a:bodyPr/>
                    <a:lstStyle/>
                    <a:p>
                      <a:pPr algn="ctr"/>
                      <a:r>
                        <a:rPr lang="en-US" sz="3600" b="1" dirty="0"/>
                        <a:t>Plans</a:t>
                      </a:r>
                    </a:p>
                  </a:txBody>
                  <a:tcPr/>
                </a:tc>
                <a:tc>
                  <a:txBody>
                    <a:bodyPr/>
                    <a:lstStyle/>
                    <a:p>
                      <a:pPr algn="ctr"/>
                      <a:r>
                        <a:rPr lang="en-US" sz="3600" b="1" dirty="0" err="1"/>
                        <a:t>ETools</a:t>
                      </a:r>
                      <a:endParaRPr lang="en-US" sz="3600" b="1" dirty="0"/>
                    </a:p>
                  </a:txBody>
                  <a:tcPr/>
                </a:tc>
                <a:extLst>
                  <a:ext uri="{0D108BD9-81ED-4DB2-BD59-A6C34878D82A}">
                    <a16:rowId xmlns:a16="http://schemas.microsoft.com/office/drawing/2014/main" val="3371175762"/>
                  </a:ext>
                </a:extLst>
              </a:tr>
              <a:tr h="370840">
                <a:tc>
                  <a:txBody>
                    <a:bodyPr/>
                    <a:lstStyle/>
                    <a:p>
                      <a:pPr algn="ctr"/>
                      <a:r>
                        <a:rPr lang="en-US" sz="3600" dirty="0"/>
                        <a:t>White</a:t>
                      </a:r>
                    </a:p>
                  </a:txBody>
                  <a:tcPr/>
                </a:tc>
                <a:tc>
                  <a:txBody>
                    <a:bodyPr/>
                    <a:lstStyle/>
                    <a:p>
                      <a:pPr algn="ctr"/>
                      <a:r>
                        <a:rPr lang="en-US" sz="3600" dirty="0"/>
                        <a:t>Blue</a:t>
                      </a:r>
                    </a:p>
                  </a:txBody>
                  <a:tcPr>
                    <a:solidFill>
                      <a:srgbClr val="00B0F0"/>
                    </a:solidFill>
                  </a:tcPr>
                </a:tc>
                <a:tc>
                  <a:txBody>
                    <a:bodyPr/>
                    <a:lstStyle/>
                    <a:p>
                      <a:pPr algn="ctr"/>
                      <a:r>
                        <a:rPr lang="en-US" sz="3600" dirty="0"/>
                        <a:t>Yellow</a:t>
                      </a:r>
                    </a:p>
                  </a:txBody>
                  <a:tcPr>
                    <a:solidFill>
                      <a:srgbClr val="FFFF00"/>
                    </a:solidFill>
                  </a:tcPr>
                </a:tc>
                <a:tc>
                  <a:txBody>
                    <a:bodyPr/>
                    <a:lstStyle/>
                    <a:p>
                      <a:pPr algn="ctr"/>
                      <a:r>
                        <a:rPr lang="en-US" sz="3600" dirty="0">
                          <a:solidFill>
                            <a:schemeClr val="bg1"/>
                          </a:solidFill>
                        </a:rPr>
                        <a:t>Black</a:t>
                      </a:r>
                    </a:p>
                  </a:txBody>
                  <a:tcPr>
                    <a:solidFill>
                      <a:schemeClr val="tx1"/>
                    </a:solidFill>
                  </a:tcPr>
                </a:tc>
                <a:extLst>
                  <a:ext uri="{0D108BD9-81ED-4DB2-BD59-A6C34878D82A}">
                    <a16:rowId xmlns:a16="http://schemas.microsoft.com/office/drawing/2014/main" val="2419420635"/>
                  </a:ext>
                </a:extLst>
              </a:tr>
              <a:tr h="370840">
                <a:tc>
                  <a:txBody>
                    <a:bodyPr/>
                    <a:lstStyle/>
                    <a:p>
                      <a:pPr algn="ctr"/>
                      <a:r>
                        <a:rPr lang="en-US" sz="3600" dirty="0"/>
                        <a:t>Orange</a:t>
                      </a:r>
                    </a:p>
                  </a:txBody>
                  <a:tcPr>
                    <a:solidFill>
                      <a:srgbClr val="FFC000"/>
                    </a:solidFill>
                  </a:tcPr>
                </a:tc>
                <a:tc>
                  <a:txBody>
                    <a:bodyPr/>
                    <a:lstStyle/>
                    <a:p>
                      <a:pPr algn="ctr"/>
                      <a:r>
                        <a:rPr lang="en-US" sz="3600" dirty="0"/>
                        <a:t>Green</a:t>
                      </a:r>
                    </a:p>
                  </a:txBody>
                  <a:tcPr>
                    <a:solidFill>
                      <a:srgbClr val="92D050"/>
                    </a:solidFill>
                  </a:tcPr>
                </a:tc>
                <a:tc>
                  <a:txBody>
                    <a:bodyPr/>
                    <a:lstStyle/>
                    <a:p>
                      <a:pPr algn="ctr"/>
                      <a:r>
                        <a:rPr lang="en-US" sz="3600" dirty="0"/>
                        <a:t>Red</a:t>
                      </a:r>
                    </a:p>
                  </a:txBody>
                  <a:tcPr>
                    <a:solidFill>
                      <a:srgbClr val="FF0000"/>
                    </a:solidFill>
                  </a:tcPr>
                </a:tc>
                <a:tc>
                  <a:txBody>
                    <a:bodyPr/>
                    <a:lstStyle/>
                    <a:p>
                      <a:pPr algn="ctr"/>
                      <a:r>
                        <a:rPr lang="en-US" sz="3600" dirty="0">
                          <a:solidFill>
                            <a:schemeClr val="bg1"/>
                          </a:solidFill>
                        </a:rPr>
                        <a:t>Purple</a:t>
                      </a:r>
                    </a:p>
                  </a:txBody>
                  <a:tcPr>
                    <a:solidFill>
                      <a:srgbClr val="7030A0"/>
                    </a:solidFill>
                  </a:tcPr>
                </a:tc>
                <a:extLst>
                  <a:ext uri="{0D108BD9-81ED-4DB2-BD59-A6C34878D82A}">
                    <a16:rowId xmlns:a16="http://schemas.microsoft.com/office/drawing/2014/main" val="2895142598"/>
                  </a:ext>
                </a:extLst>
              </a:tr>
            </a:tbl>
          </a:graphicData>
        </a:graphic>
      </p:graphicFrame>
      <p:sp>
        <p:nvSpPr>
          <p:cNvPr id="6" name="TextBox 5">
            <a:extLst>
              <a:ext uri="{FF2B5EF4-FFF2-40B4-BE49-F238E27FC236}">
                <a16:creationId xmlns:a16="http://schemas.microsoft.com/office/drawing/2014/main" id="{6DA503C6-5DCC-9945-858E-C9F963BFC3D9}"/>
              </a:ext>
            </a:extLst>
          </p:cNvPr>
          <p:cNvSpPr txBox="1"/>
          <p:nvPr/>
        </p:nvSpPr>
        <p:spPr>
          <a:xfrm>
            <a:off x="270164" y="86610"/>
            <a:ext cx="11651671"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GOAL: To collect all of the tools from all of the stations to make your own Escape Room</a:t>
            </a:r>
          </a:p>
        </p:txBody>
      </p:sp>
    </p:spTree>
    <p:extLst>
      <p:ext uri="{BB962C8B-B14F-4D97-AF65-F5344CB8AC3E}">
        <p14:creationId xmlns:p14="http://schemas.microsoft.com/office/powerpoint/2010/main" val="137320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801</Words>
  <Application>Microsoft Macintosh PowerPoint</Application>
  <PresentationFormat>Widescreen</PresentationFormat>
  <Paragraphs>136</Paragraphs>
  <Slides>15</Slides>
  <Notes>14</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Narrow</vt:lpstr>
      <vt:lpstr>Bank Gothic Medium</vt:lpstr>
      <vt:lpstr>Book Antiqua</vt:lpstr>
      <vt:lpstr>Calibri</vt:lpstr>
      <vt:lpstr>Calibri Light</vt:lpstr>
      <vt:lpstr>Helvetica</vt:lpstr>
      <vt:lpstr>Run! Demo</vt:lpstr>
      <vt:lpstr>Office Theme</vt:lpstr>
      <vt:lpstr>Escaping the Average Teaching Technique</vt:lpstr>
      <vt:lpstr>Objectives: Active participants will</vt:lpstr>
      <vt:lpstr>Every Escape Room Has Some Rules</vt:lpstr>
      <vt:lpstr>The Escape Room is a TOOL</vt:lpstr>
      <vt:lpstr>PowerPoint Presentation</vt:lpstr>
      <vt:lpstr>PowerPoint Presentation</vt:lpstr>
      <vt:lpstr>PowerPoint Presentation</vt:lpstr>
      <vt:lpstr>PowerPoint Presentation</vt:lpstr>
      <vt:lpstr>PowerPoint Presentation</vt:lpstr>
      <vt:lpstr>PowerPoint Presentation</vt:lpstr>
      <vt:lpstr>Lessons Learned</vt:lpstr>
      <vt:lpstr>PowerPoint Presentation</vt:lpstr>
      <vt:lpstr>PowerPoint Presentation</vt:lpstr>
      <vt:lpstr>PowerPoint Presentation</vt:lpstr>
      <vt:lpstr>Objectives: Active participants will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Escaping the Average Teaching Technique</dc:title>
  <dc:creator>Gretchen Shelesky</dc:creator>
  <cp:lastModifiedBy>Gretchen Shelesky</cp:lastModifiedBy>
  <cp:revision>6</cp:revision>
  <dcterms:created xsi:type="dcterms:W3CDTF">2019-04-24T19:13:39Z</dcterms:created>
  <dcterms:modified xsi:type="dcterms:W3CDTF">2019-04-30T02:55:03Z</dcterms:modified>
</cp:coreProperties>
</file>