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32918400" cy="4023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2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Edsall" initials="A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848F0-E27A-4CA3-B62F-DD6A7FE658D2}" v="16" dt="2019-09-24T01:10:31.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4" autoAdjust="0"/>
    <p:restoredTop sz="95728"/>
  </p:normalViewPr>
  <p:slideViewPr>
    <p:cSldViewPr snapToGrid="0">
      <p:cViewPr varScale="1">
        <p:scale>
          <a:sx n="17" d="100"/>
          <a:sy n="17" d="100"/>
        </p:scale>
        <p:origin x="3552" y="304"/>
      </p:cViewPr>
      <p:guideLst>
        <p:guide orient="horz" pos="2928"/>
        <p:guide pos="25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0A409-D04B-764C-ADDC-FE0E0F7CC1B1}" type="datetimeFigureOut">
              <a:rPr lang="en-US" smtClean="0"/>
              <a:t>10/20/20</a:t>
            </a:fld>
            <a:endParaRPr lang="en-US"/>
          </a:p>
        </p:txBody>
      </p:sp>
      <p:sp>
        <p:nvSpPr>
          <p:cNvPr id="4" name="Slide Image Placeholder 3"/>
          <p:cNvSpPr>
            <a:spLocks noGrp="1" noRot="1" noChangeAspect="1"/>
          </p:cNvSpPr>
          <p:nvPr>
            <p:ph type="sldImg" idx="2"/>
          </p:nvPr>
        </p:nvSpPr>
        <p:spPr>
          <a:xfrm>
            <a:off x="2166938" y="1143000"/>
            <a:ext cx="2524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90535-3D61-F044-B055-86221CF79E02}" type="slidenum">
              <a:rPr lang="en-US" smtClean="0"/>
              <a:t>‹#›</a:t>
            </a:fld>
            <a:endParaRPr lang="en-US"/>
          </a:p>
        </p:txBody>
      </p:sp>
    </p:spTree>
    <p:extLst>
      <p:ext uri="{BB962C8B-B14F-4D97-AF65-F5344CB8AC3E}">
        <p14:creationId xmlns:p14="http://schemas.microsoft.com/office/powerpoint/2010/main" val="134360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6938" y="1143000"/>
            <a:ext cx="2524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90535-3D61-F044-B055-86221CF79E02}" type="slidenum">
              <a:rPr lang="en-US" smtClean="0"/>
              <a:t>1</a:t>
            </a:fld>
            <a:endParaRPr lang="en-US"/>
          </a:p>
        </p:txBody>
      </p:sp>
    </p:spTree>
    <p:extLst>
      <p:ext uri="{BB962C8B-B14F-4D97-AF65-F5344CB8AC3E}">
        <p14:creationId xmlns:p14="http://schemas.microsoft.com/office/powerpoint/2010/main" val="111178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584530"/>
            <a:ext cx="27980640" cy="14007253"/>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1131956"/>
            <a:ext cx="24688800" cy="9713804"/>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117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690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142067"/>
            <a:ext cx="709803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142067"/>
            <a:ext cx="20882610"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249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017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030472"/>
            <a:ext cx="28392120" cy="1673605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6924858"/>
            <a:ext cx="28392120" cy="88010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095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710333"/>
            <a:ext cx="1399032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710333"/>
            <a:ext cx="1399032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169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142076"/>
            <a:ext cx="2839212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862823"/>
            <a:ext cx="13926024" cy="483361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4696440"/>
            <a:ext cx="13926024"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862823"/>
            <a:ext cx="13994608" cy="483361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4696440"/>
            <a:ext cx="13994608"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40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722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626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82240"/>
            <a:ext cx="10617041" cy="938784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792902"/>
            <a:ext cx="16664940" cy="2859193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2070080"/>
            <a:ext cx="10617041" cy="2236131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00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682240"/>
            <a:ext cx="10617041" cy="938784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792902"/>
            <a:ext cx="16664940" cy="28591933"/>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67428" y="12070080"/>
            <a:ext cx="10617041" cy="22361316"/>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52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142076"/>
            <a:ext cx="2839212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710333"/>
            <a:ext cx="28392120"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7290595"/>
            <a:ext cx="7406640" cy="2142067"/>
          </a:xfrm>
          <a:prstGeom prst="rect">
            <a:avLst/>
          </a:prstGeom>
        </p:spPr>
        <p:txBody>
          <a:bodyPr vert="horz" lIns="91440" tIns="45720" rIns="91440" bIns="45720" rtlCol="0" anchor="ctr"/>
          <a:lstStyle>
            <a:lvl1pPr algn="l">
              <a:defRPr sz="4320">
                <a:solidFill>
                  <a:schemeClr val="tx1">
                    <a:tint val="75000"/>
                  </a:schemeClr>
                </a:solidFill>
              </a:defRPr>
            </a:lvl1pPr>
          </a:lstStyle>
          <a:p>
            <a:fld id="{846CE7D5-CF57-46EF-B807-FDD0502418D4}" type="datetimeFigureOut">
              <a:rPr lang="en-US" smtClean="0"/>
              <a:t>10/20/20</a:t>
            </a:fld>
            <a:endParaRPr lang="en-US"/>
          </a:p>
        </p:txBody>
      </p:sp>
      <p:sp>
        <p:nvSpPr>
          <p:cNvPr id="5" name="Footer Placeholder 4"/>
          <p:cNvSpPr>
            <a:spLocks noGrp="1"/>
          </p:cNvSpPr>
          <p:nvPr>
            <p:ph type="ftr" sz="quarter" idx="3"/>
          </p:nvPr>
        </p:nvSpPr>
        <p:spPr>
          <a:xfrm>
            <a:off x="10904220" y="37290595"/>
            <a:ext cx="11109960" cy="214206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7290595"/>
            <a:ext cx="7406640" cy="2142067"/>
          </a:xfrm>
          <a:prstGeom prst="rect">
            <a:avLst/>
          </a:prstGeom>
        </p:spPr>
        <p:txBody>
          <a:bodyPr vert="horz" lIns="91440" tIns="45720" rIns="91440" bIns="45720" rtlCol="0" anchor="ctr"/>
          <a:lstStyle>
            <a:lvl1pPr algn="r">
              <a:defRPr sz="432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374538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4D8F"/>
        </a:solidFill>
        <a:effectLst/>
      </p:bgPr>
    </p:bg>
    <p:spTree>
      <p:nvGrpSpPr>
        <p:cNvPr id="1" name=""/>
        <p:cNvGrpSpPr/>
        <p:nvPr/>
      </p:nvGrpSpPr>
      <p:grpSpPr>
        <a:xfrm>
          <a:off x="0" y="0"/>
          <a:ext cx="0" cy="0"/>
          <a:chOff x="0" y="0"/>
          <a:chExt cx="0" cy="0"/>
        </a:xfrm>
      </p:grpSpPr>
      <p:sp>
        <p:nvSpPr>
          <p:cNvPr id="20" name="Rectangle 19"/>
          <p:cNvSpPr/>
          <p:nvPr/>
        </p:nvSpPr>
        <p:spPr>
          <a:xfrm>
            <a:off x="11059207" y="3466755"/>
            <a:ext cx="10801620" cy="36352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3"/>
          </a:p>
        </p:txBody>
      </p:sp>
      <p:sp>
        <p:nvSpPr>
          <p:cNvPr id="1663" name="TextBox 1662">
            <a:extLst>
              <a:ext uri="{FF2B5EF4-FFF2-40B4-BE49-F238E27FC236}">
                <a16:creationId xmlns:a16="http://schemas.microsoft.com/office/drawing/2014/main" id="{B3DEFB25-5C6F-47A0-80C5-7E72E9C12BE4}"/>
              </a:ext>
            </a:extLst>
          </p:cNvPr>
          <p:cNvSpPr txBox="1"/>
          <p:nvPr/>
        </p:nvSpPr>
        <p:spPr>
          <a:xfrm>
            <a:off x="11259933" y="3596558"/>
            <a:ext cx="10545888" cy="349711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4400" b="1" dirty="0">
                <a:cs typeface="Calibri"/>
              </a:rPr>
              <a:t>Methods</a:t>
            </a:r>
          </a:p>
          <a:p>
            <a:pPr marL="374088" indent="-374088">
              <a:buFont typeface="Arial"/>
              <a:buChar char="•"/>
            </a:pPr>
            <a:r>
              <a:rPr lang="en-US" sz="3200" dirty="0">
                <a:ea typeface="+mn-lt"/>
                <a:cs typeface="+mn-lt"/>
              </a:rPr>
              <a:t>Used Plan, Do, Study, Act (PDSA) framework to design and implement a new standardized medication reconciliation process. </a:t>
            </a:r>
          </a:p>
          <a:p>
            <a:pPr marL="374088" indent="-374088">
              <a:buFont typeface="Arial"/>
              <a:buChar char="•"/>
            </a:pPr>
            <a:r>
              <a:rPr lang="en-US" sz="3200" dirty="0">
                <a:ea typeface="+mn-lt"/>
                <a:cs typeface="+mn-lt"/>
              </a:rPr>
              <a:t>Data was collected by </a:t>
            </a:r>
            <a:r>
              <a:rPr lang="en-US" sz="3200" dirty="0" err="1">
                <a:ea typeface="+mn-lt"/>
                <a:cs typeface="+mn-lt"/>
              </a:rPr>
              <a:t>SNaP</a:t>
            </a:r>
            <a:r>
              <a:rPr lang="en-US" sz="3200" dirty="0">
                <a:ea typeface="+mn-lt"/>
                <a:cs typeface="+mn-lt"/>
              </a:rPr>
              <a:t> students for 3 PDSA cycles.</a:t>
            </a: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endParaRPr lang="en-US" sz="3200" dirty="0">
              <a:ea typeface="+mn-lt"/>
              <a:cs typeface="+mn-lt"/>
            </a:endParaRPr>
          </a:p>
          <a:p>
            <a:r>
              <a:rPr lang="en-US" sz="2400" dirty="0">
                <a:cs typeface="Calibri"/>
              </a:rPr>
              <a:t>Figure 3: Fishbone Diagram on Contributors Inconsistent and Inaccurate Medication Reconciliation</a:t>
            </a:r>
            <a:r>
              <a:rPr lang="en-US" sz="2400" b="1" dirty="0">
                <a:cs typeface="Calibri"/>
              </a:rPr>
              <a:t> </a:t>
            </a:r>
          </a:p>
          <a:p>
            <a:endParaRPr lang="en-US" sz="3200" b="1" u="sng" dirty="0">
              <a:cs typeface="Calibri"/>
            </a:endParaRPr>
          </a:p>
          <a:p>
            <a:r>
              <a:rPr lang="en-US" sz="3200" b="1" u="sng" dirty="0">
                <a:cs typeface="Calibri"/>
              </a:rPr>
              <a:t>Measures:</a:t>
            </a:r>
          </a:p>
          <a:p>
            <a:r>
              <a:rPr lang="en-US" sz="3200" dirty="0">
                <a:ea typeface="+mn-lt"/>
                <a:cs typeface="+mn-lt"/>
              </a:rPr>
              <a:t>Outcome</a:t>
            </a:r>
          </a:p>
          <a:p>
            <a:pPr marL="841699" lvl="1" indent="-467611">
              <a:buFont typeface="Arial,Sans-Serif"/>
              <a:buChar char="•"/>
            </a:pPr>
            <a:r>
              <a:rPr lang="en-US" sz="3200" dirty="0">
                <a:ea typeface="+mn-lt"/>
                <a:cs typeface="+mn-lt"/>
              </a:rPr>
              <a:t>MA, patient, and provider satisfaction measured by 5-point Likert scale</a:t>
            </a:r>
          </a:p>
          <a:p>
            <a:pPr marL="841699" lvl="1" indent="-467611">
              <a:buFont typeface="Arial,Sans-Serif"/>
              <a:buChar char="•"/>
            </a:pPr>
            <a:r>
              <a:rPr lang="en-US" sz="3200" dirty="0">
                <a:ea typeface="+mn-lt"/>
                <a:cs typeface="+mn-lt"/>
              </a:rPr>
              <a:t>Accuracy of medication reconciliation, as compared to after visit summary and chart medication list</a:t>
            </a:r>
          </a:p>
          <a:p>
            <a:r>
              <a:rPr lang="en-US" sz="3200" dirty="0">
                <a:ea typeface="+mn-lt"/>
                <a:cs typeface="+mn-lt"/>
              </a:rPr>
              <a:t>Process</a:t>
            </a:r>
          </a:p>
          <a:p>
            <a:pPr marL="841699" lvl="1" indent="-467611">
              <a:buFont typeface="Arial,Sans-Serif"/>
              <a:buChar char="•"/>
            </a:pPr>
            <a:r>
              <a:rPr lang="en-US" sz="3200" dirty="0">
                <a:ea typeface="+mn-lt"/>
                <a:cs typeface="+mn-lt"/>
              </a:rPr>
              <a:t>Completion rate of medication reconciliation form by patient</a:t>
            </a:r>
          </a:p>
          <a:p>
            <a:pPr marL="841699" lvl="1" indent="-467611">
              <a:buFont typeface="Arial,Sans-Serif"/>
              <a:buChar char="•"/>
            </a:pPr>
            <a:r>
              <a:rPr lang="en-US" sz="3200" dirty="0">
                <a:ea typeface="+mn-lt"/>
                <a:cs typeface="+mn-lt"/>
              </a:rPr>
              <a:t>Completion rate of medication reconciliation form by MA</a:t>
            </a:r>
          </a:p>
          <a:p>
            <a:r>
              <a:rPr lang="en-US" sz="3200" dirty="0">
                <a:ea typeface="+mn-lt"/>
                <a:cs typeface="+mn-lt"/>
              </a:rPr>
              <a:t>Balancing</a:t>
            </a:r>
          </a:p>
          <a:p>
            <a:pPr marL="841699" lvl="1" indent="-467611">
              <a:buFont typeface="Arial,Sans-Serif"/>
              <a:buChar char="•"/>
            </a:pPr>
            <a:r>
              <a:rPr lang="en-US" sz="3200" dirty="0">
                <a:ea typeface="+mn-lt"/>
                <a:cs typeface="+mn-lt"/>
              </a:rPr>
              <a:t>Time (from start to finish) of medication reconciliation process</a:t>
            </a:r>
          </a:p>
          <a:p>
            <a:endParaRPr lang="en-US" sz="3200" b="1" u="sng" dirty="0">
              <a:cs typeface="Calibri"/>
            </a:endParaRPr>
          </a:p>
          <a:p>
            <a:r>
              <a:rPr lang="en-US" sz="3200" b="1" u="sng" dirty="0">
                <a:cs typeface="Calibri"/>
              </a:rPr>
              <a:t>PDSA Cycles:</a:t>
            </a:r>
          </a:p>
          <a:p>
            <a:endParaRPr lang="en-US" sz="3200" u="sng" dirty="0">
              <a:ea typeface="+mn-lt"/>
              <a:cs typeface="+mn-lt"/>
            </a:endParaRPr>
          </a:p>
          <a:p>
            <a:pPr marL="467611" indent="-467611">
              <a:buFont typeface="Arial,Sans-Serif"/>
              <a:buChar char="•"/>
            </a:pPr>
            <a:r>
              <a:rPr lang="en-US" sz="3200" b="1" dirty="0">
                <a:ea typeface="+mn-lt"/>
                <a:cs typeface="+mn-lt"/>
              </a:rPr>
              <a:t>PDSA #1</a:t>
            </a:r>
            <a:r>
              <a:rPr lang="en-US" sz="3200" dirty="0">
                <a:ea typeface="+mn-lt"/>
                <a:cs typeface="+mn-lt"/>
              </a:rPr>
              <a:t>: Created a new medication reconciliation form that better reflected the electronic form MAs must fill out on EPIC electronic health record (EHR) and which provided more room for patient interaction (figure 4).</a:t>
            </a:r>
            <a:endParaRPr lang="en-US" sz="3200" dirty="0">
              <a:cs typeface="Calibri" panose="020F0502020204030204"/>
            </a:endParaRPr>
          </a:p>
          <a:p>
            <a:endParaRPr lang="en-US" sz="3200" dirty="0">
              <a:ea typeface="+mn-lt"/>
              <a:cs typeface="+mn-lt"/>
            </a:endParaRPr>
          </a:p>
          <a:p>
            <a:pPr marL="467611" indent="-467611">
              <a:buFont typeface="Arial,Sans-Serif"/>
              <a:buChar char="•"/>
            </a:pPr>
            <a:r>
              <a:rPr lang="en-US" sz="3200" b="1" dirty="0">
                <a:ea typeface="+mn-lt"/>
                <a:cs typeface="+mn-lt"/>
              </a:rPr>
              <a:t>PDSA #2</a:t>
            </a:r>
            <a:r>
              <a:rPr lang="en-US" sz="3200" dirty="0">
                <a:ea typeface="+mn-lt"/>
                <a:cs typeface="+mn-lt"/>
              </a:rPr>
              <a:t>: Updated the medication reconciliation form to include more areas for patient interaction based on MA feedback from PDSA #1 (figure 5).</a:t>
            </a:r>
          </a:p>
          <a:p>
            <a:endParaRPr lang="en-US" sz="3200" dirty="0">
              <a:ea typeface="+mn-lt"/>
              <a:cs typeface="+mn-lt"/>
            </a:endParaRPr>
          </a:p>
          <a:p>
            <a:pPr marL="467611" indent="-467611">
              <a:buFont typeface="Arial,Sans-Serif"/>
              <a:buChar char="•"/>
            </a:pPr>
            <a:r>
              <a:rPr lang="en-US" sz="3200" b="1" dirty="0">
                <a:ea typeface="+mn-lt"/>
                <a:cs typeface="+mn-lt"/>
              </a:rPr>
              <a:t>PDSA #3</a:t>
            </a:r>
            <a:r>
              <a:rPr lang="en-US" sz="3200" dirty="0">
                <a:ea typeface="+mn-lt"/>
                <a:cs typeface="+mn-lt"/>
              </a:rPr>
              <a:t>: Involved providers via a presentation on the medication reconciliation process, followed by a targeted intervention with 3 providers wherein each provider changed their personal EHR layout to more readily view medication changes made by MA.</a:t>
            </a:r>
            <a:endParaRPr lang="en-US" sz="3200"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a:p>
            <a:pPr algn="ctr"/>
            <a:endParaRPr lang="en-US" sz="3200" b="1" dirty="0">
              <a:cs typeface="Calibri"/>
            </a:endParaRPr>
          </a:p>
        </p:txBody>
      </p:sp>
      <p:sp>
        <p:nvSpPr>
          <p:cNvPr id="22" name="Rectangle 21"/>
          <p:cNvSpPr/>
          <p:nvPr/>
        </p:nvSpPr>
        <p:spPr>
          <a:xfrm>
            <a:off x="188430" y="3466755"/>
            <a:ext cx="10782844" cy="36352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3" dirty="0"/>
          </a:p>
        </p:txBody>
      </p:sp>
      <p:sp>
        <p:nvSpPr>
          <p:cNvPr id="19" name="Rectangle 18"/>
          <p:cNvSpPr/>
          <p:nvPr/>
        </p:nvSpPr>
        <p:spPr>
          <a:xfrm>
            <a:off x="21948760" y="3466757"/>
            <a:ext cx="10801618" cy="36352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3"/>
          </a:p>
        </p:txBody>
      </p:sp>
      <p:sp>
        <p:nvSpPr>
          <p:cNvPr id="1673" name="TextBox 1672">
            <a:extLst>
              <a:ext uri="{FF2B5EF4-FFF2-40B4-BE49-F238E27FC236}">
                <a16:creationId xmlns:a16="http://schemas.microsoft.com/office/drawing/2014/main" id="{7C71B8BB-BA5C-46BF-A628-3D8E0815C4A4}"/>
              </a:ext>
            </a:extLst>
          </p:cNvPr>
          <p:cNvSpPr txBox="1"/>
          <p:nvPr/>
        </p:nvSpPr>
        <p:spPr>
          <a:xfrm>
            <a:off x="22268794" y="3466755"/>
            <a:ext cx="10481587" cy="3570977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4400" b="1" dirty="0">
                <a:cs typeface="Calibri"/>
              </a:rPr>
              <a:t>Results</a:t>
            </a:r>
            <a:endParaRPr lang="en-US" sz="4400" dirty="0"/>
          </a:p>
          <a:p>
            <a:endParaRPr lang="en-US" sz="3200" b="1" dirty="0">
              <a:cs typeface="Calibri"/>
            </a:endParaRPr>
          </a:p>
          <a:p>
            <a:endParaRPr lang="en-US" sz="3200" dirty="0">
              <a:cs typeface="Calibri"/>
            </a:endParaRPr>
          </a:p>
          <a:p>
            <a:endParaRPr lang="en-US" sz="3200" dirty="0">
              <a:cs typeface="Calibri"/>
            </a:endParaRPr>
          </a:p>
          <a:p>
            <a:endParaRPr lang="en-US" sz="3200" dirty="0">
              <a:cs typeface="Calibri"/>
            </a:endParaRPr>
          </a:p>
          <a:p>
            <a:endParaRPr lang="en-US" sz="3200" dirty="0">
              <a:cs typeface="Calibri"/>
            </a:endParaRPr>
          </a:p>
          <a:p>
            <a:endParaRPr lang="en-US" sz="3200" dirty="0">
              <a:cs typeface="Calibri"/>
            </a:endParaRPr>
          </a:p>
          <a:p>
            <a:pPr lvl="2"/>
            <a:endParaRPr lang="en-US" sz="3200" dirty="0">
              <a:cs typeface="Calibri"/>
            </a:endParaRPr>
          </a:p>
          <a:p>
            <a:pPr lvl="2"/>
            <a:endParaRPr lang="en-US" sz="3200" dirty="0">
              <a:cs typeface="Calibri"/>
            </a:endParaRPr>
          </a:p>
          <a:p>
            <a:endParaRPr lang="en-US" sz="2000" dirty="0">
              <a:cs typeface="Calibri"/>
            </a:endParaRPr>
          </a:p>
          <a:p>
            <a:r>
              <a:rPr lang="en-US" sz="2400" dirty="0">
                <a:cs typeface="Calibri"/>
              </a:rPr>
              <a:t>Figure 6: Patient and Medical Assistant survey results regarding the medication reconciliation form at baseline, PDSA 1, and PDSA2. </a:t>
            </a:r>
          </a:p>
          <a:p>
            <a:endParaRPr lang="en-US" sz="3200" dirty="0">
              <a:cs typeface="Calibri"/>
            </a:endParaRPr>
          </a:p>
          <a:p>
            <a:pPr marL="374088" indent="-374088">
              <a:buFont typeface="Arial"/>
              <a:buChar char="•"/>
            </a:pPr>
            <a:r>
              <a:rPr lang="en-US" sz="3200" dirty="0">
                <a:cs typeface="Calibri"/>
              </a:rPr>
              <a:t>Timing:</a:t>
            </a:r>
          </a:p>
          <a:p>
            <a:pPr marL="748178" lvl="1" indent="-374088">
              <a:buFont typeface="Arial"/>
              <a:buChar char="•"/>
            </a:pPr>
            <a:r>
              <a:rPr lang="en-US" sz="3200" dirty="0">
                <a:cs typeface="Calibri"/>
              </a:rPr>
              <a:t>PDSA 1: 2 min 17 seconds</a:t>
            </a:r>
          </a:p>
          <a:p>
            <a:pPr marL="748178" lvl="1" indent="-374088">
              <a:buFont typeface="Arial"/>
              <a:buChar char="•"/>
            </a:pPr>
            <a:r>
              <a:rPr lang="en-US" sz="3200" dirty="0">
                <a:cs typeface="Calibri"/>
              </a:rPr>
              <a:t>PDSA 2: 1 min and 24 seconds</a:t>
            </a:r>
            <a:endParaRPr lang="en-US" sz="3200" dirty="0">
              <a:solidFill>
                <a:srgbClr val="FF0000"/>
              </a:solidFill>
              <a:cs typeface="Calibri"/>
            </a:endParaRPr>
          </a:p>
          <a:p>
            <a:endParaRPr lang="en-US" sz="3200" dirty="0">
              <a:ea typeface="+mn-lt"/>
              <a:cs typeface="+mn-lt"/>
            </a:endParaRPr>
          </a:p>
          <a:p>
            <a:pPr marL="374015" indent="-374015">
              <a:buFont typeface="Arial"/>
              <a:buChar char="•"/>
            </a:pPr>
            <a:r>
              <a:rPr lang="en-US" sz="3200" dirty="0">
                <a:ea typeface="+mn-lt"/>
                <a:cs typeface="+mn-lt"/>
              </a:rPr>
              <a:t>PDSA #1 showed a dramatic improvement of 170% in overall MA satisfaction, with MAs commenting that the form mirrored the EHR formatting. They also showed an improvement of 15% in overall patient satisfaction with the medication reconciliation process; patients said they liked and the ease-of-use of the new form.</a:t>
            </a:r>
            <a:br>
              <a:rPr lang="en-US" sz="3200" dirty="0">
                <a:ea typeface="+mn-lt"/>
                <a:cs typeface="+mn-lt"/>
              </a:rPr>
            </a:br>
            <a:endParaRPr lang="en-US" sz="3200" dirty="0">
              <a:ea typeface="+mn-lt"/>
              <a:cs typeface="+mn-lt"/>
            </a:endParaRPr>
          </a:p>
          <a:p>
            <a:pPr marL="374015" indent="-374015">
              <a:buFont typeface="Arial"/>
              <a:buChar char="•"/>
            </a:pPr>
            <a:r>
              <a:rPr lang="en-US" sz="3200" dirty="0">
                <a:ea typeface="+mn-lt"/>
                <a:cs typeface="+mn-lt"/>
              </a:rPr>
              <a:t>PDSA #2 saw similar improvements as PDSA #1, albeit with a slight decrease in satisfaction but an improvement in correctness of medication lists.</a:t>
            </a:r>
            <a:r>
              <a:rPr lang="en-US" sz="3200" dirty="0">
                <a:solidFill>
                  <a:srgbClr val="FF0000"/>
                </a:solidFill>
                <a:cs typeface="Calibri"/>
              </a:rPr>
              <a:t> </a:t>
            </a:r>
            <a:br>
              <a:rPr lang="en-US" sz="3200" dirty="0">
                <a:solidFill>
                  <a:srgbClr val="FF0000"/>
                </a:solidFill>
                <a:cs typeface="Calibri"/>
              </a:rPr>
            </a:br>
            <a:endParaRPr lang="en-US"/>
          </a:p>
          <a:p>
            <a:pPr marL="374088" indent="-374088">
              <a:buFont typeface="Arial"/>
              <a:buChar char="•"/>
            </a:pPr>
            <a:r>
              <a:rPr lang="en-US" sz="3200" dirty="0">
                <a:cs typeface="Calibri"/>
              </a:rPr>
              <a:t>PDSA #3 did not lead to any changes in the accuracy of medication reconciliation as compared to baseline. Medications that were prescribed as needed, duplicates on the patient's chart, and/or over the counter medications were less likely to be changed than medications that were stopped and/or started the day of the visit. </a:t>
            </a:r>
          </a:p>
          <a:p>
            <a:pPr marL="748178" lvl="1" indent="-374088">
              <a:buFont typeface="Arial"/>
              <a:buChar char="•"/>
            </a:pPr>
            <a:r>
              <a:rPr lang="en-US" sz="3200" dirty="0">
                <a:cs typeface="Calibri"/>
              </a:rPr>
              <a:t>12 patients were tracked, of whom 7 made changes to their medication list. </a:t>
            </a:r>
          </a:p>
          <a:p>
            <a:pPr marL="748178" lvl="1" indent="-374088">
              <a:buFont typeface="Arial"/>
              <a:buChar char="•"/>
            </a:pPr>
            <a:r>
              <a:rPr lang="en-US" sz="3200" dirty="0">
                <a:cs typeface="Calibri"/>
              </a:rPr>
              <a:t>Of these 7 patients, two had some changes on their list and five had no changes. </a:t>
            </a:r>
          </a:p>
          <a:p>
            <a:endParaRPr lang="en-US" sz="3200" dirty="0">
              <a:cs typeface="Calibri"/>
            </a:endParaRPr>
          </a:p>
          <a:p>
            <a:pPr algn="ctr"/>
            <a:r>
              <a:rPr lang="en-US" sz="4400" b="1" dirty="0">
                <a:cs typeface="Calibri"/>
              </a:rPr>
              <a:t>Conclusion</a:t>
            </a:r>
          </a:p>
          <a:p>
            <a:pPr marL="374088" indent="-374088">
              <a:buFont typeface="Arial"/>
              <a:buChar char="•"/>
            </a:pPr>
            <a:r>
              <a:rPr lang="en-US" sz="3200" dirty="0">
                <a:cs typeface="Calibri"/>
              </a:rPr>
              <a:t>Changing the medication reconciliation process to a more user-friendly format that models the EHR form resulted in markedly increased satisfaction with the process. </a:t>
            </a:r>
          </a:p>
          <a:p>
            <a:pPr marL="374088" indent="-374088">
              <a:buFont typeface="Arial"/>
              <a:buChar char="•"/>
            </a:pPr>
            <a:endParaRPr lang="en-US" sz="3200" dirty="0">
              <a:cs typeface="Calibri"/>
            </a:endParaRPr>
          </a:p>
          <a:p>
            <a:pPr marL="374088" indent="-374088">
              <a:buFont typeface="Arial"/>
              <a:buChar char="•"/>
            </a:pPr>
            <a:r>
              <a:rPr lang="en-US" sz="3200" dirty="0">
                <a:cs typeface="Calibri"/>
              </a:rPr>
              <a:t>These findings align with results from a project undertaken by the 2018 </a:t>
            </a:r>
            <a:r>
              <a:rPr lang="en-US" sz="3200" dirty="0" err="1">
                <a:cs typeface="Calibri"/>
              </a:rPr>
              <a:t>SNaP</a:t>
            </a:r>
            <a:r>
              <a:rPr lang="en-US" sz="3200" dirty="0">
                <a:cs typeface="Calibri"/>
              </a:rPr>
              <a:t> cohort, demonstrating the benefits of a new medication reconciliation form in the IMC. Sustainability of this change will require integration of the form into OHSU's EHR. </a:t>
            </a:r>
          </a:p>
          <a:p>
            <a:pPr marL="374088" indent="-374088">
              <a:buFont typeface="Arial"/>
              <a:buChar char="•"/>
            </a:pPr>
            <a:endParaRPr lang="en-US" sz="3200" dirty="0">
              <a:cs typeface="Calibri"/>
            </a:endParaRPr>
          </a:p>
          <a:p>
            <a:pPr marL="374088" indent="-374088">
              <a:buFont typeface="Arial"/>
              <a:buChar char="•"/>
            </a:pPr>
            <a:r>
              <a:rPr lang="en-US" sz="3200" dirty="0">
                <a:cs typeface="Calibri"/>
              </a:rPr>
              <a:t>Limitations of this study include the measurement of accuracy, the participation of providers, and the limitation of EHR capabilities in the outpatient setting.</a:t>
            </a:r>
          </a:p>
          <a:p>
            <a:endParaRPr lang="en-US" sz="4400" b="1" dirty="0">
              <a:cs typeface="Calibri"/>
            </a:endParaRPr>
          </a:p>
          <a:p>
            <a:pPr algn="ctr"/>
            <a:r>
              <a:rPr lang="en-US" sz="4400" b="1" dirty="0">
                <a:cs typeface="Calibri"/>
              </a:rPr>
              <a:t>Acknowledgements</a:t>
            </a:r>
          </a:p>
          <a:p>
            <a:pPr algn="ctr"/>
            <a:r>
              <a:rPr lang="en-US" sz="3200" dirty="0">
                <a:ea typeface="+mn-lt"/>
                <a:cs typeface="+mn-lt"/>
              </a:rPr>
              <a:t>This project would not have been possible without the OHSU Internal Medicine Clinic staff, providers, and Quality Leadership.</a:t>
            </a:r>
            <a:endParaRPr lang="en-US" sz="3200" dirty="0">
              <a:cs typeface="Calibri"/>
            </a:endParaRPr>
          </a:p>
          <a:p>
            <a:pPr algn="ctr"/>
            <a:endParaRPr lang="en-US" sz="4400" b="1" dirty="0">
              <a:cs typeface="Calibri"/>
            </a:endParaRPr>
          </a:p>
          <a:p>
            <a:pPr algn="ctr"/>
            <a:r>
              <a:rPr lang="en-US" sz="4400" b="1" dirty="0">
                <a:cs typeface="Calibri"/>
              </a:rPr>
              <a:t>References</a:t>
            </a:r>
          </a:p>
          <a:p>
            <a:pPr marL="280035" indent="-280035">
              <a:buFont typeface="+mj-lt"/>
              <a:buAutoNum type="arabicPeriod"/>
            </a:pPr>
            <a:r>
              <a:rPr lang="en-US" sz="3200" dirty="0"/>
              <a:t>Koper, D., </a:t>
            </a:r>
            <a:r>
              <a:rPr lang="en-US" sz="3200" dirty="0" err="1"/>
              <a:t>Kamenski</a:t>
            </a:r>
            <a:r>
              <a:rPr lang="en-US" sz="3200" dirty="0"/>
              <a:t>, G., Flamm, M., </a:t>
            </a:r>
            <a:r>
              <a:rPr lang="en-US" sz="3200" dirty="0" err="1"/>
              <a:t>Bohmdorfer</a:t>
            </a:r>
            <a:r>
              <a:rPr lang="en-US" sz="3200" dirty="0"/>
              <a:t>, B., &amp; </a:t>
            </a:r>
            <a:r>
              <a:rPr lang="en-US" sz="3200" dirty="0" err="1"/>
              <a:t>Sonnichsen</a:t>
            </a:r>
            <a:r>
              <a:rPr lang="en-US" sz="3200" dirty="0"/>
              <a:t>, A. (2012). Frequency of medication errors in primary care patients with polypharmacy. </a:t>
            </a:r>
            <a:r>
              <a:rPr lang="en-US" sz="3200" i="1" dirty="0"/>
              <a:t>Family Practice</a:t>
            </a:r>
            <a:r>
              <a:rPr lang="en-US" sz="3200" dirty="0"/>
              <a:t>, </a:t>
            </a:r>
            <a:r>
              <a:rPr lang="en-US" sz="3200" i="1" dirty="0"/>
              <a:t>30</a:t>
            </a:r>
            <a:r>
              <a:rPr lang="en-US" sz="3200" dirty="0"/>
              <a:t>(3), 313–319. </a:t>
            </a:r>
            <a:r>
              <a:rPr lang="en-US" sz="3200" dirty="0" err="1"/>
              <a:t>doi</a:t>
            </a:r>
            <a:r>
              <a:rPr lang="en-US" sz="3200" dirty="0"/>
              <a:t>: 10.1093/</a:t>
            </a:r>
            <a:r>
              <a:rPr lang="en-US" sz="3200" dirty="0" err="1"/>
              <a:t>fampra</a:t>
            </a:r>
            <a:r>
              <a:rPr lang="en-US" sz="3200" dirty="0"/>
              <a:t>/cms070​</a:t>
            </a:r>
            <a:endParaRPr lang="en-US" sz="3200" dirty="0">
              <a:cs typeface="Calibri"/>
            </a:endParaRPr>
          </a:p>
          <a:p>
            <a:pPr marL="280035" indent="-280035">
              <a:buFont typeface="+mj-lt"/>
              <a:buAutoNum type="arabicPeriod"/>
            </a:pPr>
            <a:r>
              <a:rPr lang="en-US" sz="3200" dirty="0" err="1"/>
              <a:t>Gaag</a:t>
            </a:r>
            <a:r>
              <a:rPr lang="en-US" sz="3200" dirty="0"/>
              <a:t>, S. V. D., Janssen, M. J., </a:t>
            </a:r>
            <a:r>
              <a:rPr lang="en-US" sz="3200" dirty="0" err="1"/>
              <a:t>Wessemius</a:t>
            </a:r>
            <a:r>
              <a:rPr lang="en-US" sz="3200" dirty="0"/>
              <a:t>, H., Siegert, C. E., &amp; </a:t>
            </a:r>
            <a:r>
              <a:rPr lang="en-US" sz="3200" dirty="0" err="1"/>
              <a:t>Karapinar-Çarkit</a:t>
            </a:r>
            <a:r>
              <a:rPr lang="en-US" sz="3200" dirty="0"/>
              <a:t>, F. (2017). An evaluation of medication reconciliation at an outpatient Internal Medicines clinic. </a:t>
            </a:r>
            <a:r>
              <a:rPr lang="en-US" sz="3200" i="1" dirty="0"/>
              <a:t>European Journal of Internal Medicine</a:t>
            </a:r>
            <a:r>
              <a:rPr lang="en-US" sz="3200" dirty="0"/>
              <a:t>, </a:t>
            </a:r>
            <a:r>
              <a:rPr lang="en-US" sz="3200" i="1" dirty="0"/>
              <a:t>44</a:t>
            </a:r>
            <a:r>
              <a:rPr lang="en-US" sz="3200" dirty="0"/>
              <a:t>. </a:t>
            </a:r>
            <a:r>
              <a:rPr lang="en-US" sz="3200" dirty="0" err="1"/>
              <a:t>doi</a:t>
            </a:r>
            <a:r>
              <a:rPr lang="en-US" sz="3200" dirty="0"/>
              <a:t>: 10.1016/j.ejim.2017.07.015</a:t>
            </a:r>
            <a:endParaRPr lang="en-US" sz="3200" b="1" dirty="0">
              <a:cs typeface="Calibri"/>
            </a:endParaRPr>
          </a:p>
          <a:p>
            <a:pPr algn="ctr"/>
            <a:endParaRPr lang="en-US" sz="3200" b="1" dirty="0">
              <a:cs typeface="Calibri"/>
            </a:endParaRPr>
          </a:p>
        </p:txBody>
      </p:sp>
      <mc:AlternateContent xmlns:mc="http://schemas.openxmlformats.org/markup-compatibility/2006" xmlns:a14="http://schemas.microsoft.com/office/drawing/2010/main">
        <mc:Choice Requires="a14">
          <p:sp>
            <p:nvSpPr>
              <p:cNvPr id="1662" name="TextBox 1661">
                <a:extLst>
                  <a:ext uri="{FF2B5EF4-FFF2-40B4-BE49-F238E27FC236}">
                    <a16:creationId xmlns:a16="http://schemas.microsoft.com/office/drawing/2014/main" id="{5CC320DE-2740-453A-98C6-7C27C198A9B4}"/>
                  </a:ext>
                </a:extLst>
              </p:cNvPr>
              <p:cNvSpPr txBox="1"/>
              <p:nvPr/>
            </p:nvSpPr>
            <p:spPr>
              <a:xfrm>
                <a:off x="314032" y="3596559"/>
                <a:ext cx="10596263" cy="2712281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4400" b="1" dirty="0"/>
                  <a:t>Background</a:t>
                </a:r>
                <a:endParaRPr lang="en-US" sz="4400" b="1" dirty="0" err="1">
                  <a:cs typeface="Calibri"/>
                </a:endParaRPr>
              </a:p>
              <a:p>
                <a:r>
                  <a:rPr lang="en-US" sz="3200" b="1" u="sng" dirty="0">
                    <a:cs typeface="Calibri"/>
                  </a:rPr>
                  <a:t>Team</a:t>
                </a:r>
                <a:endParaRPr lang="en-US" sz="3200" b="1" dirty="0">
                  <a:cs typeface="Calibri"/>
                </a:endParaRPr>
              </a:p>
              <a:p>
                <a:r>
                  <a:rPr lang="en-US" sz="3200" dirty="0">
                    <a:cs typeface="Calibri"/>
                  </a:rPr>
                  <a:t>The OHSU Student Navigator Project (</a:t>
                </a:r>
                <a:r>
                  <a:rPr lang="en-US" sz="3200" dirty="0" err="1">
                    <a:cs typeface="Calibri"/>
                  </a:rPr>
                  <a:t>SNaP</a:t>
                </a:r>
                <a:r>
                  <a:rPr lang="en-US" sz="3200" dirty="0">
                    <a:cs typeface="Calibri"/>
                  </a:rPr>
                  <a:t>) is an 18-month longitudinal preceptorship that includes medical assistant (MA) duties, patient navigation, and quality improvement. </a:t>
                </a:r>
                <a:r>
                  <a:rPr lang="en-US" sz="3200" dirty="0" err="1">
                    <a:cs typeface="Calibri"/>
                  </a:rPr>
                  <a:t>SNaP</a:t>
                </a:r>
                <a:r>
                  <a:rPr lang="en-US" sz="3200" dirty="0">
                    <a:cs typeface="Calibri"/>
                  </a:rPr>
                  <a:t> students work in the outpatient internal medicine clinic (IMC), performing many of the tasks typically assigned to MAs. Knowledge gained from this role informs a capstone quality improvement project in the IMC. </a:t>
                </a:r>
              </a:p>
              <a:p>
                <a:endParaRPr lang="en-US" sz="2946" dirty="0">
                  <a:cs typeface="Calibri"/>
                </a:endParaRPr>
              </a:p>
              <a:p>
                <a:r>
                  <a:rPr lang="en-US" sz="3200" b="1" u="sng" dirty="0">
                    <a:cs typeface="Calibri"/>
                  </a:rPr>
                  <a:t>Project</a:t>
                </a:r>
                <a:endParaRPr lang="en-US" sz="3200" b="1" dirty="0">
                  <a:cs typeface="Calibri"/>
                </a:endParaRPr>
              </a:p>
              <a:p>
                <a:r>
                  <a:rPr lang="en-US" sz="3200" dirty="0">
                    <a:cs typeface="Calibri"/>
                  </a:rPr>
                  <a:t>At the OHSU IMC, medication reconciliation responsibility has been primarily assigned to the medical assistant. However, without the active engagement of providers and patients, the process can lead to inaccurate medication lists and possible medication errors. Medication errors are more likely to occur in patients with 5 or more medications and the elderly</a:t>
                </a:r>
                <a14:m>
                  <m:oMath xmlns:m="http://schemas.openxmlformats.org/officeDocument/2006/math">
                    <m:sSup>
                      <m:sSupPr>
                        <m:ctrlPr>
                          <a:rPr lang="en-US" sz="3200" i="1">
                            <a:latin typeface="Cambria Math" panose="02040503050406030204" pitchFamily="18" charset="0"/>
                            <a:cs typeface="Calibri"/>
                          </a:rPr>
                        </m:ctrlPr>
                      </m:sSupPr>
                      <m:e>
                        <m:r>
                          <a:rPr lang="en-US" sz="3200" i="1">
                            <a:latin typeface="Cambria Math" panose="02040503050406030204" pitchFamily="18" charset="0"/>
                            <a:cs typeface="Calibri"/>
                          </a:rPr>
                          <m:t>.</m:t>
                        </m:r>
                      </m:e>
                      <m:sup>
                        <m:r>
                          <a:rPr lang="en-US" sz="3200" i="1">
                            <a:latin typeface="Cambria Math" panose="02040503050406030204" pitchFamily="18" charset="0"/>
                            <a:cs typeface="Calibri"/>
                          </a:rPr>
                          <m:t>1</m:t>
                        </m:r>
                      </m:sup>
                    </m:sSup>
                  </m:oMath>
                </a14:m>
                <a:r>
                  <a:rPr lang="en-US" sz="3200" dirty="0">
                    <a:cs typeface="Calibri"/>
                  </a:rPr>
                  <a:t> This population is of particular importance to the IMC as a large percentage of patients fit into these categories. </a:t>
                </a:r>
                <a:r>
                  <a:rPr lang="en-US" sz="3200" dirty="0">
                    <a:ea typeface="+mn-lt"/>
                    <a:cs typeface="+mn-lt"/>
                  </a:rPr>
                  <a:t>A delayed / inaccurate medication reconciliation process could cause potentially conflicting and even dangerous situations that would jeopardize the patient’s safety.</a:t>
                </a:r>
                <a:r>
                  <a:rPr lang="en-US" sz="3200" dirty="0">
                    <a:cs typeface="Calibri"/>
                  </a:rPr>
                  <a:t> An integrated approach that addresses all people in the medication reconciliation process increases accuracy of medication lists and satisfaction with the process</a:t>
                </a:r>
                <a14:m>
                  <m:oMath xmlns:m="http://schemas.openxmlformats.org/officeDocument/2006/math">
                    <m:sSup>
                      <m:sSupPr>
                        <m:ctrlPr>
                          <a:rPr lang="en-US" sz="3200" i="1">
                            <a:latin typeface="Cambria Math" panose="02040503050406030204" pitchFamily="18" charset="0"/>
                            <a:cs typeface="Calibri"/>
                          </a:rPr>
                        </m:ctrlPr>
                      </m:sSupPr>
                      <m:e>
                        <m:r>
                          <a:rPr lang="en-US" sz="3200" i="1">
                            <a:latin typeface="Cambria Math" panose="02040503050406030204" pitchFamily="18" charset="0"/>
                            <a:cs typeface="Calibri"/>
                          </a:rPr>
                          <m:t>.</m:t>
                        </m:r>
                      </m:e>
                      <m:sup>
                        <m:r>
                          <a:rPr lang="en-US" sz="3200" i="1">
                            <a:latin typeface="Cambria Math" panose="02040503050406030204" pitchFamily="18" charset="0"/>
                            <a:cs typeface="Calibri"/>
                          </a:rPr>
                          <m:t>2</m:t>
                        </m:r>
                      </m:sup>
                    </m:sSup>
                  </m:oMath>
                </a14:m>
                <a:r>
                  <a:rPr lang="en-US" sz="3200" dirty="0">
                    <a:cs typeface="Calibri"/>
                  </a:rPr>
                  <a:t> </a:t>
                </a:r>
              </a:p>
              <a:p>
                <a:endParaRPr lang="en-US" sz="2373" dirty="0">
                  <a:cs typeface="Calibri"/>
                </a:endParaRPr>
              </a:p>
              <a:p>
                <a:pPr algn="ctr"/>
                <a:r>
                  <a:rPr lang="en-US" sz="4400" b="1" dirty="0">
                    <a:cs typeface="Calibri"/>
                  </a:rPr>
                  <a:t>Aim</a:t>
                </a:r>
                <a:endParaRPr lang="en-US" sz="4400" b="1" u="sng" dirty="0">
                  <a:cs typeface="Calibri"/>
                </a:endParaRPr>
              </a:p>
              <a:p>
                <a:r>
                  <a:rPr lang="en-US" sz="3200" dirty="0">
                    <a:ea typeface="+mn-lt"/>
                    <a:cs typeface="+mn-lt"/>
                  </a:rPr>
                  <a:t>1.  Increase satisfaction with the medication reconciliation process by 20% for medical assistants and patients with 5 or more medications by August 15, 2019. </a:t>
                </a:r>
              </a:p>
              <a:p>
                <a:endParaRPr lang="en-US" sz="3200" dirty="0">
                  <a:ea typeface="+mn-lt"/>
                  <a:cs typeface="+mn-lt"/>
                </a:endParaRPr>
              </a:p>
              <a:p>
                <a:r>
                  <a:rPr lang="en-US" sz="3200" dirty="0">
                    <a:ea typeface="+mn-lt"/>
                    <a:cs typeface="+mn-lt"/>
                  </a:rPr>
                  <a:t>2. Increase accuracy of outpatient medication reconciliation for patients with 5 or more medications by 20% by August 15, 2019.</a:t>
                </a:r>
                <a:endParaRPr lang="en-US" sz="3200" dirty="0"/>
              </a:p>
              <a:p>
                <a:endParaRPr lang="en-US" sz="3200" b="1" dirty="0">
                  <a:ea typeface="+mn-lt"/>
                  <a:cs typeface="+mn-lt"/>
                </a:endParaRPr>
              </a:p>
              <a:p>
                <a:pPr algn="ctr"/>
                <a:r>
                  <a:rPr lang="en-US" sz="4400" b="1" dirty="0">
                    <a:ea typeface="+mn-lt"/>
                    <a:cs typeface="+mn-lt"/>
                  </a:rPr>
                  <a:t>Baseline Data</a:t>
                </a:r>
                <a:endParaRPr lang="en-US" sz="4400" dirty="0">
                  <a:ea typeface="+mn-lt"/>
                  <a:cs typeface="+mn-lt"/>
                </a:endParaRPr>
              </a:p>
              <a:p>
                <a:r>
                  <a:rPr lang="en-US" sz="3200" b="1" u="sng" dirty="0">
                    <a:ea typeface="+mn-lt"/>
                    <a:cs typeface="+mn-lt"/>
                  </a:rPr>
                  <a:t>Baseline cycle:</a:t>
                </a:r>
              </a:p>
              <a:p>
                <a:r>
                  <a:rPr lang="en-US" sz="3200" b="1" dirty="0">
                    <a:ea typeface="+mn-lt"/>
                    <a:cs typeface="+mn-lt"/>
                  </a:rPr>
                  <a:t> </a:t>
                </a:r>
              </a:p>
              <a:p>
                <a:endParaRPr lang="en-US" sz="3200" b="1" dirty="0">
                  <a:ea typeface="+mn-lt"/>
                  <a:cs typeface="+mn-lt"/>
                </a:endParaRPr>
              </a:p>
              <a:p>
                <a:endParaRPr lang="en-US" sz="3200" b="1" dirty="0">
                  <a:ea typeface="+mn-lt"/>
                  <a:cs typeface="+mn-lt"/>
                </a:endParaRPr>
              </a:p>
              <a:p>
                <a:pPr marL="374088" indent="-374088">
                  <a:spcBef>
                    <a:spcPts val="491"/>
                  </a:spcBef>
                  <a:buFont typeface="Arial,Sans-Serif"/>
                  <a:buChar char="•"/>
                </a:pPr>
                <a:endParaRPr lang="en-US" sz="2946" dirty="0">
                  <a:cs typeface="Calibri"/>
                </a:endParaRPr>
              </a:p>
              <a:p>
                <a:pPr marL="374088" indent="-374088">
                  <a:spcBef>
                    <a:spcPts val="491"/>
                  </a:spcBef>
                  <a:buFont typeface="Arial,Sans-Serif"/>
                  <a:buChar char="•"/>
                </a:pPr>
                <a:endParaRPr lang="en-US" sz="2946" dirty="0">
                  <a:cs typeface="Calibri"/>
                </a:endParaRPr>
              </a:p>
              <a:p>
                <a:pPr marL="374088" indent="-374088">
                  <a:spcBef>
                    <a:spcPts val="491"/>
                  </a:spcBef>
                  <a:buFont typeface="Arial,Sans-Serif"/>
                  <a:buChar char="•"/>
                </a:pPr>
                <a:endParaRPr lang="en-US" sz="2946" dirty="0">
                  <a:cs typeface="Calibri"/>
                </a:endParaRPr>
              </a:p>
              <a:p>
                <a:pPr marL="374088" indent="-374088">
                  <a:spcBef>
                    <a:spcPts val="491"/>
                  </a:spcBef>
                  <a:buFont typeface="Arial,Sans-Serif"/>
                  <a:buChar char="•"/>
                </a:pPr>
                <a:endParaRPr lang="en-US" sz="2946" dirty="0">
                  <a:cs typeface="Calibri"/>
                </a:endParaRPr>
              </a:p>
              <a:p>
                <a:pPr marL="374088" indent="-374088">
                  <a:spcBef>
                    <a:spcPts val="491"/>
                  </a:spcBef>
                  <a:buFont typeface="Arial,Sans-Serif"/>
                  <a:buChar char="•"/>
                </a:pPr>
                <a:endParaRPr lang="en-US" sz="2946" dirty="0">
                  <a:cs typeface="Calibri"/>
                </a:endParaRPr>
              </a:p>
              <a:p>
                <a:pPr>
                  <a:spcBef>
                    <a:spcPts val="491"/>
                  </a:spcBef>
                </a:pPr>
                <a:endParaRPr lang="en-US" sz="2946" dirty="0">
                  <a:cs typeface="Calibri"/>
                </a:endParaRPr>
              </a:p>
              <a:p>
                <a:pPr>
                  <a:spcBef>
                    <a:spcPts val="491"/>
                  </a:spcBef>
                </a:pPr>
                <a:endParaRPr lang="en-US" sz="2373" dirty="0">
                  <a:ea typeface="+mn-lt"/>
                  <a:cs typeface="+mn-lt"/>
                </a:endParaRPr>
              </a:p>
              <a:p>
                <a:pPr>
                  <a:spcBef>
                    <a:spcPts val="491"/>
                  </a:spcBef>
                </a:pPr>
                <a:endParaRPr lang="en-US" sz="2373" dirty="0">
                  <a:ea typeface="+mn-lt"/>
                  <a:cs typeface="+mn-lt"/>
                </a:endParaRPr>
              </a:p>
              <a:p>
                <a:pPr>
                  <a:spcBef>
                    <a:spcPts val="491"/>
                  </a:spcBef>
                </a:pPr>
                <a:endParaRPr lang="en-US" sz="2373" dirty="0">
                  <a:ea typeface="+mn-lt"/>
                  <a:cs typeface="+mn-lt"/>
                </a:endParaRPr>
              </a:p>
              <a:p>
                <a:pPr>
                  <a:spcBef>
                    <a:spcPts val="491"/>
                  </a:spcBef>
                </a:pPr>
                <a:endParaRPr lang="en-US" sz="2373" dirty="0">
                  <a:ea typeface="+mn-lt"/>
                  <a:cs typeface="+mn-lt"/>
                </a:endParaRPr>
              </a:p>
              <a:p>
                <a:pPr>
                  <a:spcBef>
                    <a:spcPts val="491"/>
                  </a:spcBef>
                </a:pPr>
                <a:endParaRPr lang="en-US" sz="2373" dirty="0">
                  <a:ea typeface="+mn-lt"/>
                  <a:cs typeface="+mn-lt"/>
                </a:endParaRPr>
              </a:p>
              <a:p>
                <a:pPr>
                  <a:spcBef>
                    <a:spcPts val="491"/>
                  </a:spcBef>
                </a:pPr>
                <a:endParaRPr lang="en-US" sz="2373" dirty="0">
                  <a:ea typeface="+mn-lt"/>
                  <a:cs typeface="+mn-lt"/>
                </a:endParaRPr>
              </a:p>
              <a:p>
                <a:pPr>
                  <a:spcBef>
                    <a:spcPts val="491"/>
                  </a:spcBef>
                </a:pPr>
                <a:endParaRPr lang="en-US" sz="2373" dirty="0">
                  <a:ea typeface="+mn-lt"/>
                  <a:cs typeface="+mn-lt"/>
                </a:endParaRPr>
              </a:p>
              <a:p>
                <a:pPr>
                  <a:spcBef>
                    <a:spcPts val="491"/>
                  </a:spcBef>
                </a:pPr>
                <a:endParaRPr lang="en-US" sz="2373" dirty="0">
                  <a:ea typeface="+mn-lt"/>
                  <a:cs typeface="+mn-lt"/>
                </a:endParaRPr>
              </a:p>
              <a:p>
                <a:pPr>
                  <a:spcBef>
                    <a:spcPts val="491"/>
                  </a:spcBef>
                </a:pPr>
                <a:endParaRPr lang="en-US" sz="2373" dirty="0">
                  <a:ea typeface="+mn-lt"/>
                  <a:cs typeface="+mn-lt"/>
                </a:endParaRPr>
              </a:p>
            </p:txBody>
          </p:sp>
        </mc:Choice>
        <mc:Fallback xmlns="">
          <p:sp>
            <p:nvSpPr>
              <p:cNvPr id="1662" name="TextBox 1661">
                <a:extLst>
                  <a:ext uri="{FF2B5EF4-FFF2-40B4-BE49-F238E27FC236}">
                    <a16:creationId xmlns:a16="http://schemas.microsoft.com/office/drawing/2014/main" xmlns:a14="http://schemas.microsoft.com/office/drawing/2010/main" xmlns="" id="{5CC320DE-2740-453A-98C6-7C27C198A9B4}"/>
                  </a:ext>
                </a:extLst>
              </p:cNvPr>
              <p:cNvSpPr txBox="1">
                <a:spLocks noRot="1" noChangeAspect="1" noMove="1" noResize="1" noEditPoints="1" noAdjustHandles="1" noChangeArrowheads="1" noChangeShapeType="1" noTextEdit="1"/>
              </p:cNvSpPr>
              <p:nvPr/>
            </p:nvSpPr>
            <p:spPr>
              <a:xfrm>
                <a:off x="314032" y="3596559"/>
                <a:ext cx="10596263" cy="27122810"/>
              </a:xfrm>
              <a:prstGeom prst="rect">
                <a:avLst/>
              </a:prstGeom>
              <a:blipFill rotWithShape="0">
                <a:blip r:embed="rId3"/>
                <a:stretch>
                  <a:fillRect l="-1726" t="-494" r="-2417"/>
                </a:stretch>
              </a:blipFill>
            </p:spPr>
            <p:txBody>
              <a:bodyPr/>
              <a:lstStyle/>
              <a:p>
                <a:r>
                  <a:rPr lang="en-US">
                    <a:noFill/>
                  </a:rPr>
                  <a:t> </a:t>
                </a:r>
              </a:p>
            </p:txBody>
          </p:sp>
        </mc:Fallback>
      </mc:AlternateContent>
      <p:pic>
        <p:nvPicPr>
          <p:cNvPr id="21" name="Picture 21" descr="A screenshot of a cell phone&#10;&#10;Description generated with very high confidence">
            <a:extLst>
              <a:ext uri="{FF2B5EF4-FFF2-40B4-BE49-F238E27FC236}">
                <a16:creationId xmlns:a16="http://schemas.microsoft.com/office/drawing/2014/main" id="{0CB83EDE-C065-473C-B87A-2B3D68E78BCB}"/>
              </a:ext>
            </a:extLst>
          </p:cNvPr>
          <p:cNvPicPr>
            <a:picLocks noChangeAspect="1"/>
          </p:cNvPicPr>
          <p:nvPr/>
        </p:nvPicPr>
        <p:blipFill>
          <a:blip r:embed="rId4"/>
          <a:stretch>
            <a:fillRect/>
          </a:stretch>
        </p:blipFill>
        <p:spPr>
          <a:xfrm>
            <a:off x="27325022" y="4417467"/>
            <a:ext cx="5393896" cy="3800579"/>
          </a:xfrm>
          <a:prstGeom prst="rect">
            <a:avLst/>
          </a:prstGeom>
        </p:spPr>
      </p:pic>
      <p:pic>
        <p:nvPicPr>
          <p:cNvPr id="23" name="Picture 23" descr="A screenshot of a cell phone&#10;&#10;Description generated with high confidence">
            <a:extLst>
              <a:ext uri="{FF2B5EF4-FFF2-40B4-BE49-F238E27FC236}">
                <a16:creationId xmlns:a16="http://schemas.microsoft.com/office/drawing/2014/main" id="{A38C57CC-1ECA-4D4F-AC0A-A00D73766E74}"/>
              </a:ext>
            </a:extLst>
          </p:cNvPr>
          <p:cNvPicPr>
            <a:picLocks noChangeAspect="1"/>
          </p:cNvPicPr>
          <p:nvPr/>
        </p:nvPicPr>
        <p:blipFill>
          <a:blip r:embed="rId5"/>
          <a:stretch>
            <a:fillRect/>
          </a:stretch>
        </p:blipFill>
        <p:spPr>
          <a:xfrm>
            <a:off x="22268788" y="4416619"/>
            <a:ext cx="5056234" cy="3801427"/>
          </a:xfrm>
          <a:prstGeom prst="rect">
            <a:avLst/>
          </a:prstGeom>
        </p:spPr>
      </p:pic>
      <p:pic>
        <p:nvPicPr>
          <p:cNvPr id="28" name="Picture 28" descr="A screenshot of a cell phone&#10;&#10;Description generated with very high confidence">
            <a:extLst>
              <a:ext uri="{FF2B5EF4-FFF2-40B4-BE49-F238E27FC236}">
                <a16:creationId xmlns:a16="http://schemas.microsoft.com/office/drawing/2014/main" id="{776FA061-9407-4860-A65A-1CE225CDC5F1}"/>
              </a:ext>
            </a:extLst>
          </p:cNvPr>
          <p:cNvPicPr>
            <a:picLocks noChangeAspect="1"/>
          </p:cNvPicPr>
          <p:nvPr/>
        </p:nvPicPr>
        <p:blipFill>
          <a:blip r:embed="rId6"/>
          <a:stretch>
            <a:fillRect/>
          </a:stretch>
        </p:blipFill>
        <p:spPr>
          <a:xfrm>
            <a:off x="11230329" y="29276868"/>
            <a:ext cx="10545887" cy="2885013"/>
          </a:xfrm>
          <a:prstGeom prst="rect">
            <a:avLst/>
          </a:prstGeom>
        </p:spPr>
      </p:pic>
      <p:pic>
        <p:nvPicPr>
          <p:cNvPr id="30" name="Picture 30" descr="A screenshot of a cell phone&#10;&#10;Description generated with very high confidence">
            <a:extLst>
              <a:ext uri="{FF2B5EF4-FFF2-40B4-BE49-F238E27FC236}">
                <a16:creationId xmlns:a16="http://schemas.microsoft.com/office/drawing/2014/main" id="{7B977FCE-715D-4F0D-9CB1-EF8EF6F414E8}"/>
              </a:ext>
            </a:extLst>
          </p:cNvPr>
          <p:cNvPicPr>
            <a:picLocks noChangeAspect="1"/>
          </p:cNvPicPr>
          <p:nvPr/>
        </p:nvPicPr>
        <p:blipFill>
          <a:blip r:embed="rId7"/>
          <a:stretch>
            <a:fillRect/>
          </a:stretch>
        </p:blipFill>
        <p:spPr>
          <a:xfrm>
            <a:off x="11295246" y="32992878"/>
            <a:ext cx="10493497" cy="4281149"/>
          </a:xfrm>
          <a:prstGeom prst="rect">
            <a:avLst/>
          </a:prstGeom>
        </p:spPr>
      </p:pic>
      <p:pic>
        <p:nvPicPr>
          <p:cNvPr id="32" name="Picture 32" descr="A close up of a map&#10;&#10;Description generated with high confidence">
            <a:extLst>
              <a:ext uri="{FF2B5EF4-FFF2-40B4-BE49-F238E27FC236}">
                <a16:creationId xmlns:a16="http://schemas.microsoft.com/office/drawing/2014/main" id="{059DBCD6-1CB1-4CB6-B5BB-F0069D51D776}"/>
              </a:ext>
            </a:extLst>
          </p:cNvPr>
          <p:cNvPicPr>
            <a:picLocks noChangeAspect="1"/>
          </p:cNvPicPr>
          <p:nvPr/>
        </p:nvPicPr>
        <p:blipFill>
          <a:blip r:embed="rId8"/>
          <a:stretch>
            <a:fillRect/>
          </a:stretch>
        </p:blipFill>
        <p:spPr>
          <a:xfrm>
            <a:off x="11387373" y="6604106"/>
            <a:ext cx="10234483" cy="6208100"/>
          </a:xfrm>
          <a:prstGeom prst="rect">
            <a:avLst/>
          </a:prstGeom>
        </p:spPr>
      </p:pic>
      <p:pic>
        <p:nvPicPr>
          <p:cNvPr id="41" name="Picture 41" descr="A screenshot of a cell phone&#10;&#10;Description generated with very high confidence">
            <a:extLst>
              <a:ext uri="{FF2B5EF4-FFF2-40B4-BE49-F238E27FC236}">
                <a16:creationId xmlns:a16="http://schemas.microsoft.com/office/drawing/2014/main" id="{54340F00-0F00-48D9-B304-B9EC39513C65}"/>
              </a:ext>
            </a:extLst>
          </p:cNvPr>
          <p:cNvPicPr>
            <a:picLocks noChangeAspect="1"/>
          </p:cNvPicPr>
          <p:nvPr/>
        </p:nvPicPr>
        <p:blipFill>
          <a:blip r:embed="rId9"/>
          <a:stretch>
            <a:fillRect/>
          </a:stretch>
        </p:blipFill>
        <p:spPr>
          <a:xfrm>
            <a:off x="314033" y="31716332"/>
            <a:ext cx="5311833" cy="3116471"/>
          </a:xfrm>
          <a:prstGeom prst="rect">
            <a:avLst/>
          </a:prstGeom>
        </p:spPr>
      </p:pic>
      <p:pic>
        <p:nvPicPr>
          <p:cNvPr id="43" name="Picture 43" descr="A screenshot of a computer&#10;&#10;Description generated with very high confidence">
            <a:extLst>
              <a:ext uri="{FF2B5EF4-FFF2-40B4-BE49-F238E27FC236}">
                <a16:creationId xmlns:a16="http://schemas.microsoft.com/office/drawing/2014/main" id="{48B1B54B-7D0F-4666-AD5C-29199FF6D816}"/>
              </a:ext>
            </a:extLst>
          </p:cNvPr>
          <p:cNvPicPr>
            <a:picLocks noChangeAspect="1"/>
          </p:cNvPicPr>
          <p:nvPr/>
        </p:nvPicPr>
        <p:blipFill>
          <a:blip r:embed="rId10"/>
          <a:stretch>
            <a:fillRect/>
          </a:stretch>
        </p:blipFill>
        <p:spPr>
          <a:xfrm>
            <a:off x="5625866" y="31716334"/>
            <a:ext cx="5311833" cy="3116471"/>
          </a:xfrm>
          <a:prstGeom prst="rect">
            <a:avLst/>
          </a:prstGeom>
        </p:spPr>
      </p:pic>
      <p:sp>
        <p:nvSpPr>
          <p:cNvPr id="2" name="TextBox 1">
            <a:extLst>
              <a:ext uri="{FF2B5EF4-FFF2-40B4-BE49-F238E27FC236}">
                <a16:creationId xmlns:a16="http://schemas.microsoft.com/office/drawing/2014/main" id="{14BB71B4-53E6-475E-BC65-DBC763072D88}"/>
              </a:ext>
            </a:extLst>
          </p:cNvPr>
          <p:cNvSpPr txBox="1"/>
          <p:nvPr/>
        </p:nvSpPr>
        <p:spPr>
          <a:xfrm>
            <a:off x="-430996" y="29418068"/>
            <a:ext cx="184731" cy="318998"/>
          </a:xfrm>
          <a:prstGeom prst="rect">
            <a:avLst/>
          </a:prstGeom>
          <a:noFill/>
        </p:spPr>
        <p:txBody>
          <a:bodyPr wrap="none" rtlCol="0">
            <a:spAutoFit/>
          </a:bodyPr>
          <a:lstStyle/>
          <a:p>
            <a:endParaRPr lang="en-US" sz="1473" dirty="0"/>
          </a:p>
        </p:txBody>
      </p:sp>
      <p:sp>
        <p:nvSpPr>
          <p:cNvPr id="25" name="Rectangle 24">
            <a:extLst>
              <a:ext uri="{FF2B5EF4-FFF2-40B4-BE49-F238E27FC236}">
                <a16:creationId xmlns:a16="http://schemas.microsoft.com/office/drawing/2014/main" id="{466A0A35-6E18-48A3-B2C6-17D0646FC98F}"/>
              </a:ext>
            </a:extLst>
          </p:cNvPr>
          <p:cNvSpPr/>
          <p:nvPr/>
        </p:nvSpPr>
        <p:spPr>
          <a:xfrm>
            <a:off x="96696" y="159725"/>
            <a:ext cx="32623995" cy="28799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3"/>
          </a:p>
        </p:txBody>
      </p:sp>
      <p:pic>
        <p:nvPicPr>
          <p:cNvPr id="26" name="Shape 93">
            <a:extLst>
              <a:ext uri="{FF2B5EF4-FFF2-40B4-BE49-F238E27FC236}">
                <a16:creationId xmlns:a16="http://schemas.microsoft.com/office/drawing/2014/main" id="{C3E56212-8F16-4E03-B4C7-51D57C1236A0}"/>
              </a:ext>
            </a:extLst>
          </p:cNvPr>
          <p:cNvPicPr preferRelativeResize="0"/>
          <p:nvPr/>
        </p:nvPicPr>
        <p:blipFill rotWithShape="1">
          <a:blip r:embed="rId11">
            <a:alphaModFix/>
          </a:blip>
          <a:srcRect/>
          <a:stretch/>
        </p:blipFill>
        <p:spPr>
          <a:xfrm>
            <a:off x="675055" y="273332"/>
            <a:ext cx="1332638" cy="2467808"/>
          </a:xfrm>
          <a:prstGeom prst="rect">
            <a:avLst/>
          </a:prstGeom>
          <a:solidFill>
            <a:schemeClr val="bg1"/>
          </a:solidFill>
          <a:ln>
            <a:noFill/>
          </a:ln>
        </p:spPr>
      </p:pic>
      <p:sp>
        <p:nvSpPr>
          <p:cNvPr id="27" name="Rectangle 26">
            <a:extLst>
              <a:ext uri="{FF2B5EF4-FFF2-40B4-BE49-F238E27FC236}">
                <a16:creationId xmlns:a16="http://schemas.microsoft.com/office/drawing/2014/main" id="{D2FD1CDA-4AFF-4E49-9684-14DAA9E96F53}"/>
              </a:ext>
            </a:extLst>
          </p:cNvPr>
          <p:cNvSpPr/>
          <p:nvPr/>
        </p:nvSpPr>
        <p:spPr>
          <a:xfrm>
            <a:off x="2586055" y="401855"/>
            <a:ext cx="30010370" cy="2565574"/>
          </a:xfrm>
          <a:prstGeom prst="rect">
            <a:avLst/>
          </a:prstGeom>
          <a:solidFill>
            <a:schemeClr val="bg1"/>
          </a:solidFill>
        </p:spPr>
        <p:txBody>
          <a:bodyPr wrap="square">
            <a:spAutoFit/>
          </a:bodyPr>
          <a:lstStyle/>
          <a:p>
            <a:pPr algn="ctr"/>
            <a:r>
              <a:rPr lang="en-US" sz="6000" b="1" dirty="0">
                <a:solidFill>
                  <a:srgbClr val="0C377B"/>
                </a:solidFill>
                <a:latin typeface="Lato"/>
              </a:rPr>
              <a:t>Whose Job is it Anyway? Improving the Medication Reconciliation Process for All</a:t>
            </a:r>
          </a:p>
          <a:p>
            <a:endParaRPr lang="en-US" sz="3436" dirty="0">
              <a:latin typeface="Lato"/>
              <a:ea typeface="Lato"/>
              <a:cs typeface="Lato"/>
            </a:endParaRPr>
          </a:p>
          <a:p>
            <a:pPr algn="ctr"/>
            <a:r>
              <a:rPr lang="en-US" sz="3200" dirty="0">
                <a:latin typeface="Lato"/>
                <a:ea typeface="Lato"/>
                <a:cs typeface="Lato"/>
              </a:rPr>
              <a:t>Rui Heng Chen, Cassandra Kasten-Arias, Gina </a:t>
            </a:r>
            <a:r>
              <a:rPr lang="en-US" sz="3200" dirty="0" err="1">
                <a:latin typeface="Lato"/>
                <a:ea typeface="Lato"/>
                <a:cs typeface="Lato"/>
              </a:rPr>
              <a:t>Phillipi</a:t>
            </a:r>
            <a:r>
              <a:rPr lang="en-US" sz="3200" dirty="0">
                <a:latin typeface="Lato"/>
                <a:ea typeface="Lato"/>
                <a:cs typeface="Lato"/>
              </a:rPr>
              <a:t>, Erin </a:t>
            </a:r>
            <a:r>
              <a:rPr lang="en-US" sz="3200" dirty="0" err="1">
                <a:latin typeface="Lato"/>
                <a:ea typeface="Lato"/>
                <a:cs typeface="Lato"/>
              </a:rPr>
              <a:t>Urbanowicz</a:t>
            </a:r>
            <a:r>
              <a:rPr lang="en-US" sz="3200" dirty="0">
                <a:latin typeface="Lato"/>
                <a:ea typeface="Lato"/>
                <a:cs typeface="Lato"/>
              </a:rPr>
              <a:t> MPH, Sherry Liang, Andrew Edsall, Melinda </a:t>
            </a:r>
            <a:r>
              <a:rPr lang="en-US" sz="3200" dirty="0" err="1">
                <a:latin typeface="Lato"/>
                <a:ea typeface="Lato"/>
                <a:cs typeface="Lato"/>
              </a:rPr>
              <a:t>Luethe</a:t>
            </a:r>
            <a:r>
              <a:rPr lang="en-US" sz="3200" dirty="0">
                <a:latin typeface="Lato"/>
                <a:ea typeface="Lato"/>
                <a:cs typeface="Lato"/>
              </a:rPr>
              <a:t>, Christopher </a:t>
            </a:r>
            <a:r>
              <a:rPr lang="en-US" sz="3200" dirty="0" err="1">
                <a:latin typeface="Lato"/>
                <a:ea typeface="Lato"/>
                <a:cs typeface="Lato"/>
              </a:rPr>
              <a:t>Terndrup</a:t>
            </a:r>
            <a:r>
              <a:rPr lang="en-US" sz="3200" dirty="0">
                <a:latin typeface="Lato"/>
                <a:ea typeface="Lato"/>
                <a:cs typeface="Lato"/>
              </a:rPr>
              <a:t> MD, Reem Hasan MD PhD</a:t>
            </a:r>
          </a:p>
          <a:p>
            <a:pPr algn="ctr"/>
            <a:r>
              <a:rPr lang="en-US" sz="3436" i="1" dirty="0">
                <a:latin typeface="Lato"/>
                <a:ea typeface="Lato"/>
                <a:cs typeface="Lato"/>
                <a:sym typeface="Lato"/>
              </a:rPr>
              <a:t>Oregon Health and Science University (OHSU), Student Navigator Project (</a:t>
            </a:r>
            <a:r>
              <a:rPr lang="en-US" sz="3436" i="1" dirty="0" err="1">
                <a:latin typeface="Lato"/>
                <a:ea typeface="Lato"/>
                <a:cs typeface="Lato"/>
                <a:sym typeface="Lato"/>
              </a:rPr>
              <a:t>SNaP</a:t>
            </a:r>
            <a:r>
              <a:rPr lang="en-US" sz="3436" i="1" dirty="0">
                <a:latin typeface="Lato"/>
                <a:ea typeface="Lato"/>
                <a:cs typeface="Lato"/>
                <a:sym typeface="Lato"/>
              </a:rPr>
              <a:t>) at the OHSU Internal Medicine Clinic (IMC)</a:t>
            </a:r>
            <a:endParaRPr lang="en-US" sz="3436" i="1" dirty="0">
              <a:latin typeface="Lato"/>
              <a:ea typeface="Lato"/>
              <a:cs typeface="Lato"/>
            </a:endParaRPr>
          </a:p>
        </p:txBody>
      </p:sp>
      <p:grpSp>
        <p:nvGrpSpPr>
          <p:cNvPr id="5" name="Group 4">
            <a:extLst>
              <a:ext uri="{FF2B5EF4-FFF2-40B4-BE49-F238E27FC236}">
                <a16:creationId xmlns:a16="http://schemas.microsoft.com/office/drawing/2014/main" id="{20044EF4-F87E-4644-8581-1CE3B8802BD7}"/>
              </a:ext>
            </a:extLst>
          </p:cNvPr>
          <p:cNvGrpSpPr/>
          <p:nvPr/>
        </p:nvGrpSpPr>
        <p:grpSpPr>
          <a:xfrm>
            <a:off x="310717" y="22104180"/>
            <a:ext cx="10141701" cy="8927803"/>
            <a:chOff x="473512" y="23263031"/>
            <a:chExt cx="12395413" cy="4257849"/>
          </a:xfrm>
        </p:grpSpPr>
        <p:sp>
          <p:nvSpPr>
            <p:cNvPr id="3" name="TextBox 2">
              <a:extLst>
                <a:ext uri="{FF2B5EF4-FFF2-40B4-BE49-F238E27FC236}">
                  <a16:creationId xmlns:a16="http://schemas.microsoft.com/office/drawing/2014/main" id="{056204B0-54EC-4B27-B416-D4BA72E3944B}"/>
                </a:ext>
              </a:extLst>
            </p:cNvPr>
            <p:cNvSpPr txBox="1"/>
            <p:nvPr/>
          </p:nvSpPr>
          <p:spPr>
            <a:xfrm>
              <a:off x="473512" y="23263031"/>
              <a:ext cx="6173333" cy="3158321"/>
            </a:xfrm>
            <a:prstGeom prst="rect">
              <a:avLst/>
            </a:prstGeom>
            <a:noFill/>
          </p:spPr>
          <p:txBody>
            <a:bodyPr wrap="square" rtlCol="0">
              <a:spAutoFit/>
            </a:bodyPr>
            <a:lstStyle/>
            <a:p>
              <a:pPr marL="374088" indent="-374088">
                <a:spcAft>
                  <a:spcPts val="491"/>
                </a:spcAft>
                <a:buFont typeface="Arial,Sans-Serif"/>
                <a:buChar char="•"/>
              </a:pPr>
              <a:r>
                <a:rPr lang="en-US" sz="3200" dirty="0">
                  <a:ea typeface="+mn-lt"/>
                  <a:cs typeface="+mn-lt"/>
                </a:rPr>
                <a:t>We assessed the following aspects of medication reconciliation using a 5-point Likert Scale: Overall Satisfaction, Time, Up-to-date,</a:t>
              </a:r>
              <a:r>
                <a:rPr lang="en-US" sz="3200" dirty="0">
                  <a:solidFill>
                    <a:srgbClr val="FF0000"/>
                  </a:solidFill>
                  <a:ea typeface="+mn-lt"/>
                  <a:cs typeface="+mn-lt"/>
                </a:rPr>
                <a:t> </a:t>
              </a:r>
              <a:r>
                <a:rPr lang="en-US" sz="3200" dirty="0">
                  <a:ea typeface="+mn-lt"/>
                  <a:cs typeface="+mn-lt"/>
                </a:rPr>
                <a:t>Ease of Use</a:t>
              </a:r>
            </a:p>
            <a:p>
              <a:pPr marL="374088" indent="-374088">
                <a:spcAft>
                  <a:spcPts val="491"/>
                </a:spcAft>
                <a:buFont typeface="Arial,Sans-Serif"/>
                <a:buChar char="•"/>
              </a:pPr>
              <a:endParaRPr lang="en-US" sz="3200" dirty="0">
                <a:ea typeface="+mn-lt"/>
                <a:cs typeface="+mn-lt"/>
              </a:endParaRPr>
            </a:p>
            <a:p>
              <a:pPr marL="374088" indent="-374088">
                <a:buFont typeface="Arial,Sans-Serif"/>
                <a:buChar char="•"/>
              </a:pPr>
              <a:r>
                <a:rPr lang="en-US" sz="3200" dirty="0">
                  <a:ea typeface="+mn-lt"/>
                  <a:cs typeface="+mn-lt"/>
                </a:rPr>
                <a:t>MAs and Patients were also asked how they use the printed medication list to help assess changes in the medication form (figure 2).</a:t>
              </a:r>
              <a:endParaRPr lang="en-US" sz="3200" dirty="0">
                <a:cs typeface="Calibri"/>
              </a:endParaRPr>
            </a:p>
          </p:txBody>
        </p:sp>
        <p:sp>
          <p:nvSpPr>
            <p:cNvPr id="4" name="TextBox 3">
              <a:extLst>
                <a:ext uri="{FF2B5EF4-FFF2-40B4-BE49-F238E27FC236}">
                  <a16:creationId xmlns:a16="http://schemas.microsoft.com/office/drawing/2014/main" id="{8B8F0727-B915-4364-B9B8-E0594A24A0CC}"/>
                </a:ext>
              </a:extLst>
            </p:cNvPr>
            <p:cNvSpPr txBox="1"/>
            <p:nvPr/>
          </p:nvSpPr>
          <p:spPr>
            <a:xfrm>
              <a:off x="473512" y="26506841"/>
              <a:ext cx="12395413" cy="1014039"/>
            </a:xfrm>
            <a:prstGeom prst="rect">
              <a:avLst/>
            </a:prstGeom>
            <a:noFill/>
          </p:spPr>
          <p:txBody>
            <a:bodyPr wrap="square" rtlCol="0">
              <a:spAutoFit/>
            </a:bodyPr>
            <a:lstStyle/>
            <a:p>
              <a:pPr marL="374088" indent="-374088">
                <a:spcBef>
                  <a:spcPts val="491"/>
                </a:spcBef>
                <a:buFont typeface="Arial,Sans-Serif"/>
                <a:buChar char="•"/>
              </a:pPr>
              <a:r>
                <a:rPr lang="en-US" sz="3200" dirty="0">
                  <a:ea typeface="+mn-lt"/>
                  <a:cs typeface="+mn-lt"/>
                </a:rPr>
                <a:t>Accuracy was measured in 17 patients to determine a baseline for PDSA #3 (figure 1). </a:t>
              </a:r>
            </a:p>
            <a:p>
              <a:pPr marL="374088" indent="-374088">
                <a:spcBef>
                  <a:spcPts val="491"/>
                </a:spcBef>
                <a:buFont typeface="Arial,Sans-Serif"/>
                <a:buChar char="•"/>
              </a:pPr>
              <a:r>
                <a:rPr lang="en-US" sz="3200" dirty="0">
                  <a:ea typeface="+mn-lt"/>
                  <a:cs typeface="+mn-lt"/>
                </a:rPr>
                <a:t>Baseline medication reconciliation process time: 1 min 3 </a:t>
              </a:r>
              <a:r>
                <a:rPr lang="en-US" sz="3200" dirty="0">
                  <a:cs typeface="Calibri" panose="020F0502020204030204"/>
                </a:rPr>
                <a:t>seconds</a:t>
              </a:r>
              <a:endParaRPr lang="en-US" sz="3200" dirty="0">
                <a:ea typeface="+mn-lt"/>
                <a:cs typeface="+mn-lt"/>
              </a:endParaRPr>
            </a:p>
          </p:txBody>
        </p:sp>
      </p:grpSp>
      <p:sp>
        <p:nvSpPr>
          <p:cNvPr id="7" name="TextBox 6"/>
          <p:cNvSpPr txBox="1"/>
          <p:nvPr/>
        </p:nvSpPr>
        <p:spPr>
          <a:xfrm>
            <a:off x="380259" y="34832798"/>
            <a:ext cx="10647146" cy="1569660"/>
          </a:xfrm>
          <a:prstGeom prst="rect">
            <a:avLst/>
          </a:prstGeom>
          <a:noFill/>
        </p:spPr>
        <p:txBody>
          <a:bodyPr wrap="square" rtlCol="0">
            <a:spAutoFit/>
          </a:bodyPr>
          <a:lstStyle/>
          <a:p>
            <a:r>
              <a:rPr lang="en-US" sz="2400" dirty="0"/>
              <a:t>Figure 2: How do MAs use the medication list? How Do patients use their medication list? This figure shows results of surveys given to MAs and Patients regarding how they interact with the printed medication list they receive from the front desk. </a:t>
            </a:r>
          </a:p>
        </p:txBody>
      </p:sp>
      <p:sp>
        <p:nvSpPr>
          <p:cNvPr id="8" name="TextBox 7"/>
          <p:cNvSpPr txBox="1"/>
          <p:nvPr/>
        </p:nvSpPr>
        <p:spPr>
          <a:xfrm>
            <a:off x="5257547" y="26627385"/>
            <a:ext cx="5255710" cy="1200329"/>
          </a:xfrm>
          <a:prstGeom prst="rect">
            <a:avLst/>
          </a:prstGeom>
          <a:noFill/>
        </p:spPr>
        <p:txBody>
          <a:bodyPr wrap="square" rtlCol="0">
            <a:spAutoFit/>
          </a:bodyPr>
          <a:lstStyle/>
          <a:p>
            <a:r>
              <a:rPr lang="en-US" sz="2400" dirty="0"/>
              <a:t>Figure 1: Baseline accuracy of PDSA #3, Med list changes in Epic and on After Visit Summary</a:t>
            </a:r>
          </a:p>
        </p:txBody>
      </p:sp>
      <p:sp>
        <p:nvSpPr>
          <p:cNvPr id="9" name="TextBox 8"/>
          <p:cNvSpPr txBox="1"/>
          <p:nvPr/>
        </p:nvSpPr>
        <p:spPr>
          <a:xfrm>
            <a:off x="11336104" y="37179823"/>
            <a:ext cx="7216486" cy="830997"/>
          </a:xfrm>
          <a:prstGeom prst="rect">
            <a:avLst/>
          </a:prstGeom>
          <a:noFill/>
        </p:spPr>
        <p:txBody>
          <a:bodyPr wrap="square" rtlCol="0">
            <a:spAutoFit/>
          </a:bodyPr>
          <a:lstStyle/>
          <a:p>
            <a:r>
              <a:rPr lang="en-US" sz="2400" dirty="0">
                <a:cs typeface="Calibri"/>
              </a:rPr>
              <a:t>Figure 5: Medication reconciliation form for PDSA #3</a:t>
            </a:r>
          </a:p>
          <a:p>
            <a:endParaRPr lang="en-US" sz="2400" dirty="0"/>
          </a:p>
        </p:txBody>
      </p:sp>
      <p:sp>
        <p:nvSpPr>
          <p:cNvPr id="12" name="TextBox 11"/>
          <p:cNvSpPr txBox="1"/>
          <p:nvPr/>
        </p:nvSpPr>
        <p:spPr>
          <a:xfrm>
            <a:off x="11364524" y="32161881"/>
            <a:ext cx="7216486" cy="830997"/>
          </a:xfrm>
          <a:prstGeom prst="rect">
            <a:avLst/>
          </a:prstGeom>
          <a:noFill/>
        </p:spPr>
        <p:txBody>
          <a:bodyPr wrap="square" rtlCol="0">
            <a:spAutoFit/>
          </a:bodyPr>
          <a:lstStyle/>
          <a:p>
            <a:r>
              <a:rPr lang="en-US" sz="2400" dirty="0">
                <a:cs typeface="Calibri"/>
              </a:rPr>
              <a:t>Figure 4: Medication reconciliation form for PDSA #1</a:t>
            </a:r>
          </a:p>
          <a:p>
            <a:pPr algn="ctr"/>
            <a:endParaRPr lang="en-US" sz="2400" b="1" dirty="0">
              <a:cs typeface="Calibri"/>
            </a:endParaRPr>
          </a:p>
        </p:txBody>
      </p:sp>
      <p:pic>
        <p:nvPicPr>
          <p:cNvPr id="31" name="Picture 35" descr="A close up of a device&#10;&#10;Description generated with high confidence">
            <a:extLst>
              <a:ext uri="{FF2B5EF4-FFF2-40B4-BE49-F238E27FC236}">
                <a16:creationId xmlns:a16="http://schemas.microsoft.com/office/drawing/2014/main" id="{88E75F41-68BE-4EE4-A7C8-7E6B258358A0}"/>
              </a:ext>
            </a:extLst>
          </p:cNvPr>
          <p:cNvPicPr>
            <a:picLocks noChangeAspect="1"/>
          </p:cNvPicPr>
          <p:nvPr/>
        </p:nvPicPr>
        <p:blipFill>
          <a:blip r:embed="rId12"/>
          <a:stretch>
            <a:fillRect/>
          </a:stretch>
        </p:blipFill>
        <p:spPr>
          <a:xfrm>
            <a:off x="5257547" y="22104177"/>
            <a:ext cx="5255710" cy="4499186"/>
          </a:xfrm>
          <a:prstGeom prst="rect">
            <a:avLst/>
          </a:prstGeom>
        </p:spPr>
      </p:pic>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2563</TotalTime>
  <Words>1147</Words>
  <Application>Microsoft Macintosh PowerPoint</Application>
  <PresentationFormat>Custom</PresentationFormat>
  <Paragraphs>132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Arial,Sans-Serif</vt:lpstr>
      <vt:lpstr>Calibri</vt:lpstr>
      <vt:lpstr>Calibri Light</vt:lpstr>
      <vt:lpstr>Cambria Math</vt:lpstr>
      <vt:lpstr>Lato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Edsall</dc:creator>
  <cp:lastModifiedBy>Lauren Phan</cp:lastModifiedBy>
  <cp:revision>843</cp:revision>
  <dcterms:created xsi:type="dcterms:W3CDTF">2013-07-15T20:26:40Z</dcterms:created>
  <dcterms:modified xsi:type="dcterms:W3CDTF">2020-10-20T19:04:42Z</dcterms:modified>
</cp:coreProperties>
</file>