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32918400" cy="40233600"/>
  <p:notesSz cx="6858000" cy="9144000"/>
  <p:defaultTextStyle>
    <a:defPPr>
      <a:defRPr lang="en-US"/>
    </a:defPPr>
    <a:lvl1pPr marL="0" algn="l" defTabSz="3862426" rtl="0" eaLnBrk="1" latinLnBrk="0" hangingPunct="1">
      <a:defRPr sz="7603" kern="1200">
        <a:solidFill>
          <a:schemeClr val="tx1"/>
        </a:solidFill>
        <a:latin typeface="+mn-lt"/>
        <a:ea typeface="+mn-ea"/>
        <a:cs typeface="+mn-cs"/>
      </a:defRPr>
    </a:lvl1pPr>
    <a:lvl2pPr marL="1931213" algn="l" defTabSz="3862426" rtl="0" eaLnBrk="1" latinLnBrk="0" hangingPunct="1">
      <a:defRPr sz="7603" kern="1200">
        <a:solidFill>
          <a:schemeClr val="tx1"/>
        </a:solidFill>
        <a:latin typeface="+mn-lt"/>
        <a:ea typeface="+mn-ea"/>
        <a:cs typeface="+mn-cs"/>
      </a:defRPr>
    </a:lvl2pPr>
    <a:lvl3pPr marL="3862426" algn="l" defTabSz="3862426" rtl="0" eaLnBrk="1" latinLnBrk="0" hangingPunct="1">
      <a:defRPr sz="7603" kern="1200">
        <a:solidFill>
          <a:schemeClr val="tx1"/>
        </a:solidFill>
        <a:latin typeface="+mn-lt"/>
        <a:ea typeface="+mn-ea"/>
        <a:cs typeface="+mn-cs"/>
      </a:defRPr>
    </a:lvl3pPr>
    <a:lvl4pPr marL="5793638" algn="l" defTabSz="3862426" rtl="0" eaLnBrk="1" latinLnBrk="0" hangingPunct="1">
      <a:defRPr sz="7603" kern="1200">
        <a:solidFill>
          <a:schemeClr val="tx1"/>
        </a:solidFill>
        <a:latin typeface="+mn-lt"/>
        <a:ea typeface="+mn-ea"/>
        <a:cs typeface="+mn-cs"/>
      </a:defRPr>
    </a:lvl4pPr>
    <a:lvl5pPr marL="7724851" algn="l" defTabSz="3862426" rtl="0" eaLnBrk="1" latinLnBrk="0" hangingPunct="1">
      <a:defRPr sz="7603" kern="1200">
        <a:solidFill>
          <a:schemeClr val="tx1"/>
        </a:solidFill>
        <a:latin typeface="+mn-lt"/>
        <a:ea typeface="+mn-ea"/>
        <a:cs typeface="+mn-cs"/>
      </a:defRPr>
    </a:lvl5pPr>
    <a:lvl6pPr marL="9656064" algn="l" defTabSz="3862426" rtl="0" eaLnBrk="1" latinLnBrk="0" hangingPunct="1">
      <a:defRPr sz="7603" kern="1200">
        <a:solidFill>
          <a:schemeClr val="tx1"/>
        </a:solidFill>
        <a:latin typeface="+mn-lt"/>
        <a:ea typeface="+mn-ea"/>
        <a:cs typeface="+mn-cs"/>
      </a:defRPr>
    </a:lvl6pPr>
    <a:lvl7pPr marL="11587277" algn="l" defTabSz="3862426" rtl="0" eaLnBrk="1" latinLnBrk="0" hangingPunct="1">
      <a:defRPr sz="7603" kern="1200">
        <a:solidFill>
          <a:schemeClr val="tx1"/>
        </a:solidFill>
        <a:latin typeface="+mn-lt"/>
        <a:ea typeface="+mn-ea"/>
        <a:cs typeface="+mn-cs"/>
      </a:defRPr>
    </a:lvl7pPr>
    <a:lvl8pPr marL="13518490" algn="l" defTabSz="3862426" rtl="0" eaLnBrk="1" latinLnBrk="0" hangingPunct="1">
      <a:defRPr sz="7603" kern="1200">
        <a:solidFill>
          <a:schemeClr val="tx1"/>
        </a:solidFill>
        <a:latin typeface="+mn-lt"/>
        <a:ea typeface="+mn-ea"/>
        <a:cs typeface="+mn-cs"/>
      </a:defRPr>
    </a:lvl8pPr>
    <a:lvl9pPr marL="15449702" algn="l" defTabSz="3862426" rtl="0" eaLnBrk="1" latinLnBrk="0" hangingPunct="1">
      <a:defRPr sz="760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94E74-4C4A-41E7-990F-0D47F44EB86B}" v="47" dt="2019-10-01T00:38:54.273"/>
    <p1510:client id="{6D3F0922-455C-4ECD-891F-604C8D436781}" v="13" dt="2019-10-29T17:56:58.488"/>
    <p1510:client id="{81FD5E5F-2E8C-4170-A77F-6FA4E6CDF9E0}" v="6" dt="2019-10-01T23:08:00.726"/>
    <p1510:client id="{A27F9227-3A6A-4490-B3BB-CCD5D1B338B3}" v="129" dt="2019-10-28T00:56:10.885"/>
    <p1510:client id="{B625C271-349E-464C-886D-878546A03378}" v="5" dt="2019-10-24T05:06:59.524"/>
    <p1510:client id="{C7CBCD73-3CB5-4531-AC50-EDC953A98236}" v="7" dt="2019-09-29T21:58:15.799"/>
    <p1510:client id="{D3549F72-5063-460B-91C7-3085CE214C84}" v="106" dt="2019-10-26T19:21:36.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80"/>
    <p:restoredTop sz="94681"/>
  </p:normalViewPr>
  <p:slideViewPr>
    <p:cSldViewPr snapToObjects="1">
      <p:cViewPr varScale="1">
        <p:scale>
          <a:sx n="18" d="100"/>
          <a:sy n="18" d="100"/>
        </p:scale>
        <p:origin x="2664"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584530"/>
            <a:ext cx="27980640" cy="14007253"/>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1131956"/>
            <a:ext cx="24688800" cy="9713804"/>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34FC6B-EFB6-C847-824E-C37A9FCD7E64}" type="datetimeFigureOut">
              <a:rPr lang="en-US" smtClean="0"/>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E9554-133E-0F4A-8759-651604B99FA1}" type="slidenum">
              <a:rPr lang="en-US" smtClean="0"/>
              <a:t>‹#›</a:t>
            </a:fld>
            <a:endParaRPr lang="en-US"/>
          </a:p>
        </p:txBody>
      </p:sp>
    </p:spTree>
    <p:extLst>
      <p:ext uri="{BB962C8B-B14F-4D97-AF65-F5344CB8AC3E}">
        <p14:creationId xmlns:p14="http://schemas.microsoft.com/office/powerpoint/2010/main" val="226712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4FC6B-EFB6-C847-824E-C37A9FCD7E64}" type="datetimeFigureOut">
              <a:rPr lang="en-US" smtClean="0"/>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E9554-133E-0F4A-8759-651604B99FA1}" type="slidenum">
              <a:rPr lang="en-US" smtClean="0"/>
              <a:t>‹#›</a:t>
            </a:fld>
            <a:endParaRPr lang="en-US"/>
          </a:p>
        </p:txBody>
      </p:sp>
    </p:spTree>
    <p:extLst>
      <p:ext uri="{BB962C8B-B14F-4D97-AF65-F5344CB8AC3E}">
        <p14:creationId xmlns:p14="http://schemas.microsoft.com/office/powerpoint/2010/main" val="191415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142067"/>
            <a:ext cx="7098030" cy="340961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142067"/>
            <a:ext cx="20882610" cy="340961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4FC6B-EFB6-C847-824E-C37A9FCD7E64}" type="datetimeFigureOut">
              <a:rPr lang="en-US" smtClean="0"/>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E9554-133E-0F4A-8759-651604B99FA1}" type="slidenum">
              <a:rPr lang="en-US" smtClean="0"/>
              <a:t>‹#›</a:t>
            </a:fld>
            <a:endParaRPr lang="en-US"/>
          </a:p>
        </p:txBody>
      </p:sp>
    </p:spTree>
    <p:extLst>
      <p:ext uri="{BB962C8B-B14F-4D97-AF65-F5344CB8AC3E}">
        <p14:creationId xmlns:p14="http://schemas.microsoft.com/office/powerpoint/2010/main" val="247372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4FC6B-EFB6-C847-824E-C37A9FCD7E64}" type="datetimeFigureOut">
              <a:rPr lang="en-US" smtClean="0"/>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E9554-133E-0F4A-8759-651604B99FA1}" type="slidenum">
              <a:rPr lang="en-US" smtClean="0"/>
              <a:t>‹#›</a:t>
            </a:fld>
            <a:endParaRPr lang="en-US"/>
          </a:p>
        </p:txBody>
      </p:sp>
    </p:spTree>
    <p:extLst>
      <p:ext uri="{BB962C8B-B14F-4D97-AF65-F5344CB8AC3E}">
        <p14:creationId xmlns:p14="http://schemas.microsoft.com/office/powerpoint/2010/main" val="373981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030472"/>
            <a:ext cx="28392120" cy="1673605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6924858"/>
            <a:ext cx="28392120" cy="88010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34FC6B-EFB6-C847-824E-C37A9FCD7E64}" type="datetimeFigureOut">
              <a:rPr lang="en-US" smtClean="0"/>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E9554-133E-0F4A-8759-651604B99FA1}" type="slidenum">
              <a:rPr lang="en-US" smtClean="0"/>
              <a:t>‹#›</a:t>
            </a:fld>
            <a:endParaRPr lang="en-US"/>
          </a:p>
        </p:txBody>
      </p:sp>
    </p:spTree>
    <p:extLst>
      <p:ext uri="{BB962C8B-B14F-4D97-AF65-F5344CB8AC3E}">
        <p14:creationId xmlns:p14="http://schemas.microsoft.com/office/powerpoint/2010/main" val="168480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0710333"/>
            <a:ext cx="1399032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0710333"/>
            <a:ext cx="1399032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34FC6B-EFB6-C847-824E-C37A9FCD7E64}" type="datetimeFigureOut">
              <a:rPr lang="en-US" smtClean="0"/>
              <a:t>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E9554-133E-0F4A-8759-651604B99FA1}" type="slidenum">
              <a:rPr lang="en-US" smtClean="0"/>
              <a:t>‹#›</a:t>
            </a:fld>
            <a:endParaRPr lang="en-US"/>
          </a:p>
        </p:txBody>
      </p:sp>
    </p:spTree>
    <p:extLst>
      <p:ext uri="{BB962C8B-B14F-4D97-AF65-F5344CB8AC3E}">
        <p14:creationId xmlns:p14="http://schemas.microsoft.com/office/powerpoint/2010/main" val="102088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142076"/>
            <a:ext cx="28392120" cy="7776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9862823"/>
            <a:ext cx="13926024" cy="483361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4696440"/>
            <a:ext cx="13926024"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9862823"/>
            <a:ext cx="13994608" cy="483361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4696440"/>
            <a:ext cx="13994608"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34FC6B-EFB6-C847-824E-C37A9FCD7E64}" type="datetimeFigureOut">
              <a:rPr lang="en-US" smtClean="0"/>
              <a:t>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9E9554-133E-0F4A-8759-651604B99FA1}" type="slidenum">
              <a:rPr lang="en-US" smtClean="0"/>
              <a:t>‹#›</a:t>
            </a:fld>
            <a:endParaRPr lang="en-US"/>
          </a:p>
        </p:txBody>
      </p:sp>
    </p:spTree>
    <p:extLst>
      <p:ext uri="{BB962C8B-B14F-4D97-AF65-F5344CB8AC3E}">
        <p14:creationId xmlns:p14="http://schemas.microsoft.com/office/powerpoint/2010/main" val="419811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34FC6B-EFB6-C847-824E-C37A9FCD7E64}" type="datetimeFigureOut">
              <a:rPr lang="en-US" smtClean="0"/>
              <a:t>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9E9554-133E-0F4A-8759-651604B99FA1}" type="slidenum">
              <a:rPr lang="en-US" smtClean="0"/>
              <a:t>‹#›</a:t>
            </a:fld>
            <a:endParaRPr lang="en-US"/>
          </a:p>
        </p:txBody>
      </p:sp>
    </p:spTree>
    <p:extLst>
      <p:ext uri="{BB962C8B-B14F-4D97-AF65-F5344CB8AC3E}">
        <p14:creationId xmlns:p14="http://schemas.microsoft.com/office/powerpoint/2010/main" val="248833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FC6B-EFB6-C847-824E-C37A9FCD7E64}" type="datetimeFigureOut">
              <a:rPr lang="en-US" smtClean="0"/>
              <a:t>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9E9554-133E-0F4A-8759-651604B99FA1}" type="slidenum">
              <a:rPr lang="en-US" smtClean="0"/>
              <a:t>‹#›</a:t>
            </a:fld>
            <a:endParaRPr lang="en-US"/>
          </a:p>
        </p:txBody>
      </p:sp>
    </p:spTree>
    <p:extLst>
      <p:ext uri="{BB962C8B-B14F-4D97-AF65-F5344CB8AC3E}">
        <p14:creationId xmlns:p14="http://schemas.microsoft.com/office/powerpoint/2010/main" val="339438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682240"/>
            <a:ext cx="10617041" cy="938784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5792902"/>
            <a:ext cx="16664940" cy="28591933"/>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2070080"/>
            <a:ext cx="10617041" cy="22361316"/>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C234FC6B-EFB6-C847-824E-C37A9FCD7E64}" type="datetimeFigureOut">
              <a:rPr lang="en-US" smtClean="0"/>
              <a:t>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E9554-133E-0F4A-8759-651604B99FA1}" type="slidenum">
              <a:rPr lang="en-US" smtClean="0"/>
              <a:t>‹#›</a:t>
            </a:fld>
            <a:endParaRPr lang="en-US"/>
          </a:p>
        </p:txBody>
      </p:sp>
    </p:spTree>
    <p:extLst>
      <p:ext uri="{BB962C8B-B14F-4D97-AF65-F5344CB8AC3E}">
        <p14:creationId xmlns:p14="http://schemas.microsoft.com/office/powerpoint/2010/main" val="185827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682240"/>
            <a:ext cx="10617041" cy="938784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5792902"/>
            <a:ext cx="16664940" cy="28591933"/>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2070080"/>
            <a:ext cx="10617041" cy="22361316"/>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C234FC6B-EFB6-C847-824E-C37A9FCD7E64}" type="datetimeFigureOut">
              <a:rPr lang="en-US" smtClean="0"/>
              <a:t>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E9554-133E-0F4A-8759-651604B99FA1}" type="slidenum">
              <a:rPr lang="en-US" smtClean="0"/>
              <a:t>‹#›</a:t>
            </a:fld>
            <a:endParaRPr lang="en-US"/>
          </a:p>
        </p:txBody>
      </p:sp>
    </p:spTree>
    <p:extLst>
      <p:ext uri="{BB962C8B-B14F-4D97-AF65-F5344CB8AC3E}">
        <p14:creationId xmlns:p14="http://schemas.microsoft.com/office/powerpoint/2010/main" val="43060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142076"/>
            <a:ext cx="28392120" cy="7776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0710333"/>
            <a:ext cx="28392120" cy="25527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37290595"/>
            <a:ext cx="7406640" cy="2142067"/>
          </a:xfrm>
          <a:prstGeom prst="rect">
            <a:avLst/>
          </a:prstGeom>
        </p:spPr>
        <p:txBody>
          <a:bodyPr vert="horz" lIns="91440" tIns="45720" rIns="91440" bIns="45720" rtlCol="0" anchor="ctr"/>
          <a:lstStyle>
            <a:lvl1pPr algn="l">
              <a:defRPr sz="4320">
                <a:solidFill>
                  <a:schemeClr val="tx1">
                    <a:tint val="75000"/>
                  </a:schemeClr>
                </a:solidFill>
              </a:defRPr>
            </a:lvl1pPr>
          </a:lstStyle>
          <a:p>
            <a:fld id="{C234FC6B-EFB6-C847-824E-C37A9FCD7E64}" type="datetimeFigureOut">
              <a:rPr lang="en-US" smtClean="0"/>
              <a:t>10/20/20</a:t>
            </a:fld>
            <a:endParaRPr lang="en-US"/>
          </a:p>
        </p:txBody>
      </p:sp>
      <p:sp>
        <p:nvSpPr>
          <p:cNvPr id="5" name="Footer Placeholder 4"/>
          <p:cNvSpPr>
            <a:spLocks noGrp="1"/>
          </p:cNvSpPr>
          <p:nvPr>
            <p:ph type="ftr" sz="quarter" idx="3"/>
          </p:nvPr>
        </p:nvSpPr>
        <p:spPr>
          <a:xfrm>
            <a:off x="10904220" y="37290595"/>
            <a:ext cx="11109960" cy="2142067"/>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37290595"/>
            <a:ext cx="7406640" cy="2142067"/>
          </a:xfrm>
          <a:prstGeom prst="rect">
            <a:avLst/>
          </a:prstGeom>
        </p:spPr>
        <p:txBody>
          <a:bodyPr vert="horz" lIns="91440" tIns="45720" rIns="91440" bIns="45720" rtlCol="0" anchor="ctr"/>
          <a:lstStyle>
            <a:lvl1pPr algn="r">
              <a:defRPr sz="4320">
                <a:solidFill>
                  <a:schemeClr val="tx1">
                    <a:tint val="75000"/>
                  </a:schemeClr>
                </a:solidFill>
              </a:defRPr>
            </a:lvl1pPr>
          </a:lstStyle>
          <a:p>
            <a:fld id="{D29E9554-133E-0F4A-8759-651604B99FA1}" type="slidenum">
              <a:rPr lang="en-US" smtClean="0"/>
              <a:t>‹#›</a:t>
            </a:fld>
            <a:endParaRPr lang="en-US"/>
          </a:p>
        </p:txBody>
      </p:sp>
    </p:spTree>
    <p:extLst>
      <p:ext uri="{BB962C8B-B14F-4D97-AF65-F5344CB8AC3E}">
        <p14:creationId xmlns:p14="http://schemas.microsoft.com/office/powerpoint/2010/main" val="2273792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9E0ADCB-4709-F840-BD8E-3694C0CFFB1D}"/>
              </a:ext>
            </a:extLst>
          </p:cNvPr>
          <p:cNvCxnSpPr>
            <a:cxnSpLocks/>
          </p:cNvCxnSpPr>
          <p:nvPr/>
        </p:nvCxnSpPr>
        <p:spPr>
          <a:xfrm>
            <a:off x="-55430" y="159232"/>
            <a:ext cx="32982934" cy="69368"/>
          </a:xfrm>
          <a:prstGeom prst="line">
            <a:avLst/>
          </a:prstGeom>
          <a:ln w="508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40DD99-5D0F-D74A-BBA9-22AFEF2B3162}"/>
              </a:ext>
            </a:extLst>
          </p:cNvPr>
          <p:cNvCxnSpPr/>
          <p:nvPr/>
        </p:nvCxnSpPr>
        <p:spPr>
          <a:xfrm>
            <a:off x="-23532" y="39993728"/>
            <a:ext cx="32889236" cy="25360"/>
          </a:xfrm>
          <a:prstGeom prst="line">
            <a:avLst/>
          </a:prstGeom>
          <a:ln w="508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A7D0D35-A5BD-A444-A747-D56F94569D87}"/>
              </a:ext>
            </a:extLst>
          </p:cNvPr>
          <p:cNvCxnSpPr>
            <a:cxnSpLocks/>
          </p:cNvCxnSpPr>
          <p:nvPr/>
        </p:nvCxnSpPr>
        <p:spPr>
          <a:xfrm>
            <a:off x="228600" y="295341"/>
            <a:ext cx="0" cy="39938259"/>
          </a:xfrm>
          <a:prstGeom prst="line">
            <a:avLst/>
          </a:prstGeom>
          <a:ln w="508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0E01A3A-55CB-AE4E-BDE2-423915E51781}"/>
              </a:ext>
            </a:extLst>
          </p:cNvPr>
          <p:cNvCxnSpPr>
            <a:cxnSpLocks/>
          </p:cNvCxnSpPr>
          <p:nvPr/>
        </p:nvCxnSpPr>
        <p:spPr>
          <a:xfrm flipH="1">
            <a:off x="32641485" y="359669"/>
            <a:ext cx="48315" cy="39873931"/>
          </a:xfrm>
          <a:prstGeom prst="line">
            <a:avLst/>
          </a:prstGeom>
          <a:ln w="5080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F0800C1-ADEA-B341-8AC9-2469539151A3}"/>
              </a:ext>
            </a:extLst>
          </p:cNvPr>
          <p:cNvPicPr>
            <a:picLocks noChangeAspect="1"/>
          </p:cNvPicPr>
          <p:nvPr/>
        </p:nvPicPr>
        <p:blipFill rotWithShape="1">
          <a:blip r:embed="rId2"/>
          <a:srcRect l="20367" t="-1" r="18534" b="-754"/>
          <a:stretch/>
        </p:blipFill>
        <p:spPr>
          <a:xfrm>
            <a:off x="609600" y="583249"/>
            <a:ext cx="3388889" cy="4232005"/>
          </a:xfrm>
          <a:prstGeom prst="rect">
            <a:avLst/>
          </a:prstGeom>
        </p:spPr>
      </p:pic>
      <p:sp>
        <p:nvSpPr>
          <p:cNvPr id="18" name="TextBox 17">
            <a:extLst>
              <a:ext uri="{FF2B5EF4-FFF2-40B4-BE49-F238E27FC236}">
                <a16:creationId xmlns:a16="http://schemas.microsoft.com/office/drawing/2014/main" id="{0D806613-6EF8-374C-83DA-8DA58361C3F1}"/>
              </a:ext>
            </a:extLst>
          </p:cNvPr>
          <p:cNvSpPr txBox="1"/>
          <p:nvPr/>
        </p:nvSpPr>
        <p:spPr>
          <a:xfrm>
            <a:off x="3782816" y="1035290"/>
            <a:ext cx="28636640" cy="1200329"/>
          </a:xfrm>
          <a:prstGeom prst="rect">
            <a:avLst/>
          </a:prstGeom>
          <a:noFill/>
        </p:spPr>
        <p:txBody>
          <a:bodyPr wrap="square" rtlCol="0" anchor="t">
            <a:spAutoFit/>
          </a:bodyPr>
          <a:lstStyle/>
          <a:p>
            <a:r>
              <a:rPr lang="en-US" sz="7200" b="1" dirty="0">
                <a:solidFill>
                  <a:schemeClr val="bg2">
                    <a:lumMod val="50000"/>
                  </a:schemeClr>
                </a:solidFill>
                <a:cs typeface="Calibri"/>
              </a:rPr>
              <a:t>Beyond Food Insecurity: Lessons from Direct Family Outreach </a:t>
            </a:r>
            <a:endParaRPr lang="en-US" sz="6221" dirty="0">
              <a:solidFill>
                <a:schemeClr val="bg2">
                  <a:lumMod val="50000"/>
                </a:schemeClr>
              </a:solidFill>
              <a:cs typeface="Calibri" panose="020F0502020204030204"/>
            </a:endParaRPr>
          </a:p>
        </p:txBody>
      </p:sp>
      <p:sp>
        <p:nvSpPr>
          <p:cNvPr id="19" name="TextBox 18">
            <a:extLst>
              <a:ext uri="{FF2B5EF4-FFF2-40B4-BE49-F238E27FC236}">
                <a16:creationId xmlns:a16="http://schemas.microsoft.com/office/drawing/2014/main" id="{4B6989C6-E1EB-4A49-947E-DFA270A334C3}"/>
              </a:ext>
            </a:extLst>
          </p:cNvPr>
          <p:cNvSpPr txBox="1"/>
          <p:nvPr/>
        </p:nvSpPr>
        <p:spPr>
          <a:xfrm>
            <a:off x="3782816" y="2552705"/>
            <a:ext cx="28588406" cy="3164649"/>
          </a:xfrm>
          <a:prstGeom prst="rect">
            <a:avLst/>
          </a:prstGeom>
          <a:noFill/>
        </p:spPr>
        <p:txBody>
          <a:bodyPr wrap="square" rtlCol="0" anchor="t">
            <a:spAutoFit/>
          </a:bodyPr>
          <a:lstStyle/>
          <a:p>
            <a:r>
              <a:rPr lang="en-US" sz="5073" dirty="0"/>
              <a:t>Rachel Caron, Hannah Kim, Lauren Maloney, </a:t>
            </a:r>
            <a:r>
              <a:rPr lang="en-US" sz="5073" dirty="0" err="1"/>
              <a:t>Kanwarabijit</a:t>
            </a:r>
            <a:r>
              <a:rPr lang="en-US" sz="5073" dirty="0"/>
              <a:t> </a:t>
            </a:r>
            <a:r>
              <a:rPr lang="en-US" sz="5073" dirty="0" err="1"/>
              <a:t>Thind</a:t>
            </a:r>
            <a:r>
              <a:rPr lang="en-US" sz="5073" dirty="0"/>
              <a:t> MPH, Sherry Liang, Laurel Hoffmann MD MPH, Reem Hasan MD PhD</a:t>
            </a:r>
          </a:p>
          <a:p>
            <a:endParaRPr lang="en-US" sz="5073" dirty="0">
              <a:cs typeface="Calibri"/>
            </a:endParaRPr>
          </a:p>
          <a:p>
            <a:r>
              <a:rPr lang="en-US" sz="4746" i="1" dirty="0"/>
              <a:t>Oregon Health and Science University, Student Navigator Program (</a:t>
            </a:r>
            <a:r>
              <a:rPr lang="en-US" sz="4746" i="1" dirty="0" err="1"/>
              <a:t>SNaP</a:t>
            </a:r>
            <a:r>
              <a:rPr lang="en-US" sz="4746" i="1" dirty="0"/>
              <a:t>) at Doernbecher General Pediatrics Clinic </a:t>
            </a:r>
            <a:endParaRPr lang="en-US" sz="4746" i="1" dirty="0">
              <a:cs typeface="Calibri"/>
            </a:endParaRPr>
          </a:p>
        </p:txBody>
      </p:sp>
      <p:sp>
        <p:nvSpPr>
          <p:cNvPr id="21" name="TextBox 20">
            <a:extLst>
              <a:ext uri="{FF2B5EF4-FFF2-40B4-BE49-F238E27FC236}">
                <a16:creationId xmlns:a16="http://schemas.microsoft.com/office/drawing/2014/main" id="{17268584-9505-B74B-984F-E03B951F0AAB}"/>
              </a:ext>
            </a:extLst>
          </p:cNvPr>
          <p:cNvSpPr txBox="1"/>
          <p:nvPr/>
        </p:nvSpPr>
        <p:spPr>
          <a:xfrm>
            <a:off x="557522" y="6703601"/>
            <a:ext cx="7828452" cy="20476952"/>
          </a:xfrm>
          <a:prstGeom prst="rect">
            <a:avLst/>
          </a:prstGeom>
          <a:noFill/>
        </p:spPr>
        <p:txBody>
          <a:bodyPr wrap="square" rtlCol="0" anchor="t">
            <a:spAutoFit/>
          </a:bodyPr>
          <a:lstStyle/>
          <a:p>
            <a:r>
              <a:rPr lang="en-US" sz="4091" b="1" dirty="0">
                <a:solidFill>
                  <a:schemeClr val="bg2">
                    <a:lumMod val="50000"/>
                  </a:schemeClr>
                </a:solidFill>
                <a:latin typeface="Calibri" panose="020F0502020204030204" pitchFamily="34" charset="0"/>
                <a:cs typeface="Calibri" panose="020F0502020204030204" pitchFamily="34" charset="0"/>
              </a:rPr>
              <a:t>Aim: </a:t>
            </a:r>
          </a:p>
          <a:p>
            <a:r>
              <a:rPr lang="en-US" sz="3000" dirty="0"/>
              <a:t>To coordinate outreach and conduct an assessment of social needs among families who screen positive for household food insecurity (FI) in the General Pediatrics clinic at Doernbecher Children's Hospital (DCH).</a:t>
            </a:r>
            <a:endParaRPr lang="en-US" sz="3000" dirty="0">
              <a:cs typeface="Calibri"/>
            </a:endParaRPr>
          </a:p>
          <a:p>
            <a:endParaRPr lang="en-US" sz="4091" dirty="0"/>
          </a:p>
          <a:p>
            <a:r>
              <a:rPr lang="en-US" sz="4091" b="1" dirty="0">
                <a:solidFill>
                  <a:schemeClr val="bg2">
                    <a:lumMod val="50000"/>
                  </a:schemeClr>
                </a:solidFill>
                <a:latin typeface="Calibri"/>
                <a:cs typeface="Calibri"/>
              </a:rPr>
              <a:t>Team: </a:t>
            </a:r>
          </a:p>
          <a:p>
            <a:r>
              <a:rPr lang="en-US" sz="3000" dirty="0">
                <a:latin typeface="Calibri"/>
                <a:cs typeface="Calibri"/>
              </a:rPr>
              <a:t>The OHSU Student Navigator Program (</a:t>
            </a:r>
            <a:r>
              <a:rPr lang="en-US" sz="3000" dirty="0" err="1">
                <a:latin typeface="Calibri"/>
                <a:cs typeface="Calibri"/>
              </a:rPr>
              <a:t>SNaP</a:t>
            </a:r>
            <a:r>
              <a:rPr lang="en-US" sz="3000" dirty="0">
                <a:latin typeface="Calibri"/>
                <a:cs typeface="Calibri"/>
              </a:rPr>
              <a:t>) places first-year medical students in an outpatient pediatrics clinic where they work to improve outcomes through a Quality Improvement (QI) project. </a:t>
            </a:r>
            <a:r>
              <a:rPr lang="en-US" sz="3000" dirty="0" err="1">
                <a:latin typeface="Calibri"/>
                <a:cs typeface="Calibri"/>
              </a:rPr>
              <a:t>SNaP</a:t>
            </a:r>
            <a:r>
              <a:rPr lang="en-US" sz="3000" dirty="0">
                <a:latin typeface="Calibri"/>
                <a:cs typeface="Calibri"/>
              </a:rPr>
              <a:t> students additionally undertake patient navigation for a panel of assigned high-needs patients.  </a:t>
            </a:r>
          </a:p>
          <a:p>
            <a:endParaRPr lang="en-US" sz="4091" b="1" dirty="0">
              <a:solidFill>
                <a:schemeClr val="bg2">
                  <a:lumMod val="50000"/>
                </a:schemeClr>
              </a:solidFill>
              <a:latin typeface="Calibri" panose="020F0502020204030204" pitchFamily="34" charset="0"/>
              <a:cs typeface="Calibri" panose="020F0502020204030204" pitchFamily="34" charset="0"/>
            </a:endParaRPr>
          </a:p>
          <a:p>
            <a:r>
              <a:rPr lang="en-US" sz="4091" b="1" dirty="0">
                <a:solidFill>
                  <a:schemeClr val="bg2">
                    <a:lumMod val="50000"/>
                  </a:schemeClr>
                </a:solidFill>
                <a:latin typeface="Calibri"/>
                <a:cs typeface="Calibri"/>
              </a:rPr>
              <a:t>Background: </a:t>
            </a:r>
            <a:endParaRPr lang="en-US" sz="4091" b="1" dirty="0">
              <a:solidFill>
                <a:schemeClr val="bg2">
                  <a:lumMod val="50000"/>
                </a:schemeClr>
              </a:solidFill>
              <a:ea typeface="+mn-lt"/>
              <a:cs typeface="+mn-lt"/>
            </a:endParaRPr>
          </a:p>
          <a:p>
            <a:r>
              <a:rPr lang="en-US" sz="3000" dirty="0">
                <a:ea typeface="+mn-lt"/>
                <a:cs typeface="+mn-lt"/>
              </a:rPr>
              <a:t>Food insecurity is defined as the lack of reliable access to a sufficient quantity of nutritional food. In 2017, 14.6% of Oregon households were identified as being food insecure.</a:t>
            </a:r>
            <a:r>
              <a:rPr lang="en-US" sz="3000" baseline="30000" dirty="0">
                <a:ea typeface="+mn-lt"/>
                <a:cs typeface="+mn-lt"/>
              </a:rPr>
              <a:t>1</a:t>
            </a:r>
            <a:r>
              <a:rPr lang="en-US" sz="3000" dirty="0">
                <a:ea typeface="+mn-lt"/>
                <a:cs typeface="+mn-lt"/>
              </a:rPr>
              <a:t> The American Academy of Pediatrics recommends assessing for food insecurity at health maintenance visits to provide timely intervention.</a:t>
            </a:r>
            <a:r>
              <a:rPr lang="en-US" sz="3000" baseline="30000" dirty="0">
                <a:ea typeface="+mn-lt"/>
                <a:cs typeface="+mn-lt"/>
              </a:rPr>
              <a:t>2</a:t>
            </a:r>
            <a:r>
              <a:rPr lang="en-US" sz="3000" dirty="0">
                <a:ea typeface="+mn-lt"/>
                <a:cs typeface="+mn-lt"/>
              </a:rPr>
              <a:t> FI has been shown to have a strong correlation with needs for other resources, such as transportation, healthcare, and childcare.</a:t>
            </a:r>
            <a:r>
              <a:rPr lang="en-US" sz="3000" baseline="30000" dirty="0">
                <a:ea typeface="+mn-lt"/>
                <a:cs typeface="+mn-lt"/>
              </a:rPr>
              <a:t>3</a:t>
            </a:r>
            <a:r>
              <a:rPr lang="en-US" sz="3000" dirty="0">
                <a:ea typeface="+mn-lt"/>
                <a:cs typeface="+mn-lt"/>
              </a:rPr>
              <a:t> Screening for FI in the General Pediatric Clinic at DCH is an established practice; however, non-food needs are often not thoroughly assessed and addressed for patients and families</a:t>
            </a:r>
            <a:r>
              <a:rPr lang="en-US" sz="3000" baseline="30000" dirty="0">
                <a:ea typeface="+mn-lt"/>
                <a:cs typeface="+mn-lt"/>
              </a:rPr>
              <a:t>4 </a:t>
            </a:r>
            <a:r>
              <a:rPr lang="en-US" sz="3000" dirty="0">
                <a:ea typeface="+mn-lt"/>
                <a:cs typeface="+mn-lt"/>
              </a:rPr>
              <a:t>and it has been shown that many physicians are uncertain about how to proceed with positive food insecurity screens.</a:t>
            </a:r>
            <a:r>
              <a:rPr lang="en-US" sz="3000" baseline="30000" dirty="0">
                <a:ea typeface="+mn-lt"/>
                <a:cs typeface="+mn-lt"/>
              </a:rPr>
              <a:t>3</a:t>
            </a:r>
            <a:endParaRPr lang="en-US" sz="3000" dirty="0">
              <a:ea typeface="+mn-lt"/>
              <a:cs typeface="+mn-lt"/>
            </a:endParaRPr>
          </a:p>
          <a:p>
            <a:endParaRPr lang="en-US" sz="2864" baseline="30000" dirty="0">
              <a:solidFill>
                <a:srgbClr val="000000"/>
              </a:solidFill>
              <a:ea typeface="+mn-lt"/>
              <a:cs typeface="+mn-lt"/>
            </a:endParaRPr>
          </a:p>
          <a:p>
            <a:r>
              <a:rPr lang="en-US" sz="4050" b="1" dirty="0">
                <a:solidFill>
                  <a:schemeClr val="bg2">
                    <a:lumMod val="50000"/>
                  </a:schemeClr>
                </a:solidFill>
                <a:ea typeface="+mn-lt"/>
                <a:cs typeface="+mn-lt"/>
              </a:rPr>
              <a:t>Current Practice at General Pediatrics Clinic:</a:t>
            </a:r>
            <a:endParaRPr lang="en-US" sz="4050" dirty="0">
              <a:solidFill>
                <a:schemeClr val="bg2">
                  <a:lumMod val="50000"/>
                </a:schemeClr>
              </a:solidFill>
              <a:cs typeface="Calibri"/>
            </a:endParaRPr>
          </a:p>
          <a:p>
            <a:pPr marL="233801" indent="-233801">
              <a:buFont typeface="Arial"/>
              <a:buChar char="•"/>
            </a:pPr>
            <a:r>
              <a:rPr lang="en-US" sz="3000" dirty="0">
                <a:ea typeface="+mn-lt"/>
                <a:cs typeface="+mn-lt"/>
              </a:rPr>
              <a:t>Two evidence-based questions assessing FI status </a:t>
            </a:r>
          </a:p>
          <a:p>
            <a:pPr marL="233801" indent="-233801">
              <a:buFont typeface="Arial"/>
              <a:buChar char="•"/>
            </a:pPr>
            <a:r>
              <a:rPr lang="en-US" sz="3000" dirty="0">
                <a:ea typeface="+mn-lt"/>
                <a:cs typeface="+mn-lt"/>
              </a:rPr>
              <a:t>Questionnaires in English and Spanish </a:t>
            </a:r>
            <a:endParaRPr lang="en-US" sz="3000" dirty="0">
              <a:cs typeface="Calibri"/>
            </a:endParaRPr>
          </a:p>
          <a:p>
            <a:pPr marL="233801" indent="-233801">
              <a:buFont typeface="Arial"/>
              <a:buChar char="•"/>
            </a:pPr>
            <a:r>
              <a:rPr lang="en-US" sz="3000" dirty="0">
                <a:ea typeface="+mn-lt"/>
                <a:cs typeface="+mn-lt"/>
              </a:rPr>
              <a:t>Documented in Electronic Health Record (EHR) </a:t>
            </a:r>
          </a:p>
          <a:p>
            <a:pPr marL="233680" indent="-233680">
              <a:buFont typeface="Arial"/>
              <a:buChar char="•"/>
            </a:pPr>
            <a:r>
              <a:rPr lang="en-US" sz="3000" dirty="0">
                <a:ea typeface="+mn-lt"/>
                <a:cs typeface="+mn-lt"/>
              </a:rPr>
              <a:t>Social work (SW) intervention during visit or after visit phone call</a:t>
            </a:r>
          </a:p>
        </p:txBody>
      </p:sp>
      <p:sp>
        <p:nvSpPr>
          <p:cNvPr id="68" name="Rectangle 67">
            <a:extLst>
              <a:ext uri="{FF2B5EF4-FFF2-40B4-BE49-F238E27FC236}">
                <a16:creationId xmlns:a16="http://schemas.microsoft.com/office/drawing/2014/main" id="{EC5F5398-4B94-1749-B975-CC2C001A0623}"/>
              </a:ext>
            </a:extLst>
          </p:cNvPr>
          <p:cNvSpPr/>
          <p:nvPr/>
        </p:nvSpPr>
        <p:spPr>
          <a:xfrm>
            <a:off x="9387871" y="19386117"/>
            <a:ext cx="22764332" cy="7320209"/>
          </a:xfrm>
          <a:prstGeom prst="rect">
            <a:avLst/>
          </a:prstGeom>
        </p:spPr>
        <p:txBody>
          <a:bodyPr wrap="square" anchor="t">
            <a:spAutoFit/>
          </a:bodyPr>
          <a:lstStyle/>
          <a:p>
            <a:r>
              <a:rPr lang="en-US" sz="4091" b="1" dirty="0">
                <a:solidFill>
                  <a:schemeClr val="bg2">
                    <a:lumMod val="50000"/>
                  </a:schemeClr>
                </a:solidFill>
                <a:latin typeface="Calibri" panose="020F0502020204030204" pitchFamily="34" charset="0"/>
                <a:cs typeface="Calibri" panose="020F0502020204030204" pitchFamily="34" charset="0"/>
              </a:rPr>
              <a:t>Conclusions: </a:t>
            </a:r>
          </a:p>
          <a:p>
            <a:r>
              <a:rPr lang="en-US" sz="2850" dirty="0">
                <a:ea typeface="+mn-lt"/>
                <a:cs typeface="+mn-lt"/>
              </a:rPr>
              <a:t>We implemented a novel intervention in the General Pediatrics clinic at DCH, wherein medical students called families who had screened positively for food insecurity and assessed: </a:t>
            </a:r>
          </a:p>
          <a:p>
            <a:pPr marL="1954054" lvl="1" indent="-374081">
              <a:buFont typeface="Arial"/>
              <a:buChar char="•"/>
            </a:pPr>
            <a:r>
              <a:rPr lang="en-US" sz="2864" dirty="0">
                <a:ea typeface="+mn-lt"/>
                <a:cs typeface="+mn-lt"/>
              </a:rPr>
              <a:t>Their satisfaction with the experience </a:t>
            </a:r>
          </a:p>
          <a:p>
            <a:pPr marL="1954054" lvl="1" indent="-374081">
              <a:buFont typeface="Arial"/>
              <a:buChar char="•"/>
            </a:pPr>
            <a:r>
              <a:rPr lang="en-US" sz="2864" dirty="0">
                <a:ea typeface="+mn-lt"/>
                <a:cs typeface="+mn-lt"/>
              </a:rPr>
              <a:t>The usefulness of the resources with which they were provided and whether they were provided repeat information</a:t>
            </a:r>
            <a:endParaRPr lang="en-US" sz="2864" dirty="0">
              <a:cs typeface="Calibri" panose="020F0502020204030204"/>
            </a:endParaRPr>
          </a:p>
          <a:p>
            <a:pPr marL="1954054" lvl="1" indent="-374081">
              <a:buFont typeface="Arial"/>
              <a:buChar char="•"/>
            </a:pPr>
            <a:r>
              <a:rPr lang="en-US" sz="2864" dirty="0">
                <a:ea typeface="+mn-lt"/>
                <a:cs typeface="+mn-lt"/>
              </a:rPr>
              <a:t>Further need for resources other than food such as transportation assistance, legal and childcare assistance  </a:t>
            </a:r>
            <a:endParaRPr lang="en-US" sz="2864" dirty="0">
              <a:cs typeface="Calibri" panose="020F0502020204030204"/>
            </a:endParaRPr>
          </a:p>
          <a:p>
            <a:endParaRPr lang="en-US" sz="2864" b="1" dirty="0">
              <a:ea typeface="+mn-lt"/>
              <a:cs typeface="+mn-lt"/>
            </a:endParaRPr>
          </a:p>
          <a:p>
            <a:r>
              <a:rPr lang="en-US" sz="2850" dirty="0">
                <a:ea typeface="+mn-lt"/>
                <a:cs typeface="+mn-lt"/>
              </a:rPr>
              <a:t>The majority of patients who screened positive for FI were satisfied with the experience in the General Pediatrics clinic. Another major theme that emerged was the prevalence of needs other than FI. Next steps to address this need could include:</a:t>
            </a:r>
          </a:p>
          <a:p>
            <a:pPr marL="1954054" lvl="1" indent="-374081">
              <a:buFont typeface="Arial"/>
              <a:buChar char="•"/>
            </a:pPr>
            <a:r>
              <a:rPr lang="en-US" sz="2864" dirty="0">
                <a:ea typeface="+mn-lt"/>
                <a:cs typeface="+mn-lt"/>
              </a:rPr>
              <a:t>Resource pantry with dry goods, specifically diapers, in the pediatric clinic</a:t>
            </a:r>
          </a:p>
          <a:p>
            <a:pPr marL="1953895" lvl="1" indent="-374015">
              <a:buFont typeface="Arial"/>
              <a:buChar char="•"/>
            </a:pPr>
            <a:r>
              <a:rPr lang="en-US" sz="2850" dirty="0">
                <a:ea typeface="+mn-lt"/>
                <a:cs typeface="+mn-lt"/>
              </a:rPr>
              <a:t>Increased funding for qualified personnel focused on guiding patients through the resource acquisition process</a:t>
            </a:r>
          </a:p>
          <a:p>
            <a:pPr marL="3884930" lvl="2" indent="-374015">
              <a:buFont typeface="Arial"/>
              <a:buChar char="•"/>
            </a:pPr>
            <a:r>
              <a:rPr lang="en-US" sz="2850" b="1" dirty="0">
                <a:ea typeface="+mn-lt"/>
                <a:cs typeface="+mn-lt"/>
              </a:rPr>
              <a:t>”Despite everything [General Pediatric resource coordinator] was the best social worker we worked with at OHSU!” </a:t>
            </a:r>
            <a:endParaRPr lang="en-US" sz="2850" dirty="0">
              <a:ea typeface="+mn-lt"/>
              <a:cs typeface="+mn-lt"/>
            </a:endParaRPr>
          </a:p>
          <a:p>
            <a:pPr marL="3884930" lvl="2" indent="-374015">
              <a:buFont typeface="Arial"/>
              <a:buChar char="•"/>
            </a:pPr>
            <a:r>
              <a:rPr lang="en-US" sz="2850" b="1" dirty="0">
                <a:ea typeface="+mn-lt"/>
                <a:cs typeface="+mn-lt"/>
              </a:rPr>
              <a:t>“Love that you have social work at the clinic!” </a:t>
            </a:r>
            <a:endParaRPr lang="en-US" sz="2850" dirty="0">
              <a:ea typeface="+mn-lt"/>
              <a:cs typeface="+mn-lt"/>
            </a:endParaRPr>
          </a:p>
          <a:p>
            <a:pPr marL="1953895" lvl="1" indent="-374015">
              <a:buFont typeface="Arial"/>
              <a:buChar char="•"/>
            </a:pPr>
            <a:r>
              <a:rPr lang="en-US" sz="2850" dirty="0">
                <a:ea typeface="+mn-lt"/>
                <a:cs typeface="+mn-lt"/>
              </a:rPr>
              <a:t>Comprehensive social determinants of health screening</a:t>
            </a:r>
          </a:p>
          <a:p>
            <a:pPr marL="1953895" lvl="1" indent="-374015">
              <a:buFont typeface="Arial"/>
              <a:buChar char="•"/>
            </a:pPr>
            <a:r>
              <a:rPr lang="en-US" sz="2850" dirty="0">
                <a:ea typeface="+mn-lt"/>
                <a:cs typeface="+mn-lt"/>
              </a:rPr>
              <a:t>Clinic initiative to encourage MyChart enrollment, especially for social resource connection and follow-up </a:t>
            </a:r>
          </a:p>
          <a:p>
            <a:pPr marL="3884930" lvl="2" indent="-374015">
              <a:buFont typeface="Arial"/>
              <a:buChar char="•"/>
            </a:pPr>
            <a:r>
              <a:rPr lang="en-US" sz="2850" b="1" dirty="0">
                <a:ea typeface="+mn-lt"/>
                <a:cs typeface="+mn-lt"/>
              </a:rPr>
              <a:t>“I lost the paper [social worker] gave me by the time I got home” </a:t>
            </a:r>
            <a:endParaRPr lang="en-US" sz="2850">
              <a:cs typeface="Calibri" panose="020F0502020204030204"/>
            </a:endParaRPr>
          </a:p>
        </p:txBody>
      </p:sp>
      <p:sp>
        <p:nvSpPr>
          <p:cNvPr id="69" name="Rectangle 68">
            <a:extLst>
              <a:ext uri="{FF2B5EF4-FFF2-40B4-BE49-F238E27FC236}">
                <a16:creationId xmlns:a16="http://schemas.microsoft.com/office/drawing/2014/main" id="{2A8C7CE3-2D07-D148-A5E3-A1FEE3FACC44}"/>
              </a:ext>
            </a:extLst>
          </p:cNvPr>
          <p:cNvSpPr/>
          <p:nvPr/>
        </p:nvSpPr>
        <p:spPr>
          <a:xfrm>
            <a:off x="9696991" y="6848285"/>
            <a:ext cx="2539606" cy="721864"/>
          </a:xfrm>
          <a:prstGeom prst="rect">
            <a:avLst/>
          </a:prstGeom>
        </p:spPr>
        <p:txBody>
          <a:bodyPr wrap="none">
            <a:spAutoFit/>
          </a:bodyPr>
          <a:lstStyle/>
          <a:p>
            <a:r>
              <a:rPr lang="en-US" sz="4091" b="1" dirty="0">
                <a:solidFill>
                  <a:schemeClr val="bg2">
                    <a:lumMod val="50000"/>
                  </a:schemeClr>
                </a:solidFill>
                <a:latin typeface="Calibri" panose="020F0502020204030204" pitchFamily="34" charset="0"/>
                <a:cs typeface="Calibri" panose="020F0502020204030204" pitchFamily="34" charset="0"/>
              </a:rPr>
              <a:t>Outcomes:</a:t>
            </a:r>
          </a:p>
        </p:txBody>
      </p:sp>
      <p:sp>
        <p:nvSpPr>
          <p:cNvPr id="17" name="TextBox 16">
            <a:extLst>
              <a:ext uri="{FF2B5EF4-FFF2-40B4-BE49-F238E27FC236}">
                <a16:creationId xmlns:a16="http://schemas.microsoft.com/office/drawing/2014/main" id="{530E69EE-0DF1-4BF2-A444-353A25506D9E}"/>
              </a:ext>
            </a:extLst>
          </p:cNvPr>
          <p:cNvSpPr txBox="1"/>
          <p:nvPr/>
        </p:nvSpPr>
        <p:spPr>
          <a:xfrm>
            <a:off x="712738" y="39116314"/>
            <a:ext cx="6571501" cy="523220"/>
          </a:xfrm>
          <a:prstGeom prst="rect">
            <a:avLst/>
          </a:prstGeom>
          <a:noFill/>
        </p:spPr>
        <p:txBody>
          <a:bodyPr wrap="square" rtlCol="0" anchor="t">
            <a:spAutoFit/>
          </a:bodyPr>
          <a:lstStyle/>
          <a:p>
            <a:r>
              <a:rPr lang="en-US" sz="2800" b="1" dirty="0"/>
              <a:t>Figure 2: </a:t>
            </a:r>
            <a:r>
              <a:rPr lang="en-US" sz="2800" dirty="0"/>
              <a:t>QI Food Insecurity timeline</a:t>
            </a:r>
          </a:p>
        </p:txBody>
      </p:sp>
      <p:cxnSp>
        <p:nvCxnSpPr>
          <p:cNvPr id="22" name="Straight Connector 21">
            <a:extLst>
              <a:ext uri="{FF2B5EF4-FFF2-40B4-BE49-F238E27FC236}">
                <a16:creationId xmlns:a16="http://schemas.microsoft.com/office/drawing/2014/main" id="{8D048B01-584D-4CCC-8394-E81C1EF654CD}"/>
              </a:ext>
            </a:extLst>
          </p:cNvPr>
          <p:cNvCxnSpPr>
            <a:cxnSpLocks/>
          </p:cNvCxnSpPr>
          <p:nvPr/>
        </p:nvCxnSpPr>
        <p:spPr>
          <a:xfrm flipV="1">
            <a:off x="194416" y="32688523"/>
            <a:ext cx="32424386" cy="19883"/>
          </a:xfrm>
          <a:prstGeom prst="line">
            <a:avLst/>
          </a:prstGeom>
          <a:ln w="508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42FA905-5548-441F-8A19-3800A8CFE1A6}"/>
              </a:ext>
            </a:extLst>
          </p:cNvPr>
          <p:cNvCxnSpPr>
            <a:cxnSpLocks/>
          </p:cNvCxnSpPr>
          <p:nvPr/>
        </p:nvCxnSpPr>
        <p:spPr>
          <a:xfrm flipH="1">
            <a:off x="8801823" y="6526464"/>
            <a:ext cx="43879" cy="26416316"/>
          </a:xfrm>
          <a:prstGeom prst="line">
            <a:avLst/>
          </a:prstGeom>
          <a:ln w="508000">
            <a:solidFill>
              <a:srgbClr val="4472C4"/>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ECBD081-596B-4E92-8C30-E29F6ADA4A45}"/>
              </a:ext>
            </a:extLst>
          </p:cNvPr>
          <p:cNvSpPr/>
          <p:nvPr/>
        </p:nvSpPr>
        <p:spPr>
          <a:xfrm>
            <a:off x="570577" y="26895169"/>
            <a:ext cx="7806153" cy="4777150"/>
          </a:xfrm>
          <a:prstGeom prst="rect">
            <a:avLst/>
          </a:prstGeom>
          <a:noFill/>
          <a:ln w="571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tx1"/>
                </a:solidFill>
                <a:cs typeface="Calibri"/>
              </a:rPr>
              <a:t>For each statement, please tell me whether the statement was “often true, sometimes true, or never true” for your household:</a:t>
            </a:r>
            <a:endParaRPr lang="en-US" sz="2800" dirty="0">
              <a:solidFill>
                <a:schemeClr val="tx1"/>
              </a:solidFill>
              <a:ea typeface="+mn-lt"/>
              <a:cs typeface="+mn-lt"/>
            </a:endParaRPr>
          </a:p>
          <a:p>
            <a:endParaRPr lang="en-US" sz="2800" i="1" dirty="0">
              <a:solidFill>
                <a:schemeClr val="tx1"/>
              </a:solidFill>
              <a:cs typeface="Calibri"/>
            </a:endParaRPr>
          </a:p>
          <a:p>
            <a:r>
              <a:rPr lang="en-US" sz="2800" i="1" dirty="0">
                <a:solidFill>
                  <a:schemeClr val="tx1"/>
                </a:solidFill>
                <a:cs typeface="Calibri"/>
              </a:rPr>
              <a:t>A. “Within the past 12 months we worried whether our food would run out before we got money to buy more.”</a:t>
            </a:r>
            <a:endParaRPr lang="en-US" sz="2800" dirty="0">
              <a:solidFill>
                <a:schemeClr val="tx1"/>
              </a:solidFill>
              <a:ea typeface="+mn-lt"/>
              <a:cs typeface="+mn-lt"/>
            </a:endParaRPr>
          </a:p>
          <a:p>
            <a:r>
              <a:rPr lang="en-US" sz="2800" i="1" dirty="0">
                <a:solidFill>
                  <a:schemeClr val="tx1"/>
                </a:solidFill>
                <a:cs typeface="Calibri"/>
              </a:rPr>
              <a:t>B. “Within the past 12 months the food we bought just didn’t last and we didn’t have money to get more.”</a:t>
            </a:r>
            <a:endParaRPr lang="en-US" sz="2800" dirty="0">
              <a:solidFill>
                <a:schemeClr val="tx1"/>
              </a:solidFill>
              <a:ea typeface="+mn-lt"/>
              <a:cs typeface="+mn-lt"/>
            </a:endParaRPr>
          </a:p>
        </p:txBody>
      </p:sp>
      <p:pic>
        <p:nvPicPr>
          <p:cNvPr id="23" name="Picture 22">
            <a:extLst>
              <a:ext uri="{FF2B5EF4-FFF2-40B4-BE49-F238E27FC236}">
                <a16:creationId xmlns:a16="http://schemas.microsoft.com/office/drawing/2014/main" id="{A4630F54-713C-7F4B-9947-6BCF9D425297}"/>
              </a:ext>
            </a:extLst>
          </p:cNvPr>
          <p:cNvPicPr>
            <a:picLocks noChangeAspect="1"/>
          </p:cNvPicPr>
          <p:nvPr/>
        </p:nvPicPr>
        <p:blipFill>
          <a:blip r:embed="rId3"/>
          <a:stretch>
            <a:fillRect/>
          </a:stretch>
        </p:blipFill>
        <p:spPr>
          <a:xfrm>
            <a:off x="581859" y="33928456"/>
            <a:ext cx="31592362" cy="5697256"/>
          </a:xfrm>
          <a:prstGeom prst="rect">
            <a:avLst/>
          </a:prstGeom>
        </p:spPr>
      </p:pic>
      <p:sp>
        <p:nvSpPr>
          <p:cNvPr id="6" name="TextBox 5">
            <a:extLst>
              <a:ext uri="{FF2B5EF4-FFF2-40B4-BE49-F238E27FC236}">
                <a16:creationId xmlns:a16="http://schemas.microsoft.com/office/drawing/2014/main" id="{A5300893-1A56-4FF0-9C17-C5480744202F}"/>
              </a:ext>
            </a:extLst>
          </p:cNvPr>
          <p:cNvSpPr txBox="1"/>
          <p:nvPr/>
        </p:nvSpPr>
        <p:spPr>
          <a:xfrm>
            <a:off x="685554" y="33047704"/>
            <a:ext cx="7695110" cy="705076"/>
          </a:xfrm>
          <a:prstGeom prst="rect">
            <a:avLst/>
          </a:prstGeom>
          <a:noFill/>
        </p:spPr>
        <p:txBody>
          <a:bodyPr rot="0" spcFirstLastPara="0" vertOverflow="overflow" horzOverflow="overflow" vert="horz" wrap="square" lIns="74815" tIns="37407" rIns="74815" bIns="37407" numCol="1" spcCol="0" rtlCol="0" fromWordArt="0" anchor="t" anchorCtr="0" forceAA="0" compatLnSpc="1">
            <a:prstTxWarp prst="textNoShape">
              <a:avLst/>
            </a:prstTxWarp>
            <a:spAutoFit/>
          </a:bodyPr>
          <a:lstStyle/>
          <a:p>
            <a:r>
              <a:rPr lang="en-US" sz="4091" b="1" dirty="0">
                <a:solidFill>
                  <a:schemeClr val="bg1">
                    <a:lumMod val="50000"/>
                  </a:schemeClr>
                </a:solidFill>
                <a:ea typeface="+mn-lt"/>
                <a:cs typeface="+mn-lt"/>
              </a:rPr>
              <a:t>Timeline:</a:t>
            </a:r>
            <a:endParaRPr lang="en-US" sz="4091" dirty="0">
              <a:solidFill>
                <a:schemeClr val="bg1">
                  <a:lumMod val="50000"/>
                </a:schemeClr>
              </a:solidFill>
              <a:cs typeface="Calibri"/>
            </a:endParaRPr>
          </a:p>
        </p:txBody>
      </p:sp>
      <p:sp>
        <p:nvSpPr>
          <p:cNvPr id="35" name="Rectangle 34">
            <a:extLst>
              <a:ext uri="{FF2B5EF4-FFF2-40B4-BE49-F238E27FC236}">
                <a16:creationId xmlns:a16="http://schemas.microsoft.com/office/drawing/2014/main" id="{43EF6BF4-68C2-400C-A01A-4868B4F23CDA}"/>
              </a:ext>
            </a:extLst>
          </p:cNvPr>
          <p:cNvSpPr/>
          <p:nvPr/>
        </p:nvSpPr>
        <p:spPr>
          <a:xfrm>
            <a:off x="9205182" y="26855343"/>
            <a:ext cx="22971939" cy="6575390"/>
          </a:xfrm>
          <a:prstGeom prst="rect">
            <a:avLst/>
          </a:prstGeom>
        </p:spPr>
        <p:txBody>
          <a:bodyPr wrap="square" anchor="t">
            <a:spAutoFit/>
          </a:bodyPr>
          <a:lstStyle/>
          <a:p>
            <a:r>
              <a:rPr lang="en-US" sz="4000" b="1" dirty="0">
                <a:solidFill>
                  <a:schemeClr val="bg2">
                    <a:lumMod val="50000"/>
                  </a:schemeClr>
                </a:solidFill>
                <a:latin typeface="Calibri"/>
                <a:cs typeface="Calibri"/>
              </a:rPr>
              <a:t>References:</a:t>
            </a:r>
            <a:endParaRPr lang="en-US" sz="2400" dirty="0">
              <a:solidFill>
                <a:schemeClr val="bg2">
                  <a:lumMod val="50000"/>
                </a:schemeClr>
              </a:solidFill>
              <a:latin typeface="Calibri" panose="020F0502020204030204"/>
              <a:cs typeface="Calibri" panose="020F0502020204030204"/>
            </a:endParaRPr>
          </a:p>
          <a:p>
            <a:r>
              <a:rPr lang="en-US" sz="2850" dirty="0">
                <a:ea typeface="+mn-lt"/>
                <a:cs typeface="+mn-lt"/>
              </a:rPr>
              <a:t>1. Adams E, Hoffmann L, Rosenberg K, Peters D, </a:t>
            </a:r>
            <a:r>
              <a:rPr lang="en-US" sz="2850" dirty="0" err="1">
                <a:ea typeface="+mn-lt"/>
                <a:cs typeface="+mn-lt"/>
              </a:rPr>
              <a:t>Pennise</a:t>
            </a:r>
            <a:r>
              <a:rPr lang="en-US" sz="2850" dirty="0">
                <a:ea typeface="+mn-lt"/>
                <a:cs typeface="+mn-lt"/>
              </a:rPr>
              <a:t> M. Increased Food Insecurity Among Mothers of 2 Year </a:t>
            </a:r>
            <a:r>
              <a:rPr lang="en-US" sz="2850" dirty="0" err="1">
                <a:ea typeface="+mn-lt"/>
                <a:cs typeface="+mn-lt"/>
              </a:rPr>
              <a:t>Olds</a:t>
            </a:r>
            <a:r>
              <a:rPr lang="en-US" sz="2850" dirty="0">
                <a:ea typeface="+mn-lt"/>
                <a:cs typeface="+mn-lt"/>
              </a:rPr>
              <a:t> with Special Health Care Needs. </a:t>
            </a:r>
            <a:r>
              <a:rPr lang="en-US" sz="2850" i="1" dirty="0">
                <a:ea typeface="+mn-lt"/>
                <a:cs typeface="+mn-lt"/>
              </a:rPr>
              <a:t>Maternal and Child Health Journal</a:t>
            </a:r>
            <a:r>
              <a:rPr lang="en-US" sz="2850" dirty="0">
                <a:ea typeface="+mn-lt"/>
                <a:cs typeface="+mn-lt"/>
              </a:rPr>
              <a:t>. 2015;19(10):2206-2214. </a:t>
            </a:r>
            <a:endParaRPr lang="en-US" sz="2850">
              <a:cs typeface="Calibri"/>
            </a:endParaRPr>
          </a:p>
          <a:p>
            <a:r>
              <a:rPr lang="en-US" sz="2850" dirty="0">
                <a:ea typeface="+mn-lt"/>
                <a:cs typeface="+mn-lt"/>
              </a:rPr>
              <a:t>2. </a:t>
            </a:r>
            <a:r>
              <a:rPr lang="en-US" sz="2850" dirty="0" err="1">
                <a:ea typeface="+mn-lt"/>
                <a:cs typeface="+mn-lt"/>
              </a:rPr>
              <a:t>Sohlberg</a:t>
            </a:r>
            <a:r>
              <a:rPr lang="en-US" sz="2850" dirty="0">
                <a:ea typeface="+mn-lt"/>
                <a:cs typeface="+mn-lt"/>
              </a:rPr>
              <a:t> T, Loutit K, Hoffmann L, </a:t>
            </a:r>
            <a:r>
              <a:rPr lang="en-US" sz="2850" dirty="0" err="1">
                <a:ea typeface="+mn-lt"/>
                <a:cs typeface="+mn-lt"/>
              </a:rPr>
              <a:t>Houchen</a:t>
            </a:r>
            <a:r>
              <a:rPr lang="en-US" sz="2850" dirty="0">
                <a:ea typeface="+mn-lt"/>
                <a:cs typeface="+mn-lt"/>
              </a:rPr>
              <a:t>-Wise E, Stevenson E, Jaffe A, Adams E. Prevalence of Food Insecurity in Academic Pediatric Primary Care. Poster presented at: Oregon Public Health Association,</a:t>
            </a:r>
            <a:r>
              <a:rPr lang="en-US" sz="2850" i="1" dirty="0">
                <a:ea typeface="+mn-lt"/>
                <a:cs typeface="+mn-lt"/>
              </a:rPr>
              <a:t> </a:t>
            </a:r>
            <a:r>
              <a:rPr lang="en-US" sz="2850" dirty="0">
                <a:ea typeface="+mn-lt"/>
                <a:cs typeface="+mn-lt"/>
              </a:rPr>
              <a:t>2017; Salem, OR.  </a:t>
            </a:r>
            <a:endParaRPr lang="en-US" sz="2850">
              <a:cs typeface="Calibri"/>
            </a:endParaRPr>
          </a:p>
          <a:p>
            <a:r>
              <a:rPr lang="en-US" sz="2850" dirty="0">
                <a:ea typeface="+mn-lt"/>
                <a:cs typeface="+mn-lt"/>
              </a:rPr>
              <a:t>3. Barnidge E, LaBarge G, </a:t>
            </a:r>
            <a:r>
              <a:rPr lang="en-US" sz="2850" dirty="0" err="1">
                <a:ea typeface="+mn-lt"/>
                <a:cs typeface="+mn-lt"/>
              </a:rPr>
              <a:t>Krupsky</a:t>
            </a:r>
            <a:r>
              <a:rPr lang="en-US" sz="2850" dirty="0">
                <a:ea typeface="+mn-lt"/>
                <a:cs typeface="+mn-lt"/>
              </a:rPr>
              <a:t> K, Arthur J. Screening for Food Insecurity in Pediatric Clinical Settings: Opportunities and Barriers. </a:t>
            </a:r>
            <a:r>
              <a:rPr lang="en-US" sz="2850" i="1" dirty="0">
                <a:ea typeface="+mn-lt"/>
                <a:cs typeface="+mn-lt"/>
              </a:rPr>
              <a:t>Journal of Community Health</a:t>
            </a:r>
            <a:r>
              <a:rPr lang="en-US" sz="2850" dirty="0">
                <a:ea typeface="+mn-lt"/>
                <a:cs typeface="+mn-lt"/>
              </a:rPr>
              <a:t>. 2015;42(1):51-57. </a:t>
            </a:r>
            <a:endParaRPr lang="en-US" sz="2850">
              <a:cs typeface="Calibri"/>
            </a:endParaRPr>
          </a:p>
          <a:p>
            <a:r>
              <a:rPr lang="en-US" sz="2850" dirty="0">
                <a:ea typeface="+mn-lt"/>
                <a:cs typeface="+mn-lt"/>
              </a:rPr>
              <a:t>4. Bottino C, Rhodes E, Kreatsoulas C, Cox J, </a:t>
            </a:r>
            <a:r>
              <a:rPr lang="en-US" sz="2850" dirty="0" err="1">
                <a:ea typeface="+mn-lt"/>
                <a:cs typeface="+mn-lt"/>
              </a:rPr>
              <a:t>Fleegler</a:t>
            </a:r>
            <a:r>
              <a:rPr lang="en-US" sz="2850" dirty="0">
                <a:ea typeface="+mn-lt"/>
                <a:cs typeface="+mn-lt"/>
              </a:rPr>
              <a:t> E. Food Insecurity Screening in Pediatric Primary Care: Can Offering Referrals Help Identify Families in Need?. </a:t>
            </a:r>
            <a:r>
              <a:rPr lang="en-US" sz="2850" i="1" dirty="0">
                <a:ea typeface="+mn-lt"/>
                <a:cs typeface="+mn-lt"/>
              </a:rPr>
              <a:t>Academic Pediatrics</a:t>
            </a:r>
            <a:r>
              <a:rPr lang="en-US" sz="2850" dirty="0">
                <a:ea typeface="+mn-lt"/>
                <a:cs typeface="+mn-lt"/>
              </a:rPr>
              <a:t>. 2017;17(5):497-503.</a:t>
            </a:r>
          </a:p>
          <a:p>
            <a:endParaRPr lang="en-US" sz="2400" dirty="0">
              <a:solidFill>
                <a:srgbClr val="000000"/>
              </a:solidFill>
              <a:latin typeface="Calibri"/>
              <a:cs typeface="Calibri"/>
            </a:endParaRPr>
          </a:p>
          <a:p>
            <a:r>
              <a:rPr lang="en-US" sz="4000" b="1" dirty="0">
                <a:solidFill>
                  <a:schemeClr val="bg2">
                    <a:lumMod val="50000"/>
                  </a:schemeClr>
                </a:solidFill>
                <a:latin typeface="Calibri"/>
                <a:cs typeface="Calibri"/>
              </a:rPr>
              <a:t>Acknowledgements:</a:t>
            </a:r>
          </a:p>
          <a:p>
            <a:r>
              <a:rPr lang="en-US" sz="3200" b="1" dirty="0">
                <a:solidFill>
                  <a:schemeClr val="bg2">
                    <a:lumMod val="50000"/>
                  </a:schemeClr>
                </a:solidFill>
                <a:latin typeface="Calibri"/>
                <a:cs typeface="Calibri"/>
              </a:rPr>
              <a:t> </a:t>
            </a:r>
            <a:r>
              <a:rPr lang="en-US" sz="3200" dirty="0">
                <a:latin typeface="Calibri"/>
                <a:cs typeface="Calibri"/>
              </a:rPr>
              <a:t>Joby Mahto, Christine Watson, Eliza Bakken, Jaime Warren</a:t>
            </a:r>
            <a:endParaRPr lang="en-US" sz="3200">
              <a:latin typeface="Calibri"/>
              <a:ea typeface="+mn-lt"/>
              <a:cs typeface="Calibri"/>
            </a:endParaRPr>
          </a:p>
          <a:p>
            <a:endParaRPr lang="en-US" sz="2864" b="1" dirty="0">
              <a:solidFill>
                <a:srgbClr val="000000"/>
              </a:solidFill>
              <a:latin typeface="Calibri" panose="020F0502020204030204" pitchFamily="34" charset="0"/>
              <a:cs typeface="Calibri" panose="020F0502020204030204" pitchFamily="34" charset="0"/>
            </a:endParaRPr>
          </a:p>
          <a:p>
            <a:pPr marL="1579973" lvl="1"/>
            <a:endParaRPr lang="en-US" sz="2864" dirty="0">
              <a:solidFill>
                <a:srgbClr val="000000"/>
              </a:solidFill>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CC2C1F3F-E40C-4A7F-B1DA-B5C1B38A37D3}"/>
              </a:ext>
            </a:extLst>
          </p:cNvPr>
          <p:cNvSpPr txBox="1"/>
          <p:nvPr/>
        </p:nvSpPr>
        <p:spPr>
          <a:xfrm>
            <a:off x="1792945" y="38208525"/>
            <a:ext cx="2130927" cy="383321"/>
          </a:xfrm>
          <a:prstGeom prst="rect">
            <a:avLst/>
          </a:prstGeom>
          <a:noFill/>
        </p:spPr>
        <p:txBody>
          <a:bodyPr rot="0" spcFirstLastPara="0" vertOverflow="overflow" horzOverflow="overflow" vert="horz" wrap="square" lIns="74815" tIns="37407" rIns="74815" bIns="37407" numCol="1" spcCol="0" rtlCol="0" fromWordArt="0" anchor="t" anchorCtr="0" forceAA="0" compatLnSpc="1">
            <a:prstTxWarp prst="textNoShape">
              <a:avLst/>
            </a:prstTxWarp>
            <a:spAutoFit/>
          </a:bodyPr>
          <a:lstStyle/>
          <a:p>
            <a:pPr algn="l"/>
            <a:r>
              <a:rPr lang="en-US" sz="2000" dirty="0">
                <a:cs typeface="Calibri"/>
              </a:rPr>
              <a:t>1</a:t>
            </a:r>
          </a:p>
        </p:txBody>
      </p:sp>
      <p:pic>
        <p:nvPicPr>
          <p:cNvPr id="78" name="Picture 78" descr="A picture containing screenshot&#10;&#10;Description generated with very high confidence">
            <a:extLst>
              <a:ext uri="{FF2B5EF4-FFF2-40B4-BE49-F238E27FC236}">
                <a16:creationId xmlns:a16="http://schemas.microsoft.com/office/drawing/2014/main" id="{DB4655F4-2124-466B-9BC5-65FFFEA8DA5D}"/>
              </a:ext>
            </a:extLst>
          </p:cNvPr>
          <p:cNvPicPr>
            <a:picLocks noChangeAspect="1"/>
          </p:cNvPicPr>
          <p:nvPr/>
        </p:nvPicPr>
        <p:blipFill rotWithShape="1">
          <a:blip r:embed="rId4"/>
          <a:srcRect l="5784" t="3781" r="6484" b="85699"/>
          <a:stretch/>
        </p:blipFill>
        <p:spPr>
          <a:xfrm>
            <a:off x="10711347" y="7570697"/>
            <a:ext cx="9055858" cy="678563"/>
          </a:xfrm>
          <a:prstGeom prst="rect">
            <a:avLst/>
          </a:prstGeom>
        </p:spPr>
      </p:pic>
      <p:pic>
        <p:nvPicPr>
          <p:cNvPr id="82" name="Picture 82" descr="A screenshot of a cell phone&#10;&#10;Description generated with very high confidence">
            <a:extLst>
              <a:ext uri="{FF2B5EF4-FFF2-40B4-BE49-F238E27FC236}">
                <a16:creationId xmlns:a16="http://schemas.microsoft.com/office/drawing/2014/main" id="{B1C14A51-1F56-4968-9D6D-677188F53829}"/>
              </a:ext>
            </a:extLst>
          </p:cNvPr>
          <p:cNvPicPr>
            <a:picLocks noChangeAspect="1"/>
          </p:cNvPicPr>
          <p:nvPr/>
        </p:nvPicPr>
        <p:blipFill>
          <a:blip r:embed="rId5"/>
          <a:stretch>
            <a:fillRect/>
          </a:stretch>
        </p:blipFill>
        <p:spPr>
          <a:xfrm>
            <a:off x="9544359" y="8196341"/>
            <a:ext cx="11029641" cy="5614756"/>
          </a:xfrm>
          <a:prstGeom prst="rect">
            <a:avLst/>
          </a:prstGeom>
        </p:spPr>
      </p:pic>
      <p:cxnSp>
        <p:nvCxnSpPr>
          <p:cNvPr id="13" name="Straight Connector 12">
            <a:extLst>
              <a:ext uri="{FF2B5EF4-FFF2-40B4-BE49-F238E27FC236}">
                <a16:creationId xmlns:a16="http://schemas.microsoft.com/office/drawing/2014/main" id="{28DE80FA-588F-7641-90EB-6FC763C91BCB}"/>
              </a:ext>
            </a:extLst>
          </p:cNvPr>
          <p:cNvCxnSpPr/>
          <p:nvPr/>
        </p:nvCxnSpPr>
        <p:spPr>
          <a:xfrm flipV="1">
            <a:off x="230503" y="6308982"/>
            <a:ext cx="32424199" cy="13260"/>
          </a:xfrm>
          <a:prstGeom prst="line">
            <a:avLst/>
          </a:prstGeom>
          <a:ln w="508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7555B12-68AB-D946-9AE0-6555F405CDF9}"/>
              </a:ext>
            </a:extLst>
          </p:cNvPr>
          <p:cNvSpPr txBox="1"/>
          <p:nvPr/>
        </p:nvSpPr>
        <p:spPr>
          <a:xfrm>
            <a:off x="685554" y="31697770"/>
            <a:ext cx="6571501" cy="523220"/>
          </a:xfrm>
          <a:prstGeom prst="rect">
            <a:avLst/>
          </a:prstGeom>
          <a:noFill/>
        </p:spPr>
        <p:txBody>
          <a:bodyPr wrap="square" rtlCol="0" anchor="t">
            <a:spAutoFit/>
          </a:bodyPr>
          <a:lstStyle/>
          <a:p>
            <a:r>
              <a:rPr lang="en-US" sz="2800" b="1" dirty="0"/>
              <a:t>Figure 1: </a:t>
            </a:r>
            <a:r>
              <a:rPr lang="en-US" sz="2800" dirty="0"/>
              <a:t>Food Insecurity screen</a:t>
            </a:r>
          </a:p>
        </p:txBody>
      </p:sp>
      <p:pic>
        <p:nvPicPr>
          <p:cNvPr id="15" name="Picture 19" descr="A screenshot of a social media post&#10;&#10;Description generated with very high confidence">
            <a:extLst>
              <a:ext uri="{FF2B5EF4-FFF2-40B4-BE49-F238E27FC236}">
                <a16:creationId xmlns:a16="http://schemas.microsoft.com/office/drawing/2014/main" id="{E62557C5-BD3D-4BB8-816D-3DF81623055B}"/>
              </a:ext>
            </a:extLst>
          </p:cNvPr>
          <p:cNvPicPr>
            <a:picLocks noChangeAspect="1"/>
          </p:cNvPicPr>
          <p:nvPr/>
        </p:nvPicPr>
        <p:blipFill>
          <a:blip r:embed="rId6"/>
          <a:stretch>
            <a:fillRect/>
          </a:stretch>
        </p:blipFill>
        <p:spPr>
          <a:xfrm>
            <a:off x="20571364" y="7565669"/>
            <a:ext cx="11537064" cy="6566971"/>
          </a:xfrm>
          <a:prstGeom prst="rect">
            <a:avLst/>
          </a:prstGeom>
        </p:spPr>
      </p:pic>
      <p:pic>
        <p:nvPicPr>
          <p:cNvPr id="27" name="Picture 27" descr="A picture containing screenshot&#10;&#10;Description generated with very high confidence">
            <a:extLst>
              <a:ext uri="{FF2B5EF4-FFF2-40B4-BE49-F238E27FC236}">
                <a16:creationId xmlns:a16="http://schemas.microsoft.com/office/drawing/2014/main" id="{69D9F150-D363-4A92-8D34-37558A7FA1B1}"/>
              </a:ext>
            </a:extLst>
          </p:cNvPr>
          <p:cNvPicPr>
            <a:picLocks noChangeAspect="1"/>
          </p:cNvPicPr>
          <p:nvPr/>
        </p:nvPicPr>
        <p:blipFill>
          <a:blip r:embed="rId7"/>
          <a:stretch>
            <a:fillRect/>
          </a:stretch>
        </p:blipFill>
        <p:spPr>
          <a:xfrm>
            <a:off x="9605594" y="14375233"/>
            <a:ext cx="7804484" cy="4545577"/>
          </a:xfrm>
          <a:prstGeom prst="rect">
            <a:avLst/>
          </a:prstGeom>
        </p:spPr>
      </p:pic>
      <p:pic>
        <p:nvPicPr>
          <p:cNvPr id="29" name="Picture 29" descr="A close up of a logo&#10;&#10;Description generated with high confidence">
            <a:extLst>
              <a:ext uri="{FF2B5EF4-FFF2-40B4-BE49-F238E27FC236}">
                <a16:creationId xmlns:a16="http://schemas.microsoft.com/office/drawing/2014/main" id="{D9D25A35-9874-48E3-93F7-5A061A897C54}"/>
              </a:ext>
            </a:extLst>
          </p:cNvPr>
          <p:cNvPicPr>
            <a:picLocks noChangeAspect="1"/>
          </p:cNvPicPr>
          <p:nvPr/>
        </p:nvPicPr>
        <p:blipFill>
          <a:blip r:embed="rId8"/>
          <a:stretch>
            <a:fillRect/>
          </a:stretch>
        </p:blipFill>
        <p:spPr>
          <a:xfrm>
            <a:off x="25379433" y="14349304"/>
            <a:ext cx="7003140" cy="4365483"/>
          </a:xfrm>
          <a:prstGeom prst="rect">
            <a:avLst/>
          </a:prstGeom>
        </p:spPr>
      </p:pic>
      <p:cxnSp>
        <p:nvCxnSpPr>
          <p:cNvPr id="28" name="Straight Connector 27">
            <a:extLst>
              <a:ext uri="{FF2B5EF4-FFF2-40B4-BE49-F238E27FC236}">
                <a16:creationId xmlns:a16="http://schemas.microsoft.com/office/drawing/2014/main" id="{80FBA1D7-EBD1-4240-A8E8-51D1BA953CCC}"/>
              </a:ext>
            </a:extLst>
          </p:cNvPr>
          <p:cNvCxnSpPr>
            <a:cxnSpLocks/>
          </p:cNvCxnSpPr>
          <p:nvPr/>
        </p:nvCxnSpPr>
        <p:spPr>
          <a:xfrm flipV="1">
            <a:off x="8651548" y="19135202"/>
            <a:ext cx="23843726" cy="13260"/>
          </a:xfrm>
          <a:prstGeom prst="line">
            <a:avLst/>
          </a:prstGeom>
          <a:ln w="508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4C837E-EAB3-4021-95D0-9CF1CDBAD80F}"/>
              </a:ext>
            </a:extLst>
          </p:cNvPr>
          <p:cNvCxnSpPr>
            <a:cxnSpLocks/>
          </p:cNvCxnSpPr>
          <p:nvPr/>
        </p:nvCxnSpPr>
        <p:spPr>
          <a:xfrm flipV="1">
            <a:off x="8781425" y="26619524"/>
            <a:ext cx="23843726" cy="13260"/>
          </a:xfrm>
          <a:prstGeom prst="line">
            <a:avLst/>
          </a:prstGeom>
          <a:ln w="5080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7" descr="A screenshot of a cell phone&#10;&#10;Description generated with high confidence">
            <a:extLst>
              <a:ext uri="{FF2B5EF4-FFF2-40B4-BE49-F238E27FC236}">
                <a16:creationId xmlns:a16="http://schemas.microsoft.com/office/drawing/2014/main" id="{4C1CEDEA-41A9-417D-A26E-7C53A5458195}"/>
              </a:ext>
            </a:extLst>
          </p:cNvPr>
          <p:cNvPicPr>
            <a:picLocks noChangeAspect="1"/>
          </p:cNvPicPr>
          <p:nvPr/>
        </p:nvPicPr>
        <p:blipFill>
          <a:blip r:embed="rId9"/>
          <a:stretch>
            <a:fillRect/>
          </a:stretch>
        </p:blipFill>
        <p:spPr>
          <a:xfrm>
            <a:off x="17977537" y="14376465"/>
            <a:ext cx="7699044" cy="4479855"/>
          </a:xfrm>
          <a:prstGeom prst="rect">
            <a:avLst/>
          </a:prstGeom>
        </p:spPr>
      </p:pic>
    </p:spTree>
    <p:extLst>
      <p:ext uri="{BB962C8B-B14F-4D97-AF65-F5344CB8AC3E}">
        <p14:creationId xmlns:p14="http://schemas.microsoft.com/office/powerpoint/2010/main" val="38890147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1126</TotalTime>
  <Words>785</Words>
  <Application>Microsoft Macintosh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Lauren Phan</cp:lastModifiedBy>
  <cp:revision>646</cp:revision>
  <dcterms:created xsi:type="dcterms:W3CDTF">2019-09-05T00:58:58Z</dcterms:created>
  <dcterms:modified xsi:type="dcterms:W3CDTF">2020-10-20T19:05:13Z</dcterms:modified>
</cp:coreProperties>
</file>