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7"/>
  </p:notesMasterIdLst>
  <p:handoutMasterIdLst>
    <p:handoutMasterId r:id="rId38"/>
  </p:handoutMasterIdLst>
  <p:sldIdLst>
    <p:sldId id="263" r:id="rId2"/>
    <p:sldId id="313" r:id="rId3"/>
    <p:sldId id="283" r:id="rId4"/>
    <p:sldId id="309" r:id="rId5"/>
    <p:sldId id="273" r:id="rId6"/>
    <p:sldId id="276" r:id="rId7"/>
    <p:sldId id="287" r:id="rId8"/>
    <p:sldId id="310" r:id="rId9"/>
    <p:sldId id="279" r:id="rId10"/>
    <p:sldId id="282" r:id="rId11"/>
    <p:sldId id="288" r:id="rId12"/>
    <p:sldId id="284" r:id="rId13"/>
    <p:sldId id="281" r:id="rId14"/>
    <p:sldId id="311" r:id="rId15"/>
    <p:sldId id="296" r:id="rId16"/>
    <p:sldId id="297" r:id="rId17"/>
    <p:sldId id="298" r:id="rId18"/>
    <p:sldId id="299" r:id="rId19"/>
    <p:sldId id="304" r:id="rId20"/>
    <p:sldId id="302" r:id="rId21"/>
    <p:sldId id="303" r:id="rId22"/>
    <p:sldId id="306" r:id="rId23"/>
    <p:sldId id="285" r:id="rId24"/>
    <p:sldId id="286" r:id="rId25"/>
    <p:sldId id="289" r:id="rId26"/>
    <p:sldId id="290" r:id="rId27"/>
    <p:sldId id="292" r:id="rId28"/>
    <p:sldId id="293" r:id="rId29"/>
    <p:sldId id="291" r:id="rId30"/>
    <p:sldId id="294" r:id="rId31"/>
    <p:sldId id="280" r:id="rId32"/>
    <p:sldId id="308" r:id="rId33"/>
    <p:sldId id="295" r:id="rId34"/>
    <p:sldId id="307" r:id="rId35"/>
    <p:sldId id="31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Hewitt" initials="SH" lastIdx="31" clrIdx="0">
    <p:extLst/>
  </p:cmAuthor>
  <p:cmAuthor id="2" name="Scott Ross" initials="" lastIdx="13" clrIdx="1">
    <p:extLst/>
  </p:cmAuthor>
  <p:cmAuthor id="3" name="Hewitt, Sarah N" initials="HSN" lastIdx="8" clrIdx="2">
    <p:extLst/>
  </p:cmAuthor>
  <p:cmAuthor id="4" name="Ross, Scott F." initials="SFR" lastIdx="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3DC"/>
    <a:srgbClr val="F7B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5342" autoAdjust="0"/>
  </p:normalViewPr>
  <p:slideViewPr>
    <p:cSldViewPr snapToGrid="0">
      <p:cViewPr varScale="1">
        <p:scale>
          <a:sx n="65" d="100"/>
          <a:sy n="65" d="100"/>
        </p:scale>
        <p:origin x="1128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85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60FF6-4F02-41AF-9D79-9820270FCBD6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7CFDA-6ECB-4984-BC1D-18C52F4245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525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609C5-75BB-4414-9338-7A1C0CAD17B5}" type="datetimeFigureOut">
              <a:rPr lang="en-US" smtClean="0"/>
              <a:t>10/24/2018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BF0A6-9DE7-4D4F-86C7-D6F614E294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590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67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So what did they do…</a:t>
            </a:r>
          </a:p>
          <a:p>
            <a:pPr marL="171450" indent="-171450">
              <a:buFontTx/>
              <a:buChar char="-"/>
            </a:pPr>
            <a:r>
              <a:rPr lang="en-US" dirty="0"/>
              <a:t>One step taken was to restrict duty hours, but did it work?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Restricting to 80hrs/</a:t>
            </a:r>
            <a:r>
              <a:rPr lang="en-US" dirty="0" err="1"/>
              <a:t>wk</a:t>
            </a:r>
            <a:r>
              <a:rPr lang="en-US" dirty="0"/>
              <a:t>, which is still twice the duration of work week of average employed American; which means some programs may miss identifying persistent fatigue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Same or more work squished into fewer hours, which means spending more “off time” doing work and not actually sleeping or resting/recovering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205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Group discussion on what currently happens for fatigue/impairment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Logging duty hours: not logging what hours we actually work (repercussions?)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Push through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Cover for each other…but at what cost to ourselves?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Tons of caffeine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72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Group discussion on perceived barriers/repercussions if admit impaired/too tired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Concerns: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Losing significant learning opportunities, procedural experience, interaction w/ colleagues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Trapped by competing demands b/n work </a:t>
            </a:r>
            <a:r>
              <a:rPr lang="en-US" dirty="0" err="1"/>
              <a:t>hrs</a:t>
            </a:r>
            <a:r>
              <a:rPr lang="en-US" dirty="0"/>
              <a:t> &amp; professionalism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Support lacking from sr. residents &amp; faculty who may have an inadequate understanding of their mandate &amp; perhaps are resentful of restrictions on duty </a:t>
            </a:r>
            <a:r>
              <a:rPr lang="en-US" dirty="0" err="1"/>
              <a:t>hrs</a:t>
            </a:r>
            <a:endParaRPr lang="en-US" dirty="0"/>
          </a:p>
          <a:p>
            <a:pPr marL="628650" lvl="1" indent="-171450">
              <a:buFontTx/>
              <a:buChar char="-"/>
            </a:pPr>
            <a:r>
              <a:rPr lang="en-US" dirty="0"/>
              <a:t>Perceived weakness/inability to do work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Not logging correct hours: deemed inefficient, repercussions for residency &amp; thus us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Long work </a:t>
            </a:r>
            <a:r>
              <a:rPr lang="en-US" dirty="0" err="1"/>
              <a:t>hrs</a:t>
            </a:r>
            <a:r>
              <a:rPr lang="en-US" dirty="0"/>
              <a:t> = time honored tradition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Demanding schedules = necessary for learning &amp; development of professionalism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Use of resident physicians = inexpensive coverage = </a:t>
            </a:r>
            <a:r>
              <a:rPr lang="en-US" dirty="0" err="1"/>
              <a:t>impt</a:t>
            </a:r>
            <a:r>
              <a:rPr lang="en-US" dirty="0"/>
              <a:t> economical factor for teaching hospitals</a:t>
            </a:r>
          </a:p>
          <a:p>
            <a:pPr marL="171450" indent="-171450">
              <a:buFontTx/>
              <a:buChar char="-"/>
            </a:pPr>
            <a:r>
              <a:rPr lang="en-US" dirty="0"/>
              <a:t>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250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What could we do?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Better recognition in ourselves &amp; each other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Create culture okay to admit impairment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Decrease non-essential tasks &amp; interruptions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Set priorities for “time off”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Questions to ponder: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Is quality of Pt care being jeopardized?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Is well-being of residents @ risk? Burn out risk?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What are effective strategies for overcoming sleep loss?</a:t>
            </a:r>
          </a:p>
          <a:p>
            <a:pPr marL="171450" indent="-171450">
              <a:buFontTx/>
              <a:buChar char="-"/>
            </a:pPr>
            <a:r>
              <a:rPr lang="en-US" dirty="0"/>
              <a:t>Habits for healthy sleep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Aim: 7-9hrs/night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Sufficient catch up sleep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Sleep routine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Protected sleep time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Comfortable bedroom w/ relaxation rituals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Recent studies focusing on negative effects </a:t>
            </a:r>
            <a:r>
              <a:rPr lang="en-US" dirty="0">
                <a:sym typeface="Wingdings" panose="05000000000000000000" pitchFamily="2" charset="2"/>
              </a:rPr>
              <a:t> questioning tradition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160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How many of us say this?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fact: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Some sleep is always better than no sleep.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At what time and for how long you sleep are key to getting the most out of napping.</a:t>
            </a:r>
          </a:p>
          <a:p>
            <a:pPr marL="171450" indent="-171450">
              <a:buFontTx/>
              <a:buChar char="-"/>
            </a:pPr>
            <a:r>
              <a:rPr lang="en-US" dirty="0"/>
              <a:t>Naps: can prevent &amp; ameliorate some degree of fatigue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Brief (1-2h) prior to prolonged period of sleep loss, such as 24h on call, can enhance alertness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To be therapeutic during a shift, naps should ideally be frequent (q2-3h) &amp; brief (15-30’)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Work best earlier they are in period of sleep deprivation (top off tank than catch up on empty)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Time naps during circadian window of opportunity, b/n 2-5AM and 2-5PM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Longer naps, such as those &gt;30min may be counterproductive in terms of sleep inertia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Utilize quiet, environmentally comfortable location for naps</a:t>
            </a:r>
          </a:p>
          <a:p>
            <a:pPr marL="171450" indent="-171450">
              <a:buFontTx/>
              <a:buChar char="-"/>
            </a:pPr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281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Ever forgotten how you got home or if the light you just went through was actually green?</a:t>
            </a:r>
          </a:p>
          <a:p>
            <a:pPr marL="171450" indent="-171450">
              <a:buFontTx/>
              <a:buChar char="-"/>
            </a:pPr>
            <a:r>
              <a:rPr lang="en-US" dirty="0"/>
              <a:t>MVAs increase w/ &lt;5hrs of sleep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Signs: difficulty focusing on road or keeping eyes open, nodding off, yawning, drifting b/n lanes, missing exits, amnesia for period of drive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Cold air, loud music, rolling window down do not actually improve fatigue</a:t>
            </a:r>
          </a:p>
          <a:p>
            <a:pPr marL="171450" indent="-171450">
              <a:buFontTx/>
              <a:buChar char="-"/>
            </a:pPr>
            <a:r>
              <a:rPr lang="en-US" dirty="0"/>
              <a:t>Strategic caffeine use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Not a sleep substitute; tolerance quickly develops, therefore prn use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Effects w/in 15-30 min, lasts </a:t>
            </a:r>
            <a:r>
              <a:rPr lang="en-US" dirty="0" err="1"/>
              <a:t>typ</a:t>
            </a:r>
            <a:r>
              <a:rPr lang="en-US" dirty="0"/>
              <a:t> 3-5hrs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Usual dose 400-600mg (3-4c)—some overly sensitive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Adverse effects: disruption in sleep quality, tolerance, diuresis, irritability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829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Melatonin: induces sleep onset; few data for use in residents</a:t>
            </a:r>
          </a:p>
          <a:p>
            <a:pPr marL="171450" indent="-171450">
              <a:buFontTx/>
              <a:buChar char="-"/>
            </a:pPr>
            <a:r>
              <a:rPr lang="en-US" dirty="0"/>
              <a:t>Sedatives/behavioral therapy: certain sleep d/o; not indicated for chronic use</a:t>
            </a:r>
          </a:p>
          <a:p>
            <a:pPr marL="171450" indent="-171450">
              <a:buFontTx/>
              <a:buChar char="-"/>
            </a:pPr>
            <a:r>
              <a:rPr lang="en-US" dirty="0"/>
              <a:t>Adverse effects: H/A, drowsiness, disorientation, GI disturbance, dizziness</a:t>
            </a:r>
          </a:p>
          <a:p>
            <a:pPr marL="171450" indent="-171450">
              <a:buFontTx/>
              <a:buChar char="-"/>
            </a:pPr>
            <a:r>
              <a:rPr lang="en-US" dirty="0"/>
              <a:t>Avoid OTC stimulants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24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48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Pairs: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What are some areas of residency that are “encouraging” fatigue?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Sunday NFMS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Long work week </a:t>
            </a:r>
            <a:r>
              <a:rPr lang="en-US" dirty="0" err="1"/>
              <a:t>hrs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836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Small groups: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What are some possible solutions to specific problems discussed/listed?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60h work </a:t>
            </a:r>
            <a:r>
              <a:rPr lang="en-US" dirty="0" err="1"/>
              <a:t>wk</a:t>
            </a:r>
            <a:endParaRPr lang="en-US" dirty="0"/>
          </a:p>
          <a:p>
            <a:pPr marL="1085850" lvl="2" indent="-171450">
              <a:buFontTx/>
              <a:buChar char="-"/>
            </a:pPr>
            <a:r>
              <a:rPr lang="en-US" dirty="0"/>
              <a:t>&lt;10h shift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Prolong residency</a:t>
            </a:r>
          </a:p>
          <a:p>
            <a:pPr marL="171450" indent="-171450">
              <a:buFontTx/>
              <a:buChar char="-"/>
            </a:pPr>
            <a:r>
              <a:rPr lang="en-US" dirty="0"/>
              <a:t>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046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Identify different modes of physician impairment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Recognize physician fatigue</a:t>
            </a:r>
          </a:p>
          <a:p>
            <a:pPr marL="171450" indent="-171450">
              <a:buFontTx/>
              <a:buChar char="-"/>
            </a:pPr>
            <a:r>
              <a:rPr lang="en-US" dirty="0"/>
              <a:t>Analyze the current environment and ways to improve the climate of acknowledging limitations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64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Larger groups: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What are some possible questions/issues with these solutions?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Where does work go if change hours?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Shorten </a:t>
            </a:r>
            <a:r>
              <a:rPr lang="en-US" dirty="0" err="1"/>
              <a:t>hrs</a:t>
            </a:r>
            <a:r>
              <a:rPr lang="en-US" dirty="0"/>
              <a:t> change learning environment/opportunities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148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Here we split the group into tables and gave each table a different difficult situation to solve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1: You notice you are making mistakes because you’ve been working too many days in a row…to the point where you feel like you can’t come in the next day. What do you do?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2: You are on a rotation where you can’t take time off and develop a medical concern that needs to be addressed…what do you do?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3: You’ve worked so many hours in a row and you realize mid-shift that you are too tired to keep working…what do you do?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4: You notice a colleague is too tired to work…what do you do?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548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Objectives: </a:t>
            </a:r>
          </a:p>
          <a:p>
            <a:pPr lvl="1"/>
            <a:r>
              <a:rPr lang="en-US" dirty="0"/>
              <a:t>Explain 3 ways of identifying physician impairment as it specifically relates to fatigue.</a:t>
            </a:r>
          </a:p>
          <a:p>
            <a:pPr lvl="1"/>
            <a:r>
              <a:rPr lang="en-US" dirty="0"/>
              <a:t>Feel more comfortable admitting fatigue/impairment.</a:t>
            </a:r>
          </a:p>
          <a:p>
            <a:pPr lvl="1"/>
            <a:r>
              <a:rPr lang="en-US" dirty="0"/>
              <a:t>Demonstrate recognition and mitigation of impairment.</a:t>
            </a:r>
          </a:p>
          <a:p>
            <a:r>
              <a:rPr lang="en-US" dirty="0"/>
              <a:t>Keep in mind:</a:t>
            </a:r>
          </a:p>
          <a:p>
            <a:r>
              <a:rPr lang="en-US" dirty="0"/>
              <a:t>What do you need to keep doing?</a:t>
            </a:r>
          </a:p>
          <a:p>
            <a:r>
              <a:rPr lang="en-US" dirty="0"/>
              <a:t>What do you need to stop doing?</a:t>
            </a:r>
          </a:p>
          <a:p>
            <a:r>
              <a:rPr lang="en-US" dirty="0"/>
              <a:t>What do you need to start doing?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6276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Facts about fatigue</a:t>
            </a:r>
          </a:p>
          <a:p>
            <a:pPr marL="171450" indent="-171450">
              <a:buFontTx/>
              <a:buChar char="-"/>
            </a:pPr>
            <a:r>
              <a:rPr lang="en-US" dirty="0"/>
              <a:t>Nationwide recognition/push for awareness on fatigue and burnout. Many programs are implementing educational curriculum and research is being done to evaluate effects of impairment and fatigue on physicians and patients.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what is fatigue?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Too little sleep: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probably MCC in medical trainees;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Average sleep for each of us? (raise hands)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most adults require 8.2hrs sleep/night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National survey of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dirty="0" err="1"/>
              <a:t>yr</a:t>
            </a:r>
            <a:r>
              <a:rPr lang="en-US" dirty="0"/>
              <a:t> residents found </a:t>
            </a:r>
            <a:r>
              <a:rPr lang="en-US" dirty="0" err="1"/>
              <a:t>avg</a:t>
            </a:r>
            <a:r>
              <a:rPr lang="en-US" dirty="0"/>
              <a:t> &lt;6h/night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Fragmented sleep: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How many of us worry about missing our pages or calls when on 24h call or have an active OB near due date?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insufficient time in “deeper, restorative” stages of sleep; disruption for phone, pagers, work </a:t>
            </a:r>
            <a:r>
              <a:rPr lang="en-US" dirty="0" err="1"/>
              <a:t>reqs</a:t>
            </a:r>
            <a:r>
              <a:rPr lang="en-US" dirty="0"/>
              <a:t> (tasks, notes, logging, studying/reading, f/u on Pts); “worry” that will get a call or anticipating sleep interruption/or sleeping through call/page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Circadian rhythm: 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Night float: may put on duty during periods w/ predictable mismatches b/n endogenous rhythms r/t sleep &amp; awake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Energy lows occur around 3-7AM and 3-5PM</a:t>
            </a:r>
            <a:r>
              <a:rPr lang="en-US" dirty="0">
                <a:sym typeface="Wingdings" panose="05000000000000000000" pitchFamily="2" charset="2"/>
              </a:rPr>
              <a:t>more prone to errors during these times</a:t>
            </a:r>
          </a:p>
          <a:p>
            <a:pPr marL="1085850" lvl="2" indent="-171450"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Difficult to adapt to “shift work”</a:t>
            </a:r>
          </a:p>
          <a:p>
            <a:pPr marL="1543050" lvl="3" indent="-171450"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&gt;90% never adapt and may be at risk for sub-optimal performance</a:t>
            </a:r>
            <a:endParaRPr lang="en-US" dirty="0"/>
          </a:p>
          <a:p>
            <a:pPr marL="628650" lvl="1" indent="-171450">
              <a:buFontTx/>
              <a:buChar char="-"/>
            </a:pPr>
            <a:r>
              <a:rPr lang="en-US" dirty="0"/>
              <a:t>May have primary sleep d/o: OSA, narcolepsy, insomnia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Others: anxiety, depression, thyroid ds, medical conditions, medication side effects</a:t>
            </a:r>
          </a:p>
          <a:p>
            <a:pPr marL="171450" indent="-171450">
              <a:buFontTx/>
              <a:buChar char="-"/>
            </a:pPr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4598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Sleep debt: adverse health consequences may occur if allowed to accumulate.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Sleep debt requires several nights depending upon # of days during which sleep debt was accumulated, susceptibility, and ability to “recover”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Performance can be impaired w/ 2hrs less than “normal” per night.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8260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Occurs upon awakening from sleep during deep NREM sleep, sleep in middle of night, or following a period of sleep deprivation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Disorientation may include period of amnesia for period of awakening.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Most likely to occur upon elicited arousal from sleep period lasting 3-6hrs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Manifests as slowed speech, substantial performance deficits, poor memory, impaired decision making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But can be reversed w/ time or sufficient stimulation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4582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Facts about fatigue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what is known…</a:t>
            </a:r>
          </a:p>
          <a:p>
            <a:pPr marL="171450" indent="-171450">
              <a:buFontTx/>
              <a:buChar char="-"/>
            </a:pPr>
            <a:r>
              <a:rPr lang="en-US" dirty="0"/>
              <a:t>ESS score comparable to Pts w/ diagnosed sleep d/o</a:t>
            </a:r>
          </a:p>
          <a:p>
            <a:pPr marL="171450" indent="-171450">
              <a:buFontTx/>
              <a:buChar char="-"/>
            </a:pPr>
            <a:r>
              <a:rPr lang="en-US" dirty="0"/>
              <a:t>Skills/cognition: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&lt;5hrs/</a:t>
            </a:r>
            <a:r>
              <a:rPr lang="en-US" dirty="0" err="1"/>
              <a:t>night</a:t>
            </a:r>
            <a:r>
              <a:rPr lang="en-US" dirty="0" err="1">
                <a:sym typeface="Wingdings" panose="05000000000000000000" pitchFamily="2" charset="2"/>
              </a:rPr>
              <a:t>increased</a:t>
            </a:r>
            <a:r>
              <a:rPr lang="en-US" dirty="0">
                <a:sym typeface="Wingdings" panose="05000000000000000000" pitchFamily="2" charset="2"/>
              </a:rPr>
              <a:t> homeostatic drive to </a:t>
            </a:r>
            <a:r>
              <a:rPr lang="en-US" dirty="0" err="1">
                <a:sym typeface="Wingdings" panose="05000000000000000000" pitchFamily="2" charset="2"/>
              </a:rPr>
              <a:t>sleepdecreased</a:t>
            </a:r>
            <a:r>
              <a:rPr lang="en-US" dirty="0">
                <a:sym typeface="Wingdings" panose="05000000000000000000" pitchFamily="2" charset="2"/>
              </a:rPr>
              <a:t> cognitive performance</a:t>
            </a:r>
          </a:p>
          <a:p>
            <a:pPr marL="628650" lvl="1" indent="-171450"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Period of lowest alertness after being up all night is b/n 6-11am</a:t>
            </a:r>
            <a:endParaRPr lang="en-US" dirty="0"/>
          </a:p>
          <a:p>
            <a:pPr marL="628650" lvl="1" indent="-171450">
              <a:buFontTx/>
              <a:buChar char="-"/>
            </a:pPr>
            <a:r>
              <a:rPr lang="en-US" dirty="0"/>
              <a:t>Most pronounced w/ tasks requiring great deal of attention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Issues w/ vigilance, verbal processing, complex problem solving, and learning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ITE scores in FM correlated w/ </a:t>
            </a:r>
            <a:r>
              <a:rPr lang="en-US" dirty="0" err="1"/>
              <a:t>amt</a:t>
            </a:r>
            <a:r>
              <a:rPr lang="en-US" dirty="0"/>
              <a:t> of “sleep” night prior to test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IM post call less accurate on EKG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EM fewer components of </a:t>
            </a:r>
            <a:r>
              <a:rPr lang="en-US" dirty="0" err="1"/>
              <a:t>hx</a:t>
            </a:r>
            <a:r>
              <a:rPr lang="en-US" dirty="0"/>
              <a:t> &amp; PE depending upon shift; worse on intubation sim</a:t>
            </a:r>
          </a:p>
          <a:p>
            <a:pPr marL="628650" lvl="1" indent="-171450">
              <a:buFontTx/>
              <a:buChar char="-"/>
            </a:pPr>
            <a:r>
              <a:rPr lang="en-US" dirty="0" err="1"/>
              <a:t>Sx</a:t>
            </a:r>
            <a:r>
              <a:rPr lang="en-US" dirty="0"/>
              <a:t> more errors &amp; more time (increase of 30%) than usual during common procedures; measured postop complications increased by 45% for resident surgeons on day following night on call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20% of anesthesia indicated prevention from performing clinical duties &amp; 12% attributed errors to fatigue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Residents self-reported decay of professionalism, empathy, &amp; attentiveness to Pt well-being when tired; increased confusion and anger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 “off-duty” state (&gt;6hrs of reported sleep previous night) &amp; after 24hrs on call compared performances on simulated EKG, short-term recall of to-do list, &amp; </a:t>
            </a:r>
            <a:r>
              <a:rPr lang="en-US" dirty="0" err="1"/>
              <a:t>rxn</a:t>
            </a:r>
            <a:r>
              <a:rPr lang="en-US" dirty="0"/>
              <a:t> times; all deteriorated after being on call; results similar for </a:t>
            </a:r>
            <a:r>
              <a:rPr lang="en-US" dirty="0" err="1"/>
              <a:t>jr</a:t>
            </a:r>
            <a:r>
              <a:rPr lang="en-US" dirty="0"/>
              <a:t> &amp; </a:t>
            </a:r>
            <a:r>
              <a:rPr lang="en-US" dirty="0" err="1"/>
              <a:t>sr</a:t>
            </a:r>
            <a:r>
              <a:rPr lang="en-US" dirty="0"/>
              <a:t> residents, therefore lack of adaptation over time to sleep-deprived state</a:t>
            </a:r>
          </a:p>
          <a:p>
            <a:pPr marL="171450" indent="-171450">
              <a:buFontTx/>
              <a:buChar char="-"/>
            </a:pPr>
            <a:r>
              <a:rPr lang="en-US" dirty="0"/>
              <a:t>MVAs: ~15-20% of transportation accidents, which is more than the combo of drugs &amp; </a:t>
            </a:r>
            <a:r>
              <a:rPr lang="en-US" dirty="0" err="1"/>
              <a:t>EtOH</a:t>
            </a:r>
            <a:endParaRPr lang="en-US" dirty="0"/>
          </a:p>
          <a:p>
            <a:pPr marL="628650" lvl="1" indent="-171450">
              <a:buFontTx/>
              <a:buChar char="-"/>
            </a:pPr>
            <a:r>
              <a:rPr lang="en-US" dirty="0"/>
              <a:t>Takes approx. 4 secs to drive off road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 NJ, criminal not just civil offense for MVA after 24h w/o sleep</a:t>
            </a:r>
          </a:p>
          <a:p>
            <a:pPr marL="171450" indent="-171450">
              <a:buFontTx/>
              <a:buChar char="-"/>
            </a:pPr>
            <a:r>
              <a:rPr lang="en-US" dirty="0"/>
              <a:t>Medical errors = major cause of M&amp;M, fatigue contribution?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Something I found interesting…</a:t>
            </a:r>
          </a:p>
          <a:p>
            <a:pPr marL="171450" indent="-171450">
              <a:buFontTx/>
              <a:buChar char="-"/>
            </a:pPr>
            <a:r>
              <a:rPr lang="en-US" dirty="0"/>
              <a:t>Psychomotor </a:t>
            </a:r>
            <a:r>
              <a:rPr lang="en-US" dirty="0" err="1"/>
              <a:t>fxn</a:t>
            </a:r>
            <a:r>
              <a:rPr lang="en-US" dirty="0"/>
              <a:t> after 24hrs w/o sleep = </a:t>
            </a:r>
            <a:r>
              <a:rPr lang="en-US" dirty="0" err="1"/>
              <a:t>EtOH</a:t>
            </a:r>
            <a:r>
              <a:rPr lang="en-US" dirty="0"/>
              <a:t> 0.08%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8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2720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Group discussion on what could happen, perhaps better ways to handle &amp; ways to overcome current environment and perceived barriers; scenario/cases</a:t>
            </a:r>
          </a:p>
          <a:p>
            <a:pPr marL="171450" indent="-171450">
              <a:buFontTx/>
              <a:buChar char="-"/>
            </a:pPr>
            <a:r>
              <a:rPr lang="en-US" dirty="0"/>
              <a:t>Stats on research/ACGME recommendations—shorter hours, limiting 24h, etc.</a:t>
            </a:r>
          </a:p>
          <a:p>
            <a:pPr marL="171450" indent="-171450">
              <a:buFontTx/>
              <a:buChar char="-"/>
            </a:pPr>
            <a:r>
              <a:rPr lang="en-US" dirty="0"/>
              <a:t>Nap q12h; nap earlier in period of sleep deprivation “on call” the better</a:t>
            </a:r>
          </a:p>
          <a:p>
            <a:pPr marL="171450" indent="-171450">
              <a:buFontTx/>
              <a:buChar char="-"/>
            </a:pPr>
            <a:r>
              <a:rPr lang="en-US" dirty="0"/>
              <a:t>Recognize and help others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Create culture and environment where okay to admit impaired and too fatigued to safely care for Pts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Ideas: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Reduce non-essential tasks &amp; enhance learning during clinical time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Decrease non-essential interruptions (ex: added ancillary services, triage of phone calls)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Assist residents to identify co-existing medical issues which impair sleep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Critically appraise best way to implement shift work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Minimize short term use of a night float system (ex: resident who does night float M-Th &amp; has wknd “off” to be on own schedule, who returns to “night float” for another 4 nights); night floats should be designed to take advantage of the fact that it is easier to rotate from days to evenings to nights rather than vice versa</a:t>
            </a:r>
          </a:p>
          <a:p>
            <a:pPr marL="171450" indent="-171450">
              <a:buFontTx/>
              <a:buChar char="-"/>
            </a:pPr>
            <a:r>
              <a:rPr lang="en-US" dirty="0"/>
              <a:t>Improve recognition of vulnerability &amp; </a:t>
            </a:r>
            <a:r>
              <a:rPr lang="en-US" dirty="0" err="1"/>
              <a:t>sx</a:t>
            </a:r>
            <a:endParaRPr lang="en-US" dirty="0"/>
          </a:p>
          <a:p>
            <a:pPr marL="628650" lvl="1" indent="-171450">
              <a:buFontTx/>
              <a:buChar char="-"/>
            </a:pPr>
            <a:r>
              <a:rPr lang="en-US" dirty="0"/>
              <a:t>Impact of too little sleep is cumulative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Sleepiness is affected by </a:t>
            </a:r>
            <a:r>
              <a:rPr lang="en-US" dirty="0" err="1"/>
              <a:t>amt</a:t>
            </a:r>
            <a:r>
              <a:rPr lang="en-US" dirty="0"/>
              <a:t> of time since last slept, whether or not any pre-existing sleep debt, time of day reflecting circadian rhythm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People under-estimate level of sleepiness. By time think sleepy, probably profoundly affected.</a:t>
            </a:r>
          </a:p>
          <a:p>
            <a:pPr marL="171450" indent="-171450">
              <a:buFontTx/>
              <a:buChar char="-"/>
            </a:pPr>
            <a:r>
              <a:rPr lang="en-US" dirty="0"/>
              <a:t>Set priorities for “time off”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Temptation to cram way too much into </a:t>
            </a:r>
            <a:r>
              <a:rPr lang="en-US" dirty="0" err="1"/>
              <a:t>hrs</a:t>
            </a:r>
            <a:r>
              <a:rPr lang="en-US" dirty="0"/>
              <a:t> free from program responsibilities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Can honestly never read enough. Don’t short change sleep to try to “read it all”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Swapping schedules &amp; helping colleagues, but consider own sleep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3825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Recent studies = negative effects of sleep loss &amp; fatigue = ??</a:t>
            </a:r>
            <a:r>
              <a:rPr lang="en-US" dirty="0" err="1"/>
              <a:t>ing</a:t>
            </a:r>
            <a:r>
              <a:rPr lang="en-US" dirty="0"/>
              <a:t> tradition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Deprived: research too new to know effect of insufficient sleep on house staff on preventable adverse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61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this session we will use a shortened version of the presentation</a:t>
            </a:r>
            <a:r>
              <a:rPr lang="en-US" baseline="0" dirty="0"/>
              <a:t> to teach the basics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7871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7-9 </a:t>
            </a:r>
            <a:r>
              <a:rPr lang="en-US" dirty="0" err="1"/>
              <a:t>hrs</a:t>
            </a:r>
            <a:r>
              <a:rPr lang="en-US" dirty="0"/>
              <a:t>, especially after period of sleep loss, such as busy rotation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Catch up: </a:t>
            </a:r>
            <a:r>
              <a:rPr lang="en-US" dirty="0" err="1"/>
              <a:t>esp</a:t>
            </a:r>
            <a:r>
              <a:rPr lang="en-US" dirty="0"/>
              <a:t> on days following “on call” and the 24h off time per week</a:t>
            </a:r>
          </a:p>
          <a:p>
            <a:pPr marL="171450" indent="-171450">
              <a:buFontTx/>
              <a:buChar char="-"/>
            </a:pPr>
            <a:r>
              <a:rPr lang="en-US" dirty="0"/>
              <a:t>Exercise: avoid directly before sleep</a:t>
            </a:r>
          </a:p>
          <a:p>
            <a:pPr marL="171450" indent="-171450">
              <a:buFontTx/>
              <a:buChar char="-"/>
            </a:pPr>
            <a:r>
              <a:rPr lang="en-US" dirty="0"/>
              <a:t>Eat: not go to bed hungry, avoid eating large meals w/in 3h of sleep</a:t>
            </a:r>
          </a:p>
          <a:p>
            <a:pPr marL="171450" indent="-171450">
              <a:buFontTx/>
              <a:buChar char="-"/>
            </a:pPr>
            <a:r>
              <a:rPr lang="en-US" dirty="0"/>
              <a:t>Relaxation: such as reading, medication, music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Protect sleep: turn off phone/pager; try not to incur sleep debt from nonwork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0202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Naps: can prevent &amp; ameliorate some degree of fatigue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Brief (1-2h) prior to prolonged period of sleep loss, such as 24h on call, can enhance alertness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To be therapeutic during a shift, naps should ideally be frequent (q2-3h) &amp; brief (15-30’)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Work best earlier they are in period of sleep deprivation (top off tank than catch up on empty)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Time naps during circadian window of opportunity, b/n 2-5AM and 2-5PM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Longer naps, such as those &gt;30min may be counterproductive in terms of sleep inertia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Utilize quiet, environmentally comfortable location for naps</a:t>
            </a:r>
          </a:p>
          <a:p>
            <a:pPr marL="171450" indent="-171450">
              <a:buFontTx/>
              <a:buChar char="-"/>
            </a:pPr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1168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Pairs: </a:t>
            </a:r>
          </a:p>
          <a:p>
            <a:pPr marL="171450" indent="-171450">
              <a:buFontTx/>
              <a:buChar char="-"/>
            </a:pPr>
            <a:r>
              <a:rPr lang="en-US" dirty="0"/>
              <a:t>Small groups:</a:t>
            </a:r>
          </a:p>
          <a:p>
            <a:pPr marL="171450" indent="-171450">
              <a:buFontTx/>
              <a:buChar char="-"/>
            </a:pPr>
            <a:r>
              <a:rPr lang="en-US" dirty="0"/>
              <a:t>Larger groups: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66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group discussion of ideas of impairment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Ultimately it can look like any of these and we hope to catch it before it comes to losing a license, harming a patient, or this… (pic of shot himself)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82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 group discussion of how recognize impairment</a:t>
            </a:r>
          </a:p>
          <a:p>
            <a:r>
              <a:rPr lang="en-US" dirty="0"/>
              <a:t>Characteristics may be unrecognized:</a:t>
            </a:r>
          </a:p>
          <a:p>
            <a:pPr marL="171450" indent="-171450">
              <a:buFontTx/>
              <a:buChar char="-"/>
            </a:pPr>
            <a:r>
              <a:rPr lang="en-US" dirty="0"/>
              <a:t>Not completing charts/tasks (pic of full inbox/task box)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Showing up late</a:t>
            </a:r>
          </a:p>
          <a:p>
            <a:pPr marL="171450" indent="-171450">
              <a:buFontTx/>
              <a:buChar char="-"/>
            </a:pPr>
            <a:r>
              <a:rPr lang="en-US" dirty="0"/>
              <a:t>Making errors</a:t>
            </a:r>
          </a:p>
          <a:p>
            <a:pPr marL="171450" indent="-171450">
              <a:buFontTx/>
              <a:buChar char="-"/>
            </a:pPr>
            <a:r>
              <a:rPr lang="en-US" dirty="0"/>
              <a:t>Falling asleep during lectures/yawning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Responsibilities getting dropped (pulled too many directions and things giving way)</a:t>
            </a:r>
          </a:p>
          <a:p>
            <a:pPr marL="171450" indent="-171450">
              <a:buFontTx/>
              <a:buChar char="-"/>
            </a:pPr>
            <a:r>
              <a:rPr lang="en-US" dirty="0"/>
              <a:t>Snapping at others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Going to talk about what is done and what should be done in a little bit, but first going to narrow in the focus of types of impairment.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07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Specifically today going to focus on what causes these symptoms.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041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Here we expanded upon types of sleep habits that can lead to fatigue, effects of sleep disruption, and identified sleep inertia</a:t>
            </a:r>
          </a:p>
          <a:p>
            <a:pPr marL="171450" indent="-171450">
              <a:buFontTx/>
              <a:buChar char="-"/>
            </a:pPr>
            <a:r>
              <a:rPr lang="en-US" dirty="0"/>
              <a:t>Briefly: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What is it? Too little sleep, fragmented sleep, circadian rhythm disruption, primary sleep disorder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Sleep disruption: debt can occur w/in 2-3 nights of sub-optimal sleep; performance impaired w/ even 2hrs less of sleep/night; 1 of 1</a:t>
            </a:r>
            <a:r>
              <a:rPr lang="en-US" baseline="30000" dirty="0"/>
              <a:t>st</a:t>
            </a:r>
            <a:r>
              <a:rPr lang="en-US" dirty="0"/>
              <a:t> skills lost is ability to do something quickly; vulnerable to errors 10min-2hr following arousal during night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Inertia: confusion &amp; dysfunction upon awakening, </a:t>
            </a:r>
            <a:r>
              <a:rPr lang="en-US" dirty="0" err="1"/>
              <a:t>typ</a:t>
            </a:r>
            <a:r>
              <a:rPr lang="en-US" dirty="0"/>
              <a:t> when awakened during deep NREM sleep, sleep in middle of night, or following period of sleep deprivation; manifestation: slow speech, performance deficits, poor memory, impaired decision making; may have period of amnesia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We also discussed that an Epworth Sleepiness Scale score for residents is comparable to Pts w/ diagnosed sleep d/o (fell between sleep apnea and narcolepsy)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Discussed impact on skills in various specialties and self-reported resident changes in personality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Something found interesting: Psychomotor </a:t>
            </a:r>
            <a:r>
              <a:rPr lang="en-US" dirty="0" err="1"/>
              <a:t>fxn</a:t>
            </a:r>
            <a:r>
              <a:rPr lang="en-US" dirty="0"/>
              <a:t> after 24hrs w/o sleep = EtOH 0.08%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3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59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Pts = enemies: they are the one thing that stands b/n you &amp; a few </a:t>
            </a:r>
            <a:r>
              <a:rPr lang="en-US" dirty="0" err="1"/>
              <a:t>hrs</a:t>
            </a:r>
            <a:r>
              <a:rPr lang="en-US" dirty="0"/>
              <a:t> of sleep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770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6012180" y="359898"/>
            <a:ext cx="57734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pic>
        <p:nvPicPr>
          <p:cNvPr id="2" name="Picture 1" descr="Close up of a light bulb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5864352" cy="6851904"/>
          </a:xfrm>
          <a:prstGeom prst="rect">
            <a:avLst/>
          </a:prstGeom>
        </p:spPr>
      </p:pic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6012180" y="1850064"/>
            <a:ext cx="57734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3E7ED-526C-43D7-BA41-7DEE51FD568E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9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F403F-04F5-4D09-800D-7870715B9ED9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687C-0397-4298-B160-26D34EC67BB0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4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5177-F084-49E7-ADEE-00812B3D582B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11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422400" y="-54"/>
            <a:ext cx="1076545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940" y="2600325"/>
            <a:ext cx="10166316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pic>
        <p:nvPicPr>
          <p:cNvPr id="14" name="Picture 13" descr="Close up of light filament of a half bulb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45079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5940" y="1066800"/>
            <a:ext cx="10166316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C39ED-27B9-4997-BF90-3A238D0607E9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0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C4FCC-F745-44A0-B2E4-C91714F31EB6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6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0EA4-DCC4-4D4C-953F-F31E92EE505C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50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F08-6BA5-45A1-80AB-C11AC921B6C6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D82A9-7CD7-4D15-868B-D8AF30864858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108712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108712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6BC6A-4AB7-47F1-904A-90BC8DD816B4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0BC9A-EBF0-4E12-A1D3-DD221366B0A1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Close up of a light bulb"/>
          <p:cNvGrpSpPr/>
          <p:nvPr userDrawn="1"/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5079" cy="6858000"/>
            </a:xfrm>
            <a:prstGeom prst="rect">
              <a:avLst/>
            </a:prstGeom>
          </p:spPr>
        </p:pic>
      </p:grp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  <a:extLst/>
          </a:lstStyle>
          <a:p>
            <a:fld id="{7157590A-740B-4548-A79B-F8E5167210D0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/>
              <a:t>Add a footer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effectLst/>
              </a:defRPr>
            </a:lvl1pPr>
            <a:extLst/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79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b="0" kern="1200">
          <a:solidFill>
            <a:schemeClr val="accent1"/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atin typeface="Monotype Corsiva" panose="03010101010201010101" pitchFamily="66" charset="0"/>
              </a:rPr>
              <a:t>Shedding Light on Fatigue-Related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5743852"/>
            <a:ext cx="5773420" cy="82562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dirty="0"/>
              <a:t>Sarah N. Hewitt, MD, MPH, </a:t>
            </a:r>
            <a:r>
              <a:rPr lang="en-US" dirty="0" err="1"/>
              <a:t>MSEd</a:t>
            </a:r>
            <a:endParaRPr lang="en-US" dirty="0"/>
          </a:p>
          <a:p>
            <a:pPr algn="ctr"/>
            <a:r>
              <a:rPr lang="en-US" dirty="0"/>
              <a:t>Scott F. Ross, MD</a:t>
            </a:r>
          </a:p>
          <a:p>
            <a:pPr algn="ctr"/>
            <a:r>
              <a:rPr lang="en-US" dirty="0"/>
              <a:t>October 12, 2018</a:t>
            </a:r>
          </a:p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13F907-5082-4857-843A-4735BE9EF7C9}"/>
              </a:ext>
            </a:extLst>
          </p:cNvPr>
          <p:cNvSpPr/>
          <p:nvPr/>
        </p:nvSpPr>
        <p:spPr>
          <a:xfrm>
            <a:off x="6638926" y="2295386"/>
            <a:ext cx="4810124" cy="22385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300" b="1" dirty="0">
                <a:solidFill>
                  <a:schemeClr val="accent1"/>
                </a:solidFill>
                <a:latin typeface="AR BLANCA" panose="02000000000000000000" pitchFamily="2" charset="0"/>
              </a:rPr>
              <a:t>Impairment</a:t>
            </a:r>
          </a:p>
          <a:p>
            <a:pPr algn="ctr"/>
            <a:endParaRPr lang="en-US" sz="43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BLANCA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EAA376-BFEE-4DA5-B947-1577F4E2D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94"/>
          <a:stretch/>
        </p:blipFill>
        <p:spPr>
          <a:xfrm>
            <a:off x="5883518" y="-1"/>
            <a:ext cx="630848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the impact?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639E5C-E6EC-4555-9825-BB9D06083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professionalism:</a:t>
            </a:r>
          </a:p>
          <a:p>
            <a:pPr lvl="1"/>
            <a:r>
              <a:rPr lang="en-US" dirty="0"/>
              <a:t>PATIENTS = ENEMIES!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0A31918-CEFC-4E28-BD75-F46E0FDCE307}"/>
              </a:ext>
            </a:extLst>
          </p:cNvPr>
          <p:cNvSpPr txBox="1">
            <a:spLocks/>
          </p:cNvSpPr>
          <p:nvPr/>
        </p:nvSpPr>
        <p:spPr>
          <a:xfrm>
            <a:off x="4995746" y="3890632"/>
            <a:ext cx="7359806" cy="3039135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/>
              <a:t>On medical education:</a:t>
            </a:r>
          </a:p>
          <a:p>
            <a:pPr lvl="1"/>
            <a:r>
              <a:rPr lang="en-US" dirty="0"/>
              <a:t>Stop learning after 12-14</a:t>
            </a:r>
            <a:r>
              <a:rPr lang="en-US" dirty="0">
                <a:cs typeface="Calibri" panose="020F0502020204030204" pitchFamily="34" charset="0"/>
              </a:rPr>
              <a:t>°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Don’t learn anything except how to cut corners &amp; how to survive</a:t>
            </a:r>
            <a:endParaRPr lang="en-US" dirty="0"/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322" y="410966"/>
            <a:ext cx="4454936" cy="2969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Related image">
            <a:extLst>
              <a:ext uri="{FF2B5EF4-FFF2-40B4-BE49-F238E27FC236}">
                <a16:creationId xmlns:a16="http://schemas.microsoft.com/office/drawing/2014/main" id="{EBFBBB6E-E387-4040-8547-95098F8EB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044" y="3848100"/>
            <a:ext cx="2285990" cy="2899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6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Focusing on physician fatigue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97FD5-40C2-4EE2-9966-7631CEC0A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Restrict duty hours</a:t>
            </a:r>
          </a:p>
          <a:p>
            <a:pPr lvl="1"/>
            <a:r>
              <a:rPr lang="en-US" dirty="0"/>
              <a:t>NO!</a:t>
            </a:r>
          </a:p>
          <a:p>
            <a:r>
              <a:rPr lang="en-US" dirty="0"/>
              <a:t>Other countries:</a:t>
            </a:r>
          </a:p>
          <a:p>
            <a:pPr lvl="1"/>
            <a:r>
              <a:rPr lang="en-US" dirty="0"/>
              <a:t>Australia: 72hrs/</a:t>
            </a:r>
            <a:r>
              <a:rPr lang="en-US" dirty="0" err="1"/>
              <a:t>wk</a:t>
            </a:r>
            <a:endParaRPr lang="en-US" dirty="0"/>
          </a:p>
          <a:p>
            <a:pPr lvl="1"/>
            <a:r>
              <a:rPr lang="en-US" dirty="0"/>
              <a:t>UK: 48hrs/</a:t>
            </a:r>
            <a:r>
              <a:rPr lang="en-US" dirty="0" err="1"/>
              <a:t>wk</a:t>
            </a:r>
            <a:endParaRPr lang="en-US" dirty="0"/>
          </a:p>
          <a:p>
            <a:pPr lvl="1"/>
            <a:r>
              <a:rPr lang="en-US" dirty="0"/>
              <a:t>Denmark: 37.5hrs/</a:t>
            </a:r>
            <a:r>
              <a:rPr lang="en-US" dirty="0" err="1"/>
              <a:t>wk</a:t>
            </a:r>
            <a:endParaRPr lang="en-US" dirty="0"/>
          </a:p>
          <a:p>
            <a:pPr marL="82296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3B7F8-D085-4CED-BBEE-7496FAAEA5A2}"/>
              </a:ext>
            </a:extLst>
          </p:cNvPr>
          <p:cNvSpPr txBox="1"/>
          <p:nvPr/>
        </p:nvSpPr>
        <p:spPr>
          <a:xfrm>
            <a:off x="5436971" y="1444423"/>
            <a:ext cx="476970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dirty="0"/>
              <a:t>…improve fatigue?</a:t>
            </a:r>
          </a:p>
        </p:txBody>
      </p:sp>
      <p:pic>
        <p:nvPicPr>
          <p:cNvPr id="6" name="Picture 2" descr="Image result for sleep deprivation">
            <a:extLst>
              <a:ext uri="{FF2B5EF4-FFF2-40B4-BE49-F238E27FC236}">
                <a16:creationId xmlns:a16="http://schemas.microsoft.com/office/drawing/2014/main" id="{086646D1-A713-4D80-B509-AC3D41DF3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084" y="4440237"/>
            <a:ext cx="2857500" cy="214312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80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So…what do we do?</a:t>
            </a:r>
          </a:p>
        </p:txBody>
      </p:sp>
      <p:pic>
        <p:nvPicPr>
          <p:cNvPr id="3" name="Picture 6" descr="Image result for work life balance">
            <a:extLst>
              <a:ext uri="{FF2B5EF4-FFF2-40B4-BE49-F238E27FC236}">
                <a16:creationId xmlns:a16="http://schemas.microsoft.com/office/drawing/2014/main" id="{C06E81EA-7207-4F3F-9F55-BCD6F4AE7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6713" r="2600" b="6002"/>
          <a:stretch/>
        </p:blipFill>
        <p:spPr bwMode="auto">
          <a:xfrm>
            <a:off x="3919760" y="2647068"/>
            <a:ext cx="4787153" cy="182073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E075FB8-27DF-4D04-9A81-5762349BE1C6}"/>
              </a:ext>
            </a:extLst>
          </p:cNvPr>
          <p:cNvSpPr txBox="1">
            <a:spLocks/>
          </p:cNvSpPr>
          <p:nvPr/>
        </p:nvSpPr>
        <p:spPr>
          <a:xfrm>
            <a:off x="7326784" y="5879122"/>
            <a:ext cx="4943618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0" kern="120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/>
              <a:t>Anything we can!</a:t>
            </a:r>
          </a:p>
        </p:txBody>
      </p:sp>
    </p:spTree>
    <p:extLst>
      <p:ext uri="{BB962C8B-B14F-4D97-AF65-F5344CB8AC3E}">
        <p14:creationId xmlns:p14="http://schemas.microsoft.com/office/powerpoint/2010/main" val="15156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handled this way?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09" y="2121332"/>
            <a:ext cx="4362297" cy="3354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9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53F01-D178-4050-B715-5F53E0813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So…what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BE73A-01FC-4139-844C-491862FE9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could we do?</a:t>
            </a:r>
          </a:p>
          <a:p>
            <a:pPr marL="82296" indent="0">
              <a:buNone/>
            </a:pPr>
            <a:endParaRPr lang="en-US" dirty="0"/>
          </a:p>
          <a:p>
            <a:r>
              <a:rPr lang="en-US" dirty="0"/>
              <a:t>Questions to ponder</a:t>
            </a:r>
          </a:p>
          <a:p>
            <a:pPr marL="82296" indent="0">
              <a:buNone/>
            </a:pPr>
            <a:endParaRPr lang="en-US" dirty="0"/>
          </a:p>
          <a:p>
            <a:r>
              <a:rPr lang="en-US" dirty="0"/>
              <a:t>Habits for healthy sleep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126" y="4263508"/>
            <a:ext cx="4164458" cy="2342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support">
            <a:extLst>
              <a:ext uri="{FF2B5EF4-FFF2-40B4-BE49-F238E27FC236}">
                <a16:creationId xmlns:a16="http://schemas.microsoft.com/office/drawing/2014/main" id="{414CDD6F-AE88-41BB-B6FD-12688998D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6" b="13818"/>
          <a:stretch/>
        </p:blipFill>
        <p:spPr bwMode="auto">
          <a:xfrm>
            <a:off x="1631092" y="4343590"/>
            <a:ext cx="5070950" cy="2338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Show of hands…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09E0B-C2FB-4E73-88C6-C29B7D1B1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483" y="2590800"/>
            <a:ext cx="9997440" cy="1837267"/>
          </a:xfrm>
        </p:spPr>
        <p:txBody>
          <a:bodyPr>
            <a:noAutofit/>
          </a:bodyPr>
          <a:lstStyle/>
          <a:p>
            <a:pPr marL="82296" indent="0" algn="ctr">
              <a:buNone/>
            </a:pPr>
            <a:r>
              <a:rPr lang="en-US" sz="4000" dirty="0"/>
              <a:t>“I’d rather just ‘power through’ when I’m tired; besides, when I nap, it just makes me feel worse.”</a:t>
            </a:r>
          </a:p>
        </p:txBody>
      </p:sp>
      <p:pic>
        <p:nvPicPr>
          <p:cNvPr id="5" name="Picture 4" descr="Image result for myth">
            <a:extLst>
              <a:ext uri="{FF2B5EF4-FFF2-40B4-BE49-F238E27FC236}">
                <a16:creationId xmlns:a16="http://schemas.microsoft.com/office/drawing/2014/main" id="{2C5963FB-90FE-411C-A792-ECEF0D4EB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3405">
            <a:off x="3456452" y="1385379"/>
            <a:ext cx="66675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0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76" y="248965"/>
            <a:ext cx="4283308" cy="3615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78" y="3720740"/>
            <a:ext cx="4762500" cy="2838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interventions…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592CDA-DD05-4E43-B7C0-9DD67085B6CB}"/>
              </a:ext>
            </a:extLst>
          </p:cNvPr>
          <p:cNvCxnSpPr>
            <a:cxnSpLocks/>
          </p:cNvCxnSpPr>
          <p:nvPr/>
        </p:nvCxnSpPr>
        <p:spPr>
          <a:xfrm>
            <a:off x="6361294" y="1877604"/>
            <a:ext cx="2114886" cy="1789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9768ED-104E-49B4-87D9-94D32A828F02}"/>
              </a:ext>
            </a:extLst>
          </p:cNvPr>
          <p:cNvCxnSpPr>
            <a:cxnSpLocks/>
          </p:cNvCxnSpPr>
          <p:nvPr/>
        </p:nvCxnSpPr>
        <p:spPr>
          <a:xfrm flipH="1">
            <a:off x="5718059" y="4669017"/>
            <a:ext cx="2614104" cy="76854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1399FE-72CC-447A-AEF1-9AFE72C23BB6}"/>
              </a:ext>
            </a:extLst>
          </p:cNvPr>
          <p:cNvCxnSpPr>
            <a:cxnSpLocks/>
          </p:cNvCxnSpPr>
          <p:nvPr/>
        </p:nvCxnSpPr>
        <p:spPr>
          <a:xfrm>
            <a:off x="3727297" y="3431569"/>
            <a:ext cx="1990762" cy="6257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3D5EAEAA-43D5-41DA-BB71-60CD868130ED}"/>
              </a:ext>
            </a:extLst>
          </p:cNvPr>
          <p:cNvSpPr txBox="1">
            <a:spLocks/>
          </p:cNvSpPr>
          <p:nvPr/>
        </p:nvSpPr>
        <p:spPr>
          <a:xfrm>
            <a:off x="4539073" y="1306104"/>
            <a:ext cx="2357971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0" kern="120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b="1" dirty="0"/>
              <a:t>Tired!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BE7D5B7-EE42-47A5-B214-682E6B8AC136}"/>
              </a:ext>
            </a:extLst>
          </p:cNvPr>
          <p:cNvSpPr txBox="1">
            <a:spLocks/>
          </p:cNvSpPr>
          <p:nvPr/>
        </p:nvSpPr>
        <p:spPr>
          <a:xfrm>
            <a:off x="8452297" y="4097517"/>
            <a:ext cx="2357971" cy="11430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0" kern="120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b="1" dirty="0"/>
              <a:t>Not work!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F03C292-8803-4545-91AF-879289032E20}"/>
              </a:ext>
            </a:extLst>
          </p:cNvPr>
          <p:cNvSpPr txBox="1">
            <a:spLocks/>
          </p:cNvSpPr>
          <p:nvPr/>
        </p:nvSpPr>
        <p:spPr>
          <a:xfrm>
            <a:off x="1369326" y="2449104"/>
            <a:ext cx="2357971" cy="114300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0" kern="120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b="1" dirty="0"/>
              <a:t>Strategic &amp; prn</a:t>
            </a:r>
          </a:p>
        </p:txBody>
      </p:sp>
    </p:spTree>
    <p:extLst>
      <p:ext uri="{BB962C8B-B14F-4D97-AF65-F5344CB8AC3E}">
        <p14:creationId xmlns:p14="http://schemas.microsoft.com/office/powerpoint/2010/main" val="426603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interventions…??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7AA75-3880-4B9A-91A6-F317908DA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Melatonin</a:t>
            </a:r>
          </a:p>
          <a:p>
            <a:r>
              <a:rPr lang="en-US" dirty="0"/>
              <a:t>Sedative hypnotics </a:t>
            </a:r>
          </a:p>
          <a:p>
            <a:r>
              <a:rPr lang="en-US" dirty="0"/>
              <a:t>Behavioral therapy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AVOID</a:t>
            </a:r>
            <a:r>
              <a:rPr lang="en-US" dirty="0"/>
              <a:t> OTC stimulants</a:t>
            </a:r>
          </a:p>
          <a:p>
            <a:pPr marL="822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0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Best treatment?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C70D1A-7201-4214-B49F-556C378928A6}"/>
              </a:ext>
            </a:extLst>
          </p:cNvPr>
          <p:cNvSpPr/>
          <p:nvPr/>
        </p:nvSpPr>
        <p:spPr>
          <a:xfrm>
            <a:off x="3647128" y="2305615"/>
            <a:ext cx="6284093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0" b="1" cap="none" spc="0" dirty="0">
                <a:ln/>
                <a:solidFill>
                  <a:schemeClr val="accent1"/>
                </a:solidFill>
                <a:effectLst/>
              </a:rPr>
              <a:t>SLEEP!!!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75" y="240509"/>
            <a:ext cx="2317124" cy="2343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021" y="4420447"/>
            <a:ext cx="3990162" cy="2246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Image result for napping baby">
            <a:extLst>
              <a:ext uri="{FF2B5EF4-FFF2-40B4-BE49-F238E27FC236}">
                <a16:creationId xmlns:a16="http://schemas.microsoft.com/office/drawing/2014/main" id="{C4185A1B-2C6B-444B-9D46-631A5B2DF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464" y="4542756"/>
            <a:ext cx="4209535" cy="2315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8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36FB9-00B0-4C58-B677-606517577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Snowball Groups: Step 1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26" y="2310776"/>
            <a:ext cx="6172200" cy="2524125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06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Conflicts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Neither presenter has a conflict of interest</a:t>
            </a:r>
          </a:p>
        </p:txBody>
      </p:sp>
    </p:spTree>
    <p:extLst>
      <p:ext uri="{BB962C8B-B14F-4D97-AF65-F5344CB8AC3E}">
        <p14:creationId xmlns:p14="http://schemas.microsoft.com/office/powerpoint/2010/main" val="411272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36FB9-00B0-4C58-B677-606517577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Snowball Groups: Step 2</a:t>
            </a:r>
          </a:p>
        </p:txBody>
      </p:sp>
      <p:pic>
        <p:nvPicPr>
          <p:cNvPr id="2050" name="Picture 2" descr="Image result for snowball">
            <a:extLst>
              <a:ext uri="{FF2B5EF4-FFF2-40B4-BE49-F238E27FC236}">
                <a16:creationId xmlns:a16="http://schemas.microsoft.com/office/drawing/2014/main" id="{11413288-21C0-4007-8E73-1505CCE4A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4"/>
          <a:stretch/>
        </p:blipFill>
        <p:spPr bwMode="auto">
          <a:xfrm>
            <a:off x="4114800" y="1789058"/>
            <a:ext cx="5351584" cy="4491215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24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36FB9-00B0-4C58-B677-606517577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Snowball Groups: Step 3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32" y="2369750"/>
            <a:ext cx="7505616" cy="2463550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84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36FB9-00B0-4C58-B677-606517577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Table: Fix the Impossible</a:t>
            </a:r>
          </a:p>
        </p:txBody>
      </p:sp>
      <p:pic>
        <p:nvPicPr>
          <p:cNvPr id="4098" name="Picture 2" descr="Image result for fix the puzzle">
            <a:extLst>
              <a:ext uri="{FF2B5EF4-FFF2-40B4-BE49-F238E27FC236}">
                <a16:creationId xmlns:a16="http://schemas.microsoft.com/office/drawing/2014/main" id="{C3748866-5A32-41AF-B64B-E80F740B2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24" y="1835516"/>
            <a:ext cx="6827880" cy="4274846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18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8486F-D467-475B-A294-136866579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Points to remember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197F9-F0CA-4F1C-8496-EF82E741F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144" y="1447800"/>
            <a:ext cx="7229856" cy="5243286"/>
          </a:xfrm>
        </p:spPr>
        <p:txBody>
          <a:bodyPr>
            <a:normAutofit/>
          </a:bodyPr>
          <a:lstStyle/>
          <a:p>
            <a:r>
              <a:rPr lang="en-US" dirty="0"/>
              <a:t>We must recognize impairment in each other &amp; in ourselves.</a:t>
            </a:r>
          </a:p>
          <a:p>
            <a:endParaRPr lang="en-US" sz="1600" dirty="0"/>
          </a:p>
          <a:p>
            <a:r>
              <a:rPr lang="en-US" dirty="0"/>
              <a:t>Need to work on culture of admission.</a:t>
            </a:r>
          </a:p>
          <a:p>
            <a:endParaRPr lang="en-US" sz="1600" dirty="0"/>
          </a:p>
          <a:p>
            <a:r>
              <a:rPr lang="en-US" dirty="0"/>
              <a:t>Need to work on implementing changes &amp; support strategies.</a:t>
            </a:r>
          </a:p>
          <a:p>
            <a:pPr marL="82296" indent="0">
              <a:buNone/>
            </a:pPr>
            <a:endParaRPr lang="en-US" sz="1600" dirty="0"/>
          </a:p>
          <a:p>
            <a:r>
              <a:rPr lang="en-US" dirty="0"/>
              <a:t>Above all else…</a:t>
            </a:r>
            <a:r>
              <a:rPr lang="en-US" dirty="0">
                <a:solidFill>
                  <a:srgbClr val="0070C0"/>
                </a:solidFill>
              </a:rPr>
              <a:t>BE SURE TO SLEEP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863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A0577-DAB2-4202-85F5-B11FA15F6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BC975-D7FE-45E6-B002-D71C68812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/>
              <a:t>DeBlieux</a:t>
            </a:r>
            <a:r>
              <a:rPr lang="en-US" dirty="0"/>
              <a:t>, P. </a:t>
            </a:r>
            <a:r>
              <a:rPr lang="en-US" i="1" dirty="0"/>
              <a:t>Recognizing signs of fatigue.</a:t>
            </a:r>
            <a:r>
              <a:rPr lang="en-US" dirty="0"/>
              <a:t> Retrieved from: https://www.medschool.lsuhsc.edu/radiology/docs/Recognizing%20Signs%20of%20Fatigue.pdf</a:t>
            </a:r>
          </a:p>
          <a:p>
            <a:r>
              <a:rPr lang="en-US" dirty="0"/>
              <a:t>Taylor, T. S., Watling, C. J., </a:t>
            </a:r>
            <a:r>
              <a:rPr lang="en-US" dirty="0" err="1"/>
              <a:t>Teunissen</a:t>
            </a:r>
            <a:r>
              <a:rPr lang="en-US" dirty="0"/>
              <a:t>, P. W., Dornan, T., &amp; Lingard, L. (2016). Principles of fatigue in residency education: A qualitative study. </a:t>
            </a:r>
            <a:r>
              <a:rPr lang="en-US" i="1" dirty="0"/>
              <a:t>CMAJ Open 4(2):</a:t>
            </a:r>
            <a:r>
              <a:rPr lang="en-US" dirty="0"/>
              <a:t> E200-E204.</a:t>
            </a:r>
          </a:p>
          <a:p>
            <a:r>
              <a:rPr lang="en-US" dirty="0"/>
              <a:t>University of Nevada, Reno. </a:t>
            </a:r>
            <a:r>
              <a:rPr lang="en-US" i="1" dirty="0"/>
              <a:t>Prevention, identification, and management of fatigue in residents. </a:t>
            </a:r>
            <a:r>
              <a:rPr lang="en-US" dirty="0"/>
              <a:t>Retrieved from: https://med.unr.edu/Documents/med/gme/handbook/PREVENTIONIDENTIFICATIONANDMANAGEMENTOFFATIGUE.pdf</a:t>
            </a:r>
          </a:p>
          <a:p>
            <a:r>
              <a:rPr lang="en-US" dirty="0" err="1"/>
              <a:t>Veasey</a:t>
            </a:r>
            <a:r>
              <a:rPr lang="en-US" dirty="0"/>
              <a:t>, S., Rosen, R., </a:t>
            </a:r>
            <a:r>
              <a:rPr lang="en-US" dirty="0" err="1"/>
              <a:t>Barzansky</a:t>
            </a:r>
            <a:r>
              <a:rPr lang="en-US" dirty="0"/>
              <a:t>, B., Rosen, I., &amp; Owens, J. (2002). Sleep loss and fatigue in residency training: A reappraisal. </a:t>
            </a:r>
            <a:r>
              <a:rPr lang="en-US" i="1" dirty="0"/>
              <a:t>JAMA 288(0):</a:t>
            </a:r>
            <a:r>
              <a:rPr lang="en-US" dirty="0"/>
              <a:t> 1116-1124.</a:t>
            </a:r>
          </a:p>
          <a:p>
            <a:r>
              <a:rPr lang="en-US" dirty="0"/>
              <a:t>Wang, T. </a:t>
            </a:r>
            <a:r>
              <a:rPr lang="en-US" i="1" dirty="0"/>
              <a:t>The effects of sleep deprivation and implications for residency training.</a:t>
            </a:r>
            <a:r>
              <a:rPr lang="en-US" dirty="0"/>
              <a:t> Retrieved from: http://medschool.ucla.edu/workfiles/site-GME/ResidentOrientation/sleeptalkdidactics.pdf</a:t>
            </a:r>
          </a:p>
        </p:txBody>
      </p:sp>
    </p:spTree>
    <p:extLst>
      <p:ext uri="{BB962C8B-B14F-4D97-AF65-F5344CB8AC3E}">
        <p14:creationId xmlns:p14="http://schemas.microsoft.com/office/powerpoint/2010/main" val="3653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A0577-DAB2-4202-85F5-B11FA15F6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9CB4839B-7EAB-485E-A701-48EF8FCB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4" y="1938338"/>
            <a:ext cx="5611255" cy="3902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29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Focusing on physician fatigue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97FD5-40C2-4EE2-9966-7631CEC0A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it?</a:t>
            </a:r>
          </a:p>
          <a:p>
            <a:pPr lvl="1"/>
            <a:r>
              <a:rPr lang="en-US" dirty="0"/>
              <a:t>Too little sleep</a:t>
            </a:r>
          </a:p>
          <a:p>
            <a:pPr lvl="1"/>
            <a:r>
              <a:rPr lang="en-US" dirty="0"/>
              <a:t>Fragmented sleep</a:t>
            </a:r>
          </a:p>
          <a:p>
            <a:pPr lvl="1"/>
            <a:r>
              <a:rPr lang="en-US" dirty="0"/>
              <a:t>Disruption of circadian rhythm</a:t>
            </a:r>
          </a:p>
          <a:p>
            <a:pPr lvl="1"/>
            <a:r>
              <a:rPr lang="en-US" dirty="0"/>
              <a:t>Primary sleep disorder</a:t>
            </a:r>
          </a:p>
          <a:p>
            <a:pPr lvl="1"/>
            <a:r>
              <a:rPr lang="en-US" dirty="0"/>
              <a:t>Other conditions masquerading as fatigue</a:t>
            </a:r>
          </a:p>
        </p:txBody>
      </p:sp>
      <p:pic>
        <p:nvPicPr>
          <p:cNvPr id="3" name="Picture 6" descr="Image result for sleeping physician">
            <a:extLst>
              <a:ext uri="{FF2B5EF4-FFF2-40B4-BE49-F238E27FC236}">
                <a16:creationId xmlns:a16="http://schemas.microsoft.com/office/drawing/2014/main" id="{94089F8D-CBB4-4061-A379-E5CECE859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78" y="5180467"/>
            <a:ext cx="2979403" cy="1677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insomnia garfield">
            <a:extLst>
              <a:ext uri="{FF2B5EF4-FFF2-40B4-BE49-F238E27FC236}">
                <a16:creationId xmlns:a16="http://schemas.microsoft.com/office/drawing/2014/main" id="{26F094B5-1DA2-4E67-86A4-5A3B1FD29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9" r="7292"/>
          <a:stretch/>
        </p:blipFill>
        <p:spPr bwMode="auto">
          <a:xfrm>
            <a:off x="9120202" y="1372706"/>
            <a:ext cx="2556933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56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Sleep disruption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97FD5-40C2-4EE2-9966-7631CEC0A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sleep debt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Occurs if sub-optimal sleep in just 2-3 nights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Requires several consecutive full nights to recover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Performance impaired w/ even 2hrs less</a:t>
            </a:r>
          </a:p>
          <a:p>
            <a:r>
              <a:rPr lang="en-US" dirty="0">
                <a:sym typeface="Wingdings" panose="05000000000000000000" pitchFamily="2" charset="2"/>
              </a:rPr>
              <a:t>1 of 1</a:t>
            </a:r>
            <a:r>
              <a:rPr lang="en-US" baseline="30000" dirty="0">
                <a:sym typeface="Wingdings" panose="05000000000000000000" pitchFamily="2" charset="2"/>
              </a:rPr>
              <a:t>st</a:t>
            </a:r>
            <a:r>
              <a:rPr lang="en-US" dirty="0">
                <a:sym typeface="Wingdings" panose="05000000000000000000" pitchFamily="2" charset="2"/>
              </a:rPr>
              <a:t> skills lost = ability to do something quickly</a:t>
            </a:r>
          </a:p>
          <a:p>
            <a:r>
              <a:rPr lang="en-US" dirty="0">
                <a:sym typeface="Wingdings" panose="05000000000000000000" pitchFamily="2" charset="2"/>
              </a:rPr>
              <a:t>Vulnerable to errors 10min - 2h following arousal during night</a:t>
            </a:r>
            <a:endParaRPr lang="en-US" dirty="0"/>
          </a:p>
        </p:txBody>
      </p:sp>
      <p:pic>
        <p:nvPicPr>
          <p:cNvPr id="5" name="Picture 8" descr="Image result for garfield sleep">
            <a:extLst>
              <a:ext uri="{FF2B5EF4-FFF2-40B4-BE49-F238E27FC236}">
                <a16:creationId xmlns:a16="http://schemas.microsoft.com/office/drawing/2014/main" id="{353BED88-73F0-48BE-96F8-AD26886A1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12266"/>
            <a:ext cx="5715000" cy="167640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8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Sleep inertia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97FD5-40C2-4EE2-9966-7631CEC0A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144" y="3107267"/>
            <a:ext cx="9997440" cy="2159000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Confusion &amp; dysfunction upon awakening</a:t>
            </a:r>
          </a:p>
          <a:p>
            <a:r>
              <a:rPr lang="en-US" dirty="0">
                <a:sym typeface="Wingdings" panose="05000000000000000000" pitchFamily="2" charset="2"/>
              </a:rPr>
              <a:t>May occur after as little as 30 min of sleep</a:t>
            </a:r>
          </a:p>
          <a:p>
            <a:r>
              <a:rPr lang="en-US" dirty="0">
                <a:sym typeface="Wingdings" panose="05000000000000000000" pitchFamily="2" charset="2"/>
              </a:rPr>
              <a:t>Impairment may be &gt; than that from sleep loss</a:t>
            </a:r>
          </a:p>
        </p:txBody>
      </p:sp>
      <p:pic>
        <p:nvPicPr>
          <p:cNvPr id="11266" name="Picture 2" descr="Image result for sleep inertia">
            <a:extLst>
              <a:ext uri="{FF2B5EF4-FFF2-40B4-BE49-F238E27FC236}">
                <a16:creationId xmlns:a16="http://schemas.microsoft.com/office/drawing/2014/main" id="{449D5DC7-C4D6-49BD-95A3-24A63F952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466" y="-94615"/>
            <a:ext cx="4178299" cy="30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71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Fatigue impact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97FD5-40C2-4EE2-9966-7631CEC0A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Sleep deprivation: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en-US" dirty="0"/>
              <a:t>tolerance for risk &amp;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en-US" dirty="0"/>
              <a:t>motivation for learning</a:t>
            </a:r>
          </a:p>
          <a:p>
            <a:r>
              <a:rPr lang="en-US" dirty="0" err="1"/>
              <a:t>Epsworth</a:t>
            </a:r>
            <a:r>
              <a:rPr lang="en-US" dirty="0"/>
              <a:t> Sleepiness scale = those w/ d/o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en-US" dirty="0"/>
              <a:t>skills and cognition</a:t>
            </a:r>
          </a:p>
          <a:p>
            <a:r>
              <a:rPr lang="en-US" dirty="0"/>
              <a:t>MVAs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A1C196-45F9-485F-BEE7-9BE262E48349}"/>
              </a:ext>
            </a:extLst>
          </p:cNvPr>
          <p:cNvSpPr/>
          <p:nvPr/>
        </p:nvSpPr>
        <p:spPr>
          <a:xfrm>
            <a:off x="3563783" y="4612610"/>
            <a:ext cx="94908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1"/>
                </a:solidFill>
                <a:effectLst/>
              </a:rPr>
              <a:t>Function akin to legal intoxication</a:t>
            </a:r>
          </a:p>
        </p:txBody>
      </p:sp>
      <p:pic>
        <p:nvPicPr>
          <p:cNvPr id="12290" name="Picture 2" descr="Image result for risks">
            <a:extLst>
              <a:ext uri="{FF2B5EF4-FFF2-40B4-BE49-F238E27FC236}">
                <a16:creationId xmlns:a16="http://schemas.microsoft.com/office/drawing/2014/main" id="{CF43B374-9E96-41A5-9F25-83EE187C7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144" y="4385056"/>
            <a:ext cx="2472944" cy="247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68EB27-4D23-4281-B534-986DEB612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144" y="352425"/>
            <a:ext cx="9829800" cy="6153150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993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1A9D2-F72C-4ECA-9F54-067E23A6C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9D9BC-8ADE-454E-B632-CBD47B9F5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the end of the workshop, learners will be able to:</a:t>
            </a:r>
          </a:p>
          <a:p>
            <a:pPr marL="82296" indent="0">
              <a:buNone/>
            </a:pPr>
            <a:endParaRPr lang="en-US" sz="1400" dirty="0"/>
          </a:p>
          <a:p>
            <a:pPr lvl="1"/>
            <a:r>
              <a:rPr lang="en-US" dirty="0"/>
              <a:t>Explain 3 ways of identifying physician impairment as it specifically relates to fatigue.</a:t>
            </a:r>
          </a:p>
          <a:p>
            <a:pPr lvl="1"/>
            <a:r>
              <a:rPr lang="en-US" dirty="0"/>
              <a:t>Feel more comfortable admitting fatigue/impairment.</a:t>
            </a:r>
          </a:p>
          <a:p>
            <a:pPr lvl="1"/>
            <a:r>
              <a:rPr lang="en-US" dirty="0"/>
              <a:t>Demonstrate recognition and mitigation of impairment.</a:t>
            </a:r>
          </a:p>
        </p:txBody>
      </p:sp>
    </p:spTree>
    <p:extLst>
      <p:ext uri="{BB962C8B-B14F-4D97-AF65-F5344CB8AC3E}">
        <p14:creationId xmlns:p14="http://schemas.microsoft.com/office/powerpoint/2010/main" val="294087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Fatigue impact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97FD5-40C2-4EE2-9966-7631CEC0A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normal to fall asleep in lecture…</a:t>
            </a:r>
          </a:p>
          <a:p>
            <a:endParaRPr lang="en-US" dirty="0"/>
          </a:p>
          <a:p>
            <a:r>
              <a:rPr lang="en-US" dirty="0"/>
              <a:t>If it’s a boring lecture, “You’ll be awake and annoyed but not asleep.” </a:t>
            </a:r>
            <a:r>
              <a:rPr lang="en-US" sz="2000" dirty="0"/>
              <a:t>(David </a:t>
            </a:r>
            <a:r>
              <a:rPr lang="en-US" sz="2000" dirty="0" err="1"/>
              <a:t>Dinges</a:t>
            </a:r>
            <a:r>
              <a:rPr lang="en-US" sz="2000" dirty="0"/>
              <a:t>)</a:t>
            </a:r>
          </a:p>
        </p:txBody>
      </p:sp>
      <p:pic>
        <p:nvPicPr>
          <p:cNvPr id="6" name="Picture 2" descr="Image result for yawning meme">
            <a:extLst>
              <a:ext uri="{FF2B5EF4-FFF2-40B4-BE49-F238E27FC236}">
                <a16:creationId xmlns:a16="http://schemas.microsoft.com/office/drawing/2014/main" id="{465435F8-3168-4DF6-A8E6-E5A154ECA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179" y="3848100"/>
            <a:ext cx="3162694" cy="281204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sleep snoopy">
            <a:extLst>
              <a:ext uri="{FF2B5EF4-FFF2-40B4-BE49-F238E27FC236}">
                <a16:creationId xmlns:a16="http://schemas.microsoft.com/office/drawing/2014/main" id="{38616A64-5453-42D7-8165-2AD06A79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11" y="3848099"/>
            <a:ext cx="2857411" cy="285741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99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So…what could we do?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722B9-D3EF-4D7A-8BA9-A173A30CE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Calibri" panose="020F0502020204030204" pitchFamily="34" charset="0"/>
              </a:rPr>
              <a:t>Recognize in ourselves &amp; each other</a:t>
            </a:r>
          </a:p>
          <a:p>
            <a:r>
              <a:rPr lang="en-US" dirty="0">
                <a:cs typeface="Calibri" panose="020F0502020204030204" pitchFamily="34" charset="0"/>
              </a:rPr>
              <a:t>Create culture okay to admit impairment</a:t>
            </a:r>
          </a:p>
          <a:p>
            <a:r>
              <a:rPr lang="en-US" dirty="0">
                <a:cs typeface="Calibri" panose="020F0502020204030204" pitchFamily="34" charset="0"/>
              </a:rPr>
              <a:t>↓ non-essential tasks &amp; ↑ learning during clinical time</a:t>
            </a:r>
          </a:p>
          <a:p>
            <a:r>
              <a:rPr lang="en-US" dirty="0">
                <a:cs typeface="Calibri" panose="020F0502020204030204" pitchFamily="34" charset="0"/>
              </a:rPr>
              <a:t>↓ non-essential interruptions</a:t>
            </a:r>
          </a:p>
          <a:p>
            <a:r>
              <a:rPr lang="en-US" dirty="0"/>
              <a:t>Set priorities for “time off”</a:t>
            </a:r>
          </a:p>
        </p:txBody>
      </p:sp>
    </p:spTree>
    <p:extLst>
      <p:ext uri="{BB962C8B-B14F-4D97-AF65-F5344CB8AC3E}">
        <p14:creationId xmlns:p14="http://schemas.microsoft.com/office/powerpoint/2010/main" val="270809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 to ponder…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722B9-D3EF-4D7A-8BA9-A173A30CE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quality of Pt care jeopardized when residents deprived of sleep?</a:t>
            </a:r>
          </a:p>
          <a:p>
            <a:pPr marL="82296" indent="0">
              <a:buNone/>
            </a:pPr>
            <a:endParaRPr lang="en-US" sz="1600" dirty="0"/>
          </a:p>
          <a:p>
            <a:r>
              <a:rPr lang="en-US" dirty="0"/>
              <a:t>Is the well-being of residents @ risk when they have not had adequate sleep?</a:t>
            </a:r>
          </a:p>
          <a:p>
            <a:pPr lvl="1"/>
            <a:r>
              <a:rPr lang="en-US" dirty="0"/>
              <a:t>Burning out before really get started?</a:t>
            </a:r>
          </a:p>
          <a:p>
            <a:pPr marL="402336" lvl="1" indent="0">
              <a:buNone/>
            </a:pPr>
            <a:endParaRPr lang="en-US" sz="1600" dirty="0"/>
          </a:p>
          <a:p>
            <a:r>
              <a:rPr lang="en-US" dirty="0"/>
              <a:t>What strategies are effective for overcoming the negative effects of sleep loss?</a:t>
            </a:r>
          </a:p>
        </p:txBody>
      </p:sp>
    </p:spTree>
    <p:extLst>
      <p:ext uri="{BB962C8B-B14F-4D97-AF65-F5344CB8AC3E}">
        <p14:creationId xmlns:p14="http://schemas.microsoft.com/office/powerpoint/2010/main" val="11729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Habits for healthy sleep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FC4B6-E2B3-4337-8930-6D98869A1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Healthy sleep </a:t>
            </a:r>
            <a:r>
              <a:rPr lang="en-US" sz="2700" dirty="0" err="1"/>
              <a:t>routine</a:t>
            </a:r>
            <a:r>
              <a:rPr lang="en-US" sz="2700" dirty="0" err="1">
                <a:sym typeface="Wingdings" panose="05000000000000000000" pitchFamily="2" charset="2"/>
              </a:rPr>
              <a:t>healthy</a:t>
            </a:r>
            <a:r>
              <a:rPr lang="en-US" sz="2700" dirty="0">
                <a:sym typeface="Wingdings" panose="05000000000000000000" pitchFamily="2" charset="2"/>
              </a:rPr>
              <a:t> sleep patterns</a:t>
            </a:r>
          </a:p>
          <a:p>
            <a:pPr lvl="1"/>
            <a:r>
              <a:rPr lang="en-US" sz="2700" dirty="0">
                <a:sym typeface="Wingdings" panose="05000000000000000000" pitchFamily="2" charset="2"/>
              </a:rPr>
              <a:t>Aim: 7-9hrs/night</a:t>
            </a:r>
          </a:p>
          <a:p>
            <a:pPr lvl="1"/>
            <a:r>
              <a:rPr lang="en-US" sz="2700" dirty="0">
                <a:sym typeface="Wingdings" panose="05000000000000000000" pitchFamily="2" charset="2"/>
              </a:rPr>
              <a:t>Sufficient catch up sleep: “rested” when wake up</a:t>
            </a:r>
          </a:p>
          <a:p>
            <a:pPr lvl="1"/>
            <a:r>
              <a:rPr lang="en-US" sz="2700" dirty="0">
                <a:sym typeface="Wingdings" panose="05000000000000000000" pitchFamily="2" charset="2"/>
              </a:rPr>
              <a:t>Sleep/awake at approx. same time</a:t>
            </a:r>
          </a:p>
          <a:p>
            <a:pPr lvl="1"/>
            <a:r>
              <a:rPr lang="en-US" sz="2700" dirty="0">
                <a:sym typeface="Wingdings" panose="05000000000000000000" pitchFamily="2" charset="2"/>
              </a:rPr>
              <a:t>Adequate exercise</a:t>
            </a:r>
          </a:p>
          <a:p>
            <a:pPr lvl="1"/>
            <a:r>
              <a:rPr lang="en-US" sz="2700" dirty="0">
                <a:sym typeface="Wingdings" panose="05000000000000000000" pitchFamily="2" charset="2"/>
              </a:rPr>
              <a:t>Eat right</a:t>
            </a:r>
          </a:p>
          <a:p>
            <a:pPr lvl="1"/>
            <a:r>
              <a:rPr lang="en-US" sz="2700" dirty="0">
                <a:sym typeface="Wingdings" panose="05000000000000000000" pitchFamily="2" charset="2"/>
              </a:rPr>
              <a:t>Comfortable bedroom w/ relaxation rituals</a:t>
            </a:r>
          </a:p>
          <a:p>
            <a:pPr lvl="1"/>
            <a:r>
              <a:rPr lang="en-US" sz="2700" dirty="0">
                <a:sym typeface="Wingdings" panose="05000000000000000000" pitchFamily="2" charset="2"/>
              </a:rPr>
              <a:t>Protect sleep time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99" y="4911047"/>
            <a:ext cx="2472647" cy="185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14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interventions…</a:t>
            </a:r>
          </a:p>
        </p:txBody>
      </p:sp>
      <p:pic>
        <p:nvPicPr>
          <p:cNvPr id="1026" name="Picture 2" descr="Image result for nap">
            <a:extLst>
              <a:ext uri="{FF2B5EF4-FFF2-40B4-BE49-F238E27FC236}">
                <a16:creationId xmlns:a16="http://schemas.microsoft.com/office/drawing/2014/main" id="{90D6B6DB-96BB-4710-9CE0-3D6AEEAB9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7"/>
          <a:stretch/>
        </p:blipFill>
        <p:spPr bwMode="auto">
          <a:xfrm>
            <a:off x="8227287" y="274638"/>
            <a:ext cx="3762639" cy="2227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p">
            <a:extLst>
              <a:ext uri="{FF2B5EF4-FFF2-40B4-BE49-F238E27FC236}">
                <a16:creationId xmlns:a16="http://schemas.microsoft.com/office/drawing/2014/main" id="{D49AF654-4299-4D18-91E0-D0E345054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7"/>
          <a:stretch/>
        </p:blipFill>
        <p:spPr bwMode="auto">
          <a:xfrm>
            <a:off x="1528606" y="4630995"/>
            <a:ext cx="3730038" cy="2227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sleep garfield">
            <a:extLst>
              <a:ext uri="{FF2B5EF4-FFF2-40B4-BE49-F238E27FC236}">
                <a16:creationId xmlns:a16="http://schemas.microsoft.com/office/drawing/2014/main" id="{A84B49E8-3018-4AC3-9201-CFB00167B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4" y="2545634"/>
            <a:ext cx="2381250" cy="2457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593821-38B3-42F1-AD6F-435D64DB90F5}"/>
              </a:ext>
            </a:extLst>
          </p:cNvPr>
          <p:cNvSpPr/>
          <p:nvPr/>
        </p:nvSpPr>
        <p:spPr>
          <a:xfrm rot="19966375">
            <a:off x="8560746" y="4625067"/>
            <a:ext cx="30957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chemeClr val="accent1"/>
                </a:solidFill>
                <a:effectLst/>
              </a:rPr>
              <a:t>NAPS!</a:t>
            </a:r>
          </a:p>
        </p:txBody>
      </p:sp>
    </p:spTree>
    <p:extLst>
      <p:ext uri="{BB962C8B-B14F-4D97-AF65-F5344CB8AC3E}">
        <p14:creationId xmlns:p14="http://schemas.microsoft.com/office/powerpoint/2010/main" val="394637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4EFDD-CDF1-45D7-B466-943DC4D81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Snowball Groups</a:t>
            </a:r>
          </a:p>
        </p:txBody>
      </p:sp>
      <p:pic>
        <p:nvPicPr>
          <p:cNvPr id="4" name="Picture 2" descr="https://i0.wp.com/www.mrfreeat33.com/wp-content/uploads/2017/01/snowball.jpg?fit=400%2C400">
            <a:extLst>
              <a:ext uri="{FF2B5EF4-FFF2-40B4-BE49-F238E27FC236}">
                <a16:creationId xmlns:a16="http://schemas.microsoft.com/office/drawing/2014/main" id="{D5A68330-B337-4586-93D8-E1082FD2F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2006600"/>
            <a:ext cx="38100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52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1A9D2-F72C-4ECA-9F54-067E23A6C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9D9BC-8ADE-454E-B632-CBD47B9F5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Originally designed as a 3 hour didactic session</a:t>
            </a:r>
          </a:p>
          <a:p>
            <a:r>
              <a:rPr lang="en-US" dirty="0"/>
              <a:t>Selected video clips demonstrating obvious forms of impairment shown</a:t>
            </a:r>
          </a:p>
          <a:p>
            <a:pPr lvl="1"/>
            <a:r>
              <a:rPr lang="en-US" dirty="0"/>
              <a:t>Overuse of prescription medications</a:t>
            </a:r>
          </a:p>
          <a:p>
            <a:pPr lvl="1"/>
            <a:r>
              <a:rPr lang="en-US" dirty="0"/>
              <a:t>Lack of empathy</a:t>
            </a:r>
          </a:p>
          <a:p>
            <a:pPr lvl="1"/>
            <a:r>
              <a:rPr lang="en-US" dirty="0"/>
              <a:t>Anger outbursts</a:t>
            </a:r>
          </a:p>
          <a:p>
            <a:r>
              <a:rPr lang="en-US" dirty="0"/>
              <a:t>And then…</a:t>
            </a:r>
          </a:p>
        </p:txBody>
      </p:sp>
    </p:spTree>
    <p:extLst>
      <p:ext uri="{BB962C8B-B14F-4D97-AF65-F5344CB8AC3E}">
        <p14:creationId xmlns:p14="http://schemas.microsoft.com/office/powerpoint/2010/main" val="35551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can it look like?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0859">
            <a:off x="1293025" y="1336380"/>
            <a:ext cx="2138956" cy="2849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526">
            <a:off x="8450325" y="4248898"/>
            <a:ext cx="3330797" cy="2211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917" y="4104531"/>
            <a:ext cx="2008836" cy="2687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89" y="4392870"/>
            <a:ext cx="3595955" cy="2398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97" y="1145687"/>
            <a:ext cx="2008836" cy="2958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9329C7-4878-4B53-A648-D1B44D04A83D}"/>
              </a:ext>
            </a:extLst>
          </p:cNvPr>
          <p:cNvGrpSpPr/>
          <p:nvPr/>
        </p:nvGrpSpPr>
        <p:grpSpPr>
          <a:xfrm rot="19149837">
            <a:off x="8325797" y="679859"/>
            <a:ext cx="3496353" cy="3141154"/>
            <a:chOff x="8325797" y="679859"/>
            <a:chExt cx="3496353" cy="3141154"/>
          </a:xfrm>
        </p:grpSpPr>
        <p:pic>
          <p:nvPicPr>
            <p:cNvPr id="1026" name="Picture 2" descr="Image result for home life balance clip art">
              <a:extLst>
                <a:ext uri="{FF2B5EF4-FFF2-40B4-BE49-F238E27FC236}">
                  <a16:creationId xmlns:a16="http://schemas.microsoft.com/office/drawing/2014/main" id="{402BA9D9-BAF5-456D-845D-58A159E89B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8083">
              <a:off x="8471586" y="679859"/>
              <a:ext cx="3350564" cy="3141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5882A5-D152-431C-A54E-B27EF0ADC003}"/>
                </a:ext>
              </a:extLst>
            </p:cNvPr>
            <p:cNvSpPr/>
            <p:nvPr/>
          </p:nvSpPr>
          <p:spPr>
            <a:xfrm rot="901198">
              <a:off x="8325797" y="1878055"/>
              <a:ext cx="142539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Work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BE7009-8102-4554-8667-292F17382F80}"/>
                </a:ext>
              </a:extLst>
            </p:cNvPr>
            <p:cNvSpPr/>
            <p:nvPr/>
          </p:nvSpPr>
          <p:spPr>
            <a:xfrm rot="901198">
              <a:off x="10586014" y="2499168"/>
              <a:ext cx="101822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692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we recognize impairment in each other?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310B7-10CD-4943-B8E6-0A78D905D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144" y="1533864"/>
            <a:ext cx="9997440" cy="4800600"/>
          </a:xfrm>
        </p:spPr>
        <p:txBody>
          <a:bodyPr>
            <a:normAutofit/>
          </a:bodyPr>
          <a:lstStyle/>
          <a:p>
            <a:r>
              <a:rPr lang="en-US" sz="2800" dirty="0"/>
              <a:t>Not completing charts/tasks</a:t>
            </a:r>
          </a:p>
          <a:p>
            <a:r>
              <a:rPr lang="en-US" sz="2800" dirty="0"/>
              <a:t>Showing up late</a:t>
            </a:r>
          </a:p>
          <a:p>
            <a:r>
              <a:rPr lang="en-US" sz="2800" dirty="0"/>
              <a:t>Making errors, inattention to details</a:t>
            </a:r>
          </a:p>
          <a:p>
            <a:r>
              <a:rPr lang="en-US" sz="2800" dirty="0"/>
              <a:t>Falling asleep during lectures/yawning</a:t>
            </a:r>
          </a:p>
          <a:p>
            <a:r>
              <a:rPr lang="en-US" sz="2800" dirty="0"/>
              <a:t>Snapping at others/irritability</a:t>
            </a:r>
          </a:p>
          <a:p>
            <a:r>
              <a:rPr lang="en-US" sz="2800" dirty="0"/>
              <a:t>Responsibilities getting dropped (something has to give)</a:t>
            </a:r>
          </a:p>
          <a:p>
            <a:r>
              <a:rPr lang="en-US" sz="2800" dirty="0"/>
              <a:t>Passivity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90E19C-EF44-47A7-BC05-C35E0D1A0FD0}"/>
              </a:ext>
            </a:extLst>
          </p:cNvPr>
          <p:cNvGrpSpPr/>
          <p:nvPr/>
        </p:nvGrpSpPr>
        <p:grpSpPr>
          <a:xfrm>
            <a:off x="8535631" y="1533864"/>
            <a:ext cx="3375953" cy="640376"/>
            <a:chOff x="8535631" y="1533864"/>
            <a:chExt cx="3375953" cy="6403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3C827E-C9CF-45E7-882C-2D874208C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5631" y="1761409"/>
              <a:ext cx="3375953" cy="23624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2DCD508-A7E9-44F1-B502-A403374DEA78}"/>
                </a:ext>
              </a:extLst>
            </p:cNvPr>
            <p:cNvSpPr/>
            <p:nvPr/>
          </p:nvSpPr>
          <p:spPr>
            <a:xfrm>
              <a:off x="8686800" y="1533864"/>
              <a:ext cx="487680" cy="640376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 descr="work-life-balance">
            <a:extLst>
              <a:ext uri="{FF2B5EF4-FFF2-40B4-BE49-F238E27FC236}">
                <a16:creationId xmlns:a16="http://schemas.microsoft.com/office/drawing/2014/main" id="{AF46D801-08D7-4D44-A497-E847ABC21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758" y="4841613"/>
            <a:ext cx="6096000" cy="189547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3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1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1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1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1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1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the cause of these?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97FD5-40C2-4EE2-9966-7631CEC0A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97" y="1806153"/>
            <a:ext cx="9997440" cy="4800600"/>
          </a:xfrm>
        </p:spPr>
        <p:txBody>
          <a:bodyPr numCol="1">
            <a:normAutofit/>
          </a:bodyPr>
          <a:lstStyle/>
          <a:p>
            <a:r>
              <a:rPr lang="en-US" sz="3000" dirty="0"/>
              <a:t>Hypoxemia</a:t>
            </a:r>
          </a:p>
          <a:p>
            <a:r>
              <a:rPr lang="en-US" sz="3000" dirty="0"/>
              <a:t>Insulin resistance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en-US" sz="3000" dirty="0"/>
              <a:t>sympathetic activity</a:t>
            </a:r>
          </a:p>
          <a:p>
            <a:r>
              <a:rPr lang="en-US" sz="3000" dirty="0"/>
              <a:t>Blunted arousal response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en-US" sz="3000" dirty="0"/>
              <a:t>motor coordination</a:t>
            </a:r>
          </a:p>
          <a:p>
            <a:endParaRPr lang="en-US" sz="3000" dirty="0"/>
          </a:p>
          <a:p>
            <a:endParaRPr lang="en-US" sz="3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6FF3E1-A9D0-4594-9F31-70855D6296D7}"/>
              </a:ext>
            </a:extLst>
          </p:cNvPr>
          <p:cNvSpPr/>
          <p:nvPr/>
        </p:nvSpPr>
        <p:spPr>
          <a:xfrm>
            <a:off x="2706129" y="5410200"/>
            <a:ext cx="838990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chemeClr val="accent1"/>
                </a:solidFill>
                <a:effectLst/>
              </a:rPr>
              <a:t>SLEEP DEPRIVATION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C54FC6-CB09-4410-87BE-96728E68524B}"/>
              </a:ext>
            </a:extLst>
          </p:cNvPr>
          <p:cNvGrpSpPr/>
          <p:nvPr/>
        </p:nvGrpSpPr>
        <p:grpSpPr>
          <a:xfrm>
            <a:off x="6901082" y="1657869"/>
            <a:ext cx="4936694" cy="3415256"/>
            <a:chOff x="6901082" y="1657869"/>
            <a:chExt cx="4936694" cy="3415256"/>
          </a:xfrm>
        </p:grpSpPr>
        <p:pic>
          <p:nvPicPr>
            <p:cNvPr id="8" name="Picture 2" descr="Related image">
              <a:extLst>
                <a:ext uri="{FF2B5EF4-FFF2-40B4-BE49-F238E27FC236}">
                  <a16:creationId xmlns:a16="http://schemas.microsoft.com/office/drawing/2014/main" id="{15C6FF86-B412-4377-992C-D995DE67DF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1" t="14486" r="11403" b="2658"/>
            <a:stretch/>
          </p:blipFill>
          <p:spPr bwMode="auto">
            <a:xfrm>
              <a:off x="6932143" y="1657869"/>
              <a:ext cx="4905633" cy="315680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B4ADB7-C677-4B3D-8309-34E2C0DE4FE8}"/>
                </a:ext>
              </a:extLst>
            </p:cNvPr>
            <p:cNvSpPr txBox="1"/>
            <p:nvPr/>
          </p:nvSpPr>
          <p:spPr>
            <a:xfrm>
              <a:off x="6901082" y="4873070"/>
              <a:ext cx="4936694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700" dirty="0"/>
                <a:t>https://www.howsleepworks.com/images/sleep_deprivation.jpg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5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AF43-133C-48D0-A8ED-DD6055C20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Focusing on physician fatigue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2F134-AE68-4032-B459-D6C8CC026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it?</a:t>
            </a:r>
          </a:p>
          <a:p>
            <a:r>
              <a:rPr lang="en-US" dirty="0"/>
              <a:t>Sleep disruption </a:t>
            </a:r>
            <a:r>
              <a:rPr lang="en-US" dirty="0">
                <a:sym typeface="Wingdings" panose="05000000000000000000" pitchFamily="2" charset="2"/>
              </a:rPr>
              <a:t> sleep debt &amp; its effects</a:t>
            </a:r>
          </a:p>
          <a:p>
            <a:r>
              <a:rPr lang="en-US" dirty="0">
                <a:sym typeface="Wingdings" panose="05000000000000000000" pitchFamily="2" charset="2"/>
              </a:rPr>
              <a:t>Sleep inertia</a:t>
            </a:r>
          </a:p>
          <a:p>
            <a:r>
              <a:rPr lang="en-US" dirty="0">
                <a:sym typeface="Wingdings" panose="05000000000000000000" pitchFamily="2" charset="2"/>
              </a:rPr>
              <a:t>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34304A-025E-4EF2-A606-4AE272EA838E}"/>
              </a:ext>
            </a:extLst>
          </p:cNvPr>
          <p:cNvSpPr/>
          <p:nvPr/>
        </p:nvSpPr>
        <p:spPr>
          <a:xfrm>
            <a:off x="2028060" y="4533037"/>
            <a:ext cx="94908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1"/>
                </a:solidFill>
                <a:effectLst/>
              </a:rPr>
              <a:t>Function akin to legal intoxication</a:t>
            </a:r>
          </a:p>
        </p:txBody>
      </p:sp>
    </p:spTree>
    <p:extLst>
      <p:ext uri="{BB962C8B-B14F-4D97-AF65-F5344CB8AC3E}">
        <p14:creationId xmlns:p14="http://schemas.microsoft.com/office/powerpoint/2010/main" val="19193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6D89-1BD2-4767-B2C6-33F971A5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Something to consider…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97FD5-40C2-4EE2-9966-7631CEC0A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144" y="1605281"/>
            <a:ext cx="9997440" cy="3088640"/>
          </a:xfrm>
        </p:spPr>
        <p:txBody>
          <a:bodyPr/>
          <a:lstStyle/>
          <a:p>
            <a:pPr marL="82296" indent="0" algn="ctr">
              <a:buNone/>
            </a:pPr>
            <a:r>
              <a:rPr lang="en-US" dirty="0"/>
              <a:t>American Medical Association Council on Ethical and Judicial Affairs considers physicians attending to their own health and wellness, as well as the health of their colleagues, an </a:t>
            </a:r>
          </a:p>
          <a:p>
            <a:pPr marL="82296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ethical imperative</a:t>
            </a:r>
            <a:r>
              <a:rPr lang="en-US" dirty="0"/>
              <a:t>.</a:t>
            </a:r>
          </a:p>
        </p:txBody>
      </p:sp>
      <p:pic>
        <p:nvPicPr>
          <p:cNvPr id="1026" name="Picture 2" descr="Image result for ethical">
            <a:extLst>
              <a:ext uri="{FF2B5EF4-FFF2-40B4-BE49-F238E27FC236}">
                <a16:creationId xmlns:a16="http://schemas.microsoft.com/office/drawing/2014/main" id="{A748873D-35CB-40F9-84F5-5F3BB0821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130" y="4586605"/>
            <a:ext cx="2857500" cy="2114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41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dea design templat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dea design slides.potx" id="{DF01E6A4-6AA1-422C-B26D-6A4BADE1B013}" vid="{6A88D988-B038-48EA-B513-AE1D8F325C3E}"/>
    </a:ext>
  </a:extLst>
</a:theme>
</file>

<file path=ppt/theme/theme2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Idea design slides</Template>
  <TotalTime>8538</TotalTime>
  <Words>3535</Words>
  <Application>Microsoft Office PowerPoint</Application>
  <PresentationFormat>Widescreen</PresentationFormat>
  <Paragraphs>395</Paragraphs>
  <Slides>35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 BLANCA</vt:lpstr>
      <vt:lpstr>Calibri</vt:lpstr>
      <vt:lpstr>Century Gothic</vt:lpstr>
      <vt:lpstr>Monotype Corsiva</vt:lpstr>
      <vt:lpstr>Verdana</vt:lpstr>
      <vt:lpstr>Wingdings</vt:lpstr>
      <vt:lpstr>Wingdings 2</vt:lpstr>
      <vt:lpstr>Idea design template</vt:lpstr>
      <vt:lpstr>Shedding Light on Fatigue-Related</vt:lpstr>
      <vt:lpstr>Conflicts of Interest</vt:lpstr>
      <vt:lpstr>Objectives</vt:lpstr>
      <vt:lpstr>Background</vt:lpstr>
      <vt:lpstr>What else can it look like?</vt:lpstr>
      <vt:lpstr>How do we recognize impairment in each other?</vt:lpstr>
      <vt:lpstr>What’s the cause of these?</vt:lpstr>
      <vt:lpstr>Focusing on physician fatigue</vt:lpstr>
      <vt:lpstr>Something to consider…</vt:lpstr>
      <vt:lpstr>What’s the impact?</vt:lpstr>
      <vt:lpstr>Focusing on physician fatigue</vt:lpstr>
      <vt:lpstr>So…what do we do?</vt:lpstr>
      <vt:lpstr>Why handled this way?</vt:lpstr>
      <vt:lpstr>So…what next?</vt:lpstr>
      <vt:lpstr>Show of hands…</vt:lpstr>
      <vt:lpstr>Other interventions…</vt:lpstr>
      <vt:lpstr>Other interventions…??</vt:lpstr>
      <vt:lpstr>Best treatment?</vt:lpstr>
      <vt:lpstr>Snowball Groups: Step 1</vt:lpstr>
      <vt:lpstr>Snowball Groups: Step 2</vt:lpstr>
      <vt:lpstr>Snowball Groups: Step 3</vt:lpstr>
      <vt:lpstr>Round Table: Fix the Impossible</vt:lpstr>
      <vt:lpstr>Points to remember</vt:lpstr>
      <vt:lpstr>References</vt:lpstr>
      <vt:lpstr>Questions</vt:lpstr>
      <vt:lpstr>Focusing on physician fatigue</vt:lpstr>
      <vt:lpstr>Sleep disruption</vt:lpstr>
      <vt:lpstr>Sleep inertia</vt:lpstr>
      <vt:lpstr>Fatigue impact</vt:lpstr>
      <vt:lpstr>Fatigue impact</vt:lpstr>
      <vt:lpstr>So…what could we do?</vt:lpstr>
      <vt:lpstr>Questions to ponder…</vt:lpstr>
      <vt:lpstr>Habits for healthy sleep</vt:lpstr>
      <vt:lpstr>Other interventions…</vt:lpstr>
      <vt:lpstr>Snowball Groups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Shedding Light on Physician</dc:title>
  <dc:creator>Sarah Hewitt</dc:creator>
  <cp:lastModifiedBy>Sarah Hewitt</cp:lastModifiedBy>
  <cp:revision>158</cp:revision>
  <dcterms:created xsi:type="dcterms:W3CDTF">2017-12-06T22:15:56Z</dcterms:created>
  <dcterms:modified xsi:type="dcterms:W3CDTF">2018-10-24T23:02:14Z</dcterms:modified>
</cp:coreProperties>
</file>