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39" d="100"/>
          <a:sy n="39" d="100"/>
        </p:scale>
        <p:origin x="19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2904-D5B8-794F-B8E2-A0DE4C61D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3840B-B5BE-9B41-A98C-6B562046D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A6B6-3133-9F41-8EC1-9113C362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009C0-A3A6-5E47-9C18-FBE968C5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F36A-9711-AA41-833F-2DFF6B9E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7A3A9-1B87-7E4C-B9F9-EB56A104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24EFF-E205-7549-9821-73F31FAF2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5F8E4-74DF-844A-A7CF-34CAA8AE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DE27D-2373-CA4B-838B-3E1238CB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89E1-0983-154E-9C94-7718C69D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6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AFCD1A-F017-0A43-A755-092CB9805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862D5-8DD2-0C45-B342-06DD41F48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48972-E24A-2E4C-9824-0CBBD167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20136-42AF-7A4B-B4B4-6DF34A09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DAC28-9A11-674B-BFA7-4E0E76E7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8257-793F-F548-88A3-681D569E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5A95-6654-DA4C-B796-DE8EA0465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E8273-92ED-5344-9B4D-29F0D9F7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52BA5-6549-E84D-8367-54B7C7FC0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E65D9-C979-9548-89BB-DDFBC06D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8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9ABF-D12D-6B4E-8F4D-D7DF3AE2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E0EE0-8904-634E-ABC2-51C3C496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65FB2-20B5-9540-BA77-9928331E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C818-2FED-EC44-A0FC-BA366684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A27C0-1844-1545-8300-060003D7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91F0-BC67-A94D-A876-B8D74373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9FBE4-C939-384D-9FC3-2D81FA30A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20ABA-6DBD-9C47-8F84-32BFBA741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AEC1-EBF2-E643-B9A6-2EB11F9B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5565E-5D18-F747-B236-57ED8669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60F05-521A-3F4B-812E-6A2F1FEF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7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54D1-F2C0-DD4A-A94B-3E6A9C33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A3F17-4203-3D4F-9FDA-8DA2CA4F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ADA96-E38D-8B4A-8332-A4348971D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B90B0-A19D-8844-97EB-910DFEEBF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E68BD-0604-5B4A-967E-8A826C7CA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58D68-DC7D-3C44-AE27-A3BB6DB1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15D98-B2CE-F645-83D4-E1D9B62C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9F80C-4712-3B49-A89D-F4AB6F4A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5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C39B-9B93-5245-A724-A2C8B59D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6123A-EAC6-8E40-9D8A-749FAC29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AA68F-BEE2-0D4D-B90F-D3090D73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7BB5E-070A-AB4E-B3B9-08BBE245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7E21A-4642-134D-B314-F0D56759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5A6E-21C3-3C4F-8959-B50B404C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5FD4-F4F4-A94C-96FD-ED19F3CC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9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7548-5AAD-7D40-BB8A-0A1114BC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35E6-CED4-0D4D-9302-34CB1D98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7D38-C8B8-5140-9050-FC6148371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0A1B7-3CC4-6440-AF06-FDE5F631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B4BBA-2FF5-084F-9C7A-03F1E137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F29B4-C564-D74D-BD0D-68881F80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DDED-0542-2E46-8963-3F6C644A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CEBC5-F137-EF49-BC48-E17959AD7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79593-99EE-7C4F-BE40-F67B14DA0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50882-80B3-6346-B6FD-F382044D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AF959-6D6F-F14D-86A4-DF7FA15A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AC698-8CE3-2D41-9795-01E5B9C8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F2478-CBE5-FA42-82D6-5872DF5F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5FBBE-6921-084F-AE29-A4F60CD9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FBBA-711C-B141-8677-8EA758A60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FE3A-26A9-D14A-AACD-4B3A6339E54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A701E-0B62-B245-B7A2-EA0235EE4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16894-12BF-AB49-B5E4-646D7EF96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FCB4-93BE-3948-8D19-15D560DF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0B4B9-4609-FB46-8DDB-357B5B583009}"/>
              </a:ext>
            </a:extLst>
          </p:cNvPr>
          <p:cNvSpPr txBox="1"/>
          <p:nvPr/>
        </p:nvSpPr>
        <p:spPr>
          <a:xfrm>
            <a:off x="556051" y="710442"/>
            <a:ext cx="111210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BEYOND THE COVID-19 PANDEMIC: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 PRIMARY CARE AND FAMILY MEDICINE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BECOME THE FOUNDATION OF U. S. HEALTH CARE?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04DEB-7136-DB4E-BF14-268F073D8F81}"/>
              </a:ext>
            </a:extLst>
          </p:cNvPr>
          <p:cNvSpPr txBox="1"/>
          <p:nvPr/>
        </p:nvSpPr>
        <p:spPr>
          <a:xfrm>
            <a:off x="1099335" y="2795127"/>
            <a:ext cx="10083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Geyman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D.</a:t>
            </a:r>
          </a:p>
          <a:p>
            <a:pPr algn="ctr"/>
            <a:r>
              <a:rPr lang="en-US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emeritus of Family Medicine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Washington School of Medicine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Seattle, WA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2D62E-16A3-0E4A-9701-49527D442987}"/>
              </a:ext>
            </a:extLst>
          </p:cNvPr>
          <p:cNvSpPr txBox="1"/>
          <p:nvPr/>
        </p:nvSpPr>
        <p:spPr>
          <a:xfrm>
            <a:off x="679622" y="4955059"/>
            <a:ext cx="10898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2021 Annual Spring Conference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Society of Teachers of Family Medicine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May,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4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4F3D0B-D8D1-A44C-ACFB-0071049D42D5}"/>
              </a:ext>
            </a:extLst>
          </p:cNvPr>
          <p:cNvSpPr txBox="1"/>
          <p:nvPr/>
        </p:nvSpPr>
        <p:spPr>
          <a:xfrm>
            <a:off x="513707" y="277403"/>
            <a:ext cx="112193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DOCTORS SPEND TWICE AS MUCH TIME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ON EHR/DESK WORK AS WITH PATIENTS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9A9EB-77B2-C14F-9915-87A0D0C5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30" y="1395964"/>
            <a:ext cx="7006976" cy="50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EA872D-AC81-E449-9D67-4F47AA2746F2}"/>
              </a:ext>
            </a:extLst>
          </p:cNvPr>
          <p:cNvSpPr txBox="1"/>
          <p:nvPr/>
        </p:nvSpPr>
        <p:spPr>
          <a:xfrm>
            <a:off x="595901" y="237805"/>
            <a:ext cx="11168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BURNOUT STRIKES MID-CAREER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PHYSICIANS HARD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517DB-D9EE-964D-B818-DC4C4868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60429"/>
            <a:ext cx="4876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9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82B284-E899-4740-806E-ADE42A8AE8A7}"/>
              </a:ext>
            </a:extLst>
          </p:cNvPr>
          <p:cNvSpPr txBox="1"/>
          <p:nvPr/>
        </p:nvSpPr>
        <p:spPr>
          <a:xfrm>
            <a:off x="575352" y="339049"/>
            <a:ext cx="11075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INCREASING BURDEN OF HEALTH CARE COSTS, 1980 TO PRESENT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5346F2-4807-F04C-B617-BADDF5FC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83971"/>
            <a:ext cx="5943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479881-F207-DB45-82EF-2D8C3EB70B6E}"/>
              </a:ext>
            </a:extLst>
          </p:cNvPr>
          <p:cNvSpPr txBox="1"/>
          <p:nvPr/>
        </p:nvSpPr>
        <p:spPr>
          <a:xfrm>
            <a:off x="606175" y="565079"/>
            <a:ext cx="11085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 DEDUCTIBLES CUT</a:t>
            </a:r>
          </a:p>
          <a:p>
            <a:pPr algn="ctr"/>
            <a:r>
              <a:rPr lang="en-US" sz="33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ALL KINDS OF CARE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7B64D-FEF3-624A-8611-B90CDE35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60621"/>
            <a:ext cx="6858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9AEB73-1AE1-F343-B6AB-F0CD3F7D869C}"/>
              </a:ext>
            </a:extLst>
          </p:cNvPr>
          <p:cNvSpPr txBox="1"/>
          <p:nvPr/>
        </p:nvSpPr>
        <p:spPr>
          <a:xfrm>
            <a:off x="647272" y="452066"/>
            <a:ext cx="109830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 WORRIED ARE YOU ABOUT</a:t>
            </a:r>
          </a:p>
          <a:p>
            <a:pPr algn="ctr"/>
            <a:r>
              <a:rPr lang="en-US" sz="33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BEING ABLE TO AFFORD…</a:t>
            </a:r>
          </a:p>
          <a:p>
            <a:endParaRPr lang="en-US" sz="3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A04489-5C89-FB46-87A3-CC0B833F8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75" y="1782564"/>
            <a:ext cx="6553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6EE8B-37CA-4B46-9014-700916CA1E61}"/>
              </a:ext>
            </a:extLst>
          </p:cNvPr>
          <p:cNvSpPr txBox="1"/>
          <p:nvPr/>
        </p:nvSpPr>
        <p:spPr>
          <a:xfrm>
            <a:off x="667820" y="431517"/>
            <a:ext cx="11024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RURAL HOSPITAL CLOSURES SINCE 2010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E608F-7F0C-8546-98DC-D479D4BC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1151850"/>
            <a:ext cx="65659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F48016-E9FE-8142-A56A-061650CFFF44}"/>
              </a:ext>
            </a:extLst>
          </p:cNvPr>
          <p:cNvSpPr txBox="1"/>
          <p:nvPr/>
        </p:nvSpPr>
        <p:spPr>
          <a:xfrm>
            <a:off x="523982" y="780832"/>
            <a:ext cx="11116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COMPARISON OF THREE REFORM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ALTERNATIVES BASED ON EVIDENCE</a:t>
            </a:r>
          </a:p>
          <a:p>
            <a:pPr algn="ctr"/>
            <a:endParaRPr lang="en-US" sz="30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EC11CA-1E67-4746-93AD-DB283B02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596" y="2229848"/>
            <a:ext cx="6477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14493-E17A-FC42-954F-272E83F658D4}"/>
              </a:ext>
            </a:extLst>
          </p:cNvPr>
          <p:cNvSpPr txBox="1"/>
          <p:nvPr/>
        </p:nvSpPr>
        <p:spPr>
          <a:xfrm>
            <a:off x="688369" y="647273"/>
            <a:ext cx="10921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COMPARISON OF THREE REFORM ALTERNATIVES BASED ON VALUES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BBC30-0391-5C47-8601-0D1D2275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233" y="1900005"/>
            <a:ext cx="64897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ED8E94-9962-E042-B831-473A6410F25E}"/>
              </a:ext>
            </a:extLst>
          </p:cNvPr>
          <p:cNvSpPr txBox="1"/>
          <p:nvPr/>
        </p:nvSpPr>
        <p:spPr>
          <a:xfrm>
            <a:off x="472611" y="595900"/>
            <a:ext cx="1121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WINNERS AND LOSERS UNDER</a:t>
            </a:r>
          </a:p>
          <a:p>
            <a:pPr algn="ctr"/>
            <a:r>
              <a:rPr lang="en-US" sz="33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MEDICARE FOR ALL</a:t>
            </a:r>
            <a:r>
              <a:rPr lang="en-US" sz="3300" b="1" dirty="0">
                <a:solidFill>
                  <a:srgbClr val="FFFF0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en-US" sz="33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72909-3EF6-C946-A0C6-979CA26B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120614"/>
            <a:ext cx="6502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ACA906-9615-DA42-8865-AFE7757582AC}"/>
              </a:ext>
            </a:extLst>
          </p:cNvPr>
          <p:cNvSpPr txBox="1"/>
          <p:nvPr/>
        </p:nvSpPr>
        <p:spPr>
          <a:xfrm>
            <a:off x="678094" y="832205"/>
            <a:ext cx="10818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 FAMILY MEDICINE CAN LEAD TOWARD HEALTH CARE REFORM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7E943-0444-ED47-BC9F-0DB38B9C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838" y="2467436"/>
            <a:ext cx="73152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5E90D9-AFE4-5F4F-99AE-F33491606915}"/>
              </a:ext>
            </a:extLst>
          </p:cNvPr>
          <p:cNvSpPr txBox="1"/>
          <p:nvPr/>
        </p:nvSpPr>
        <p:spPr>
          <a:xfrm>
            <a:off x="605478" y="827903"/>
            <a:ext cx="110222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ESSENTIAL ELEMENTS OF PRIMARY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A157A-0B5F-5547-9846-EC6F340CE66F}"/>
              </a:ext>
            </a:extLst>
          </p:cNvPr>
          <p:cNvSpPr txBox="1"/>
          <p:nvPr/>
        </p:nvSpPr>
        <p:spPr>
          <a:xfrm>
            <a:off x="654911" y="1816441"/>
            <a:ext cx="114423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First contact care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Longitudinal continuity over time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Comprehensiveness, with capacity to manage majority of health problems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Coordination of care with other parts of the health care system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9B5E-3C27-B54E-943C-1D304AD8666C}"/>
              </a:ext>
            </a:extLst>
          </p:cNvPr>
          <p:cNvSpPr txBox="1"/>
          <p:nvPr/>
        </p:nvSpPr>
        <p:spPr>
          <a:xfrm>
            <a:off x="617838" y="5399904"/>
            <a:ext cx="1099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Starfield, B. Is primary care essential? </a:t>
            </a:r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Lancet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344 (8930), 1129-30, 1994.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8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23409-4C12-3844-A742-1B930D67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450305"/>
            <a:ext cx="6362700" cy="468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178304-AC8C-5D40-8AAF-9CA1ABC2C960}"/>
              </a:ext>
            </a:extLst>
          </p:cNvPr>
          <p:cNvSpPr txBox="1"/>
          <p:nvPr/>
        </p:nvSpPr>
        <p:spPr>
          <a:xfrm>
            <a:off x="333632" y="568411"/>
            <a:ext cx="11467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PRIMARY CARE AT THE FOUNDATION OF A HEALTH CARE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21442-32BB-A344-B6C5-8824BD8A3140}"/>
              </a:ext>
            </a:extLst>
          </p:cNvPr>
          <p:cNvSpPr txBox="1"/>
          <p:nvPr/>
        </p:nvSpPr>
        <p:spPr>
          <a:xfrm>
            <a:off x="815544" y="543694"/>
            <a:ext cx="10948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2008 REPORT FROM THE WORLD HEALTH ORGANIZATION</a:t>
            </a:r>
            <a:r>
              <a:rPr lang="en-US" sz="2600" b="1" dirty="0">
                <a:solidFill>
                  <a:srgbClr val="FFFF0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en-US" sz="26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C0CF7-2CEB-594D-9BBD-940058674439}"/>
              </a:ext>
            </a:extLst>
          </p:cNvPr>
          <p:cNvSpPr txBox="1"/>
          <p:nvPr/>
        </p:nvSpPr>
        <p:spPr>
          <a:xfrm>
            <a:off x="778476" y="1495168"/>
            <a:ext cx="10676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features of a strong health system led by primary care are: accessibility (with no out-of-pocket payments), a person (not a disease) focus over time, universality, a broad range of services in primary care, and coordination when people do not have health care elsewhere . . . Evidence at the macro level (e.g. policy, payment, regulations) is now overwhelming: countries with a strong service for primary care have better outcomes at low cost. Systems that explicitly distribute resources according to population needs (rather than demands), that eliminate co-payments, that assume responsibility for the financing of services within the primary care sector are more cost-effective.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D39FB-9B78-874D-B771-37A2174773BD}"/>
              </a:ext>
            </a:extLst>
          </p:cNvPr>
          <p:cNvSpPr txBox="1"/>
          <p:nvPr/>
        </p:nvSpPr>
        <p:spPr>
          <a:xfrm>
            <a:off x="617838" y="5313405"/>
            <a:ext cx="112199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Rawaf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DeMaeseneer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J, Starfield, B. From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Alma-Ata to Almaty: A new start for primary health care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Lancet on line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372, October 18, 2008.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4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BE944-6323-BD47-AB48-8800CD1E2FBC}"/>
              </a:ext>
            </a:extLst>
          </p:cNvPr>
          <p:cNvSpPr txBox="1"/>
          <p:nvPr/>
        </p:nvSpPr>
        <p:spPr>
          <a:xfrm>
            <a:off x="494271" y="803189"/>
            <a:ext cx="108368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FAMILY PRACTICE IS: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8899D4-1416-2844-8943-92A14DC20BAF}"/>
              </a:ext>
            </a:extLst>
          </p:cNvPr>
          <p:cNvSpPr txBox="1"/>
          <p:nvPr/>
        </p:nvSpPr>
        <p:spPr>
          <a:xfrm>
            <a:off x="1136824" y="2073570"/>
            <a:ext cx="101696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sine qua non is the knowledge and skill that allows a physician to confront relatively large numbers of unselected patients with unselected conditions and to carry on therapeutic relationships with patients.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4FA5B-9444-7F47-8A29-E476AD9DD29A}"/>
              </a:ext>
            </a:extLst>
          </p:cNvPr>
          <p:cNvSpPr txBox="1"/>
          <p:nvPr/>
        </p:nvSpPr>
        <p:spPr>
          <a:xfrm>
            <a:off x="766119" y="5016843"/>
            <a:ext cx="10762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G Gayle Stephens in his classic paper, </a:t>
            </a:r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Intellectual Basis of Family Practice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Fam </a:t>
            </a:r>
            <a:r>
              <a:rPr lang="en-US" sz="22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sz="2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(4): 428, 1975.</a:t>
            </a:r>
          </a:p>
        </p:txBody>
      </p:sp>
    </p:spTree>
    <p:extLst>
      <p:ext uri="{BB962C8B-B14F-4D97-AF65-F5344CB8AC3E}">
        <p14:creationId xmlns:p14="http://schemas.microsoft.com/office/powerpoint/2010/main" val="414884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92CE82-AF59-D343-9827-E5BEF3D00552}"/>
              </a:ext>
            </a:extLst>
          </p:cNvPr>
          <p:cNvSpPr txBox="1"/>
          <p:nvPr/>
        </p:nvSpPr>
        <p:spPr>
          <a:xfrm>
            <a:off x="358346" y="531341"/>
            <a:ext cx="114753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 U. S. PRIMARY CARE HAS BEEN</a:t>
            </a:r>
          </a:p>
          <a:p>
            <a:pPr algn="ctr"/>
            <a:r>
              <a:rPr lang="en-US" sz="34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BROKEN UP OVER LAST 50 YEARS</a:t>
            </a:r>
          </a:p>
          <a:p>
            <a:endParaRPr lang="en-U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C4359-E8E4-9A40-948E-91E27A4BB4AD}"/>
              </a:ext>
            </a:extLst>
          </p:cNvPr>
          <p:cNvSpPr txBox="1"/>
          <p:nvPr/>
        </p:nvSpPr>
        <p:spPr>
          <a:xfrm>
            <a:off x="1853520" y="2113011"/>
            <a:ext cx="9106930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Undervaluation of primary care services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Financing “system” for physician reimbursement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Lack of national system for physician workforce planning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Financing non-system for graduate medical education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For-profit “ethic” vs. service ethic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Increased corporatization within medical-industrial complex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Growth of investor-owned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2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D6C45A-996D-1C4B-8FB6-1E504ED7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20" y="1385301"/>
            <a:ext cx="7302500" cy="472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797A48-9794-F041-A73D-AE2A632FC563}"/>
              </a:ext>
            </a:extLst>
          </p:cNvPr>
          <p:cNvSpPr txBox="1"/>
          <p:nvPr/>
        </p:nvSpPr>
        <p:spPr>
          <a:xfrm>
            <a:off x="573640" y="575352"/>
            <a:ext cx="1104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EXTENT OF FOR-PROFIT OWNERSHIP, 2016</a:t>
            </a:r>
          </a:p>
        </p:txBody>
      </p:sp>
    </p:spTree>
    <p:extLst>
      <p:ext uri="{BB962C8B-B14F-4D97-AF65-F5344CB8AC3E}">
        <p14:creationId xmlns:p14="http://schemas.microsoft.com/office/powerpoint/2010/main" val="1862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A61AFA-1978-9A43-A3F4-BCA96C9B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76" y="1962646"/>
            <a:ext cx="6858000" cy="416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0C9325-EFDE-A440-8128-12DBA1933AFB}"/>
              </a:ext>
            </a:extLst>
          </p:cNvPr>
          <p:cNvSpPr txBox="1"/>
          <p:nvPr/>
        </p:nvSpPr>
        <p:spPr>
          <a:xfrm>
            <a:off x="544532" y="636995"/>
            <a:ext cx="11157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GROWTH OF PHYSICIANS AND ADMINISTRATORS, 1970-2019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A5EF89-856C-F94C-8B56-F5A7E22F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1076216"/>
            <a:ext cx="5461000" cy="548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019BCD-353D-8A47-8642-8BCC65B3380C}"/>
              </a:ext>
            </a:extLst>
          </p:cNvPr>
          <p:cNvSpPr txBox="1"/>
          <p:nvPr/>
        </p:nvSpPr>
        <p:spPr>
          <a:xfrm>
            <a:off x="390418" y="297953"/>
            <a:ext cx="1146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INVESTOR-OWNED CARE: COMPARATIVE EXAMPLES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VS. NOT-FOR-PROFIT CARE</a:t>
            </a:r>
          </a:p>
        </p:txBody>
      </p:sp>
    </p:spTree>
    <p:extLst>
      <p:ext uri="{BB962C8B-B14F-4D97-AF65-F5344CB8AC3E}">
        <p14:creationId xmlns:p14="http://schemas.microsoft.com/office/powerpoint/2010/main" val="315188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535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STFM8</cp:lastModifiedBy>
  <cp:revision>48</cp:revision>
  <dcterms:created xsi:type="dcterms:W3CDTF">2021-01-04T17:12:33Z</dcterms:created>
  <dcterms:modified xsi:type="dcterms:W3CDTF">2021-05-07T19:38:05Z</dcterms:modified>
</cp:coreProperties>
</file>