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80" r:id="rId3"/>
    <p:sldMasterId id="2147483671" r:id="rId4"/>
  </p:sldMasterIdLst>
  <p:notesMasterIdLst>
    <p:notesMasterId r:id="rId34"/>
  </p:notesMasterIdLst>
  <p:handoutMasterIdLst>
    <p:handoutMasterId r:id="rId35"/>
  </p:handoutMasterIdLst>
  <p:sldIdLst>
    <p:sldId id="328" r:id="rId5"/>
    <p:sldId id="330" r:id="rId6"/>
    <p:sldId id="331" r:id="rId7"/>
    <p:sldId id="333" r:id="rId8"/>
    <p:sldId id="334" r:id="rId9"/>
    <p:sldId id="335" r:id="rId10"/>
    <p:sldId id="337" r:id="rId11"/>
    <p:sldId id="345" r:id="rId12"/>
    <p:sldId id="338" r:id="rId13"/>
    <p:sldId id="291" r:id="rId14"/>
    <p:sldId id="343" r:id="rId15"/>
    <p:sldId id="344" r:id="rId16"/>
    <p:sldId id="304" r:id="rId17"/>
    <p:sldId id="311" r:id="rId18"/>
    <p:sldId id="313" r:id="rId19"/>
    <p:sldId id="312" r:id="rId20"/>
    <p:sldId id="314" r:id="rId21"/>
    <p:sldId id="317" r:id="rId22"/>
    <p:sldId id="319" r:id="rId23"/>
    <p:sldId id="332" r:id="rId24"/>
    <p:sldId id="321" r:id="rId25"/>
    <p:sldId id="342" r:id="rId26"/>
    <p:sldId id="336" r:id="rId27"/>
    <p:sldId id="323" r:id="rId28"/>
    <p:sldId id="339" r:id="rId29"/>
    <p:sldId id="340" r:id="rId30"/>
    <p:sldId id="341" r:id="rId31"/>
    <p:sldId id="322" r:id="rId32"/>
    <p:sldId id="29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2776"/>
    <a:srgbClr val="F58FDF"/>
    <a:srgbClr val="585E60"/>
    <a:srgbClr val="F6F6F6"/>
    <a:srgbClr val="2F92D5"/>
    <a:srgbClr val="277DCA"/>
    <a:srgbClr val="397EC1"/>
    <a:srgbClr val="364852"/>
    <a:srgbClr val="2F92D4"/>
    <a:srgbClr val="2B91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65092" autoAdjust="0"/>
  </p:normalViewPr>
  <p:slideViewPr>
    <p:cSldViewPr snapToGrid="0" snapToObjects="1">
      <p:cViewPr varScale="1">
        <p:scale>
          <a:sx n="75" d="100"/>
          <a:sy n="75" d="100"/>
        </p:scale>
        <p:origin x="2256" y="66"/>
      </p:cViewPr>
      <p:guideLst>
        <p:guide orient="horz" pos="2160"/>
        <p:guide pos="2880"/>
      </p:guideLst>
    </p:cSldViewPr>
  </p:slideViewPr>
  <p:outlineViewPr>
    <p:cViewPr>
      <p:scale>
        <a:sx n="33" d="100"/>
        <a:sy n="33" d="100"/>
      </p:scale>
      <p:origin x="0" y="947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Lato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7D67FC-230E-BC42-A146-28B6DAF9B6E5}" type="datetimeFigureOut">
              <a:rPr lang="en-US" smtClean="0">
                <a:latin typeface="Lato Regular"/>
              </a:rPr>
              <a:t>1/14/2019</a:t>
            </a:fld>
            <a:endParaRPr lang="en-US" dirty="0">
              <a:latin typeface="Lato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Lato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59A981-CD39-8F44-9CBA-CC2751A8F2A2}" type="slidenum">
              <a:rPr lang="en-US" smtClean="0">
                <a:latin typeface="Lato Regular"/>
              </a:rPr>
              <a:t>‹#›</a:t>
            </a:fld>
            <a:endParaRPr lang="en-US" dirty="0">
              <a:latin typeface="Lato Regular"/>
            </a:endParaRPr>
          </a:p>
        </p:txBody>
      </p:sp>
    </p:spTree>
    <p:extLst>
      <p:ext uri="{BB962C8B-B14F-4D97-AF65-F5344CB8AC3E}">
        <p14:creationId xmlns:p14="http://schemas.microsoft.com/office/powerpoint/2010/main" val="1104146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Regular"/>
              </a:defRPr>
            </a:lvl1pPr>
          </a:lstStyle>
          <a:p>
            <a:fld id="{200DEFD9-7FA8-E342-B72A-1D2B906EA29E}" type="datetimeFigureOut">
              <a:rPr lang="en-US" smtClean="0"/>
              <a:pPr/>
              <a:t>1/14/2019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Regular"/>
              </a:defRPr>
            </a:lvl1pPr>
          </a:lstStyle>
          <a:p>
            <a:fld id="{F7510C22-AB3E-3144-954A-30AFB7F4824B}" type="slidenum">
              <a:rPr lang="en-US" smtClean="0"/>
              <a:pPr/>
              <a:t>‹#›</a:t>
            </a:fld>
            <a:endParaRPr lang="en-US" dirty="0"/>
          </a:p>
        </p:txBody>
      </p:sp>
    </p:spTree>
    <p:extLst>
      <p:ext uri="{BB962C8B-B14F-4D97-AF65-F5344CB8AC3E}">
        <p14:creationId xmlns:p14="http://schemas.microsoft.com/office/powerpoint/2010/main" val="1828042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Notice that FIRST refers</a:t>
            </a:r>
            <a:r>
              <a:rPr lang="en-US" b="1" baseline="0" dirty="0" smtClean="0"/>
              <a:t> to Family Medicine Integrated Rural Student Training</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a:t>
            </a:fld>
            <a:endParaRPr lang="en-US" dirty="0"/>
          </a:p>
        </p:txBody>
      </p:sp>
    </p:spTree>
    <p:extLst>
      <p:ext uri="{BB962C8B-B14F-4D97-AF65-F5344CB8AC3E}">
        <p14:creationId xmlns:p14="http://schemas.microsoft.com/office/powerpoint/2010/main" val="1688925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13</a:t>
            </a:fld>
            <a:endParaRPr lang="en-US" dirty="0"/>
          </a:p>
        </p:txBody>
      </p:sp>
    </p:spTree>
    <p:extLst>
      <p:ext uri="{BB962C8B-B14F-4D97-AF65-F5344CB8AC3E}">
        <p14:creationId xmlns:p14="http://schemas.microsoft.com/office/powerpoint/2010/main" val="417109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Lectures / Learning – first 18 months – Less Family Medicine Involvement in Curriculum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Clinical Experiences – 2.5 years!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More elective time – Draw in students earlier</a:t>
            </a:r>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14</a:t>
            </a:fld>
            <a:endParaRPr lang="en-US" dirty="0"/>
          </a:p>
        </p:txBody>
      </p:sp>
    </p:spTree>
    <p:extLst>
      <p:ext uri="{BB962C8B-B14F-4D97-AF65-F5344CB8AC3E}">
        <p14:creationId xmlns:p14="http://schemas.microsoft.com/office/powerpoint/2010/main" val="222470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Nick</a:t>
            </a:r>
            <a:r>
              <a:rPr lang="en-US" baseline="0" dirty="0" smtClean="0"/>
              <a:t> West our current Oregon FIRST student, a </a:t>
            </a:r>
            <a:r>
              <a:rPr lang="en-US" baseline="0" dirty="0" err="1" smtClean="0"/>
              <a:t>Pisacano</a:t>
            </a:r>
            <a:r>
              <a:rPr lang="en-US" baseline="0" dirty="0" smtClean="0"/>
              <a:t> Scholar and AOA nominee will tell us his perspective on the OHSU med school curriculum</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15</a:t>
            </a:fld>
            <a:endParaRPr lang="en-US" dirty="0"/>
          </a:p>
        </p:txBody>
      </p:sp>
    </p:spTree>
    <p:extLst>
      <p:ext uri="{BB962C8B-B14F-4D97-AF65-F5344CB8AC3E}">
        <p14:creationId xmlns:p14="http://schemas.microsoft.com/office/powerpoint/2010/main" val="347482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Jessica</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16</a:t>
            </a:fld>
            <a:endParaRPr lang="en-US" dirty="0"/>
          </a:p>
        </p:txBody>
      </p:sp>
    </p:spTree>
    <p:extLst>
      <p:ext uri="{BB962C8B-B14F-4D97-AF65-F5344CB8AC3E}">
        <p14:creationId xmlns:p14="http://schemas.microsoft.com/office/powerpoint/2010/main" val="59325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is 9 months- this provides students an “out” while still receiving</a:t>
            </a:r>
            <a:r>
              <a:rPr lang="en-US" baseline="0" dirty="0" smtClean="0"/>
              <a:t> credit for what they have done so far</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17</a:t>
            </a:fld>
            <a:endParaRPr lang="en-US" dirty="0"/>
          </a:p>
        </p:txBody>
      </p:sp>
    </p:spTree>
    <p:extLst>
      <p:ext uri="{BB962C8B-B14F-4D97-AF65-F5344CB8AC3E}">
        <p14:creationId xmlns:p14="http://schemas.microsoft.com/office/powerpoint/2010/main" val="150010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NICK</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18</a:t>
            </a:fld>
            <a:endParaRPr lang="en-US" dirty="0"/>
          </a:p>
        </p:txBody>
      </p:sp>
    </p:spTree>
    <p:extLst>
      <p:ext uri="{BB962C8B-B14F-4D97-AF65-F5344CB8AC3E}">
        <p14:creationId xmlns:p14="http://schemas.microsoft.com/office/powerpoint/2010/main" val="150515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panose="020B0604020202020204" pitchFamily="34" charset="0"/>
              <a:buChar char="•"/>
            </a:pPr>
            <a:r>
              <a:rPr lang="en-US" sz="1200" b="0" i="0" u="none" strike="noStrike" kern="1200" baseline="0" dirty="0" smtClean="0">
                <a:solidFill>
                  <a:schemeClr val="tx1"/>
                </a:solidFill>
                <a:latin typeface="Lato Regular"/>
                <a:ea typeface="+mn-ea"/>
                <a:cs typeface="+mn-cs"/>
              </a:rPr>
              <a:t>Increase preparedness for residency - includes increasing clinical responsibility while still receiving close supervision and academic support.  </a:t>
            </a:r>
          </a:p>
          <a:p>
            <a:pPr marL="171450" indent="-171450">
              <a:buFont typeface="Arial" panose="020B0604020202020204" pitchFamily="34" charset="0"/>
              <a:buChar char="•"/>
            </a:pPr>
            <a:r>
              <a:rPr lang="en-US" sz="1200" b="0" i="0" u="none" strike="noStrike" kern="1200" baseline="0" dirty="0" smtClean="0">
                <a:solidFill>
                  <a:schemeClr val="tx1"/>
                </a:solidFill>
                <a:latin typeface="Lato Regular"/>
                <a:ea typeface="+mn-ea"/>
                <a:cs typeface="+mn-cs"/>
              </a:rPr>
              <a:t>Individualized learning curriculum tailored to the medical student allows for the student and advisor to select opportunities to develop relevant skills. </a:t>
            </a:r>
          </a:p>
          <a:p>
            <a:pPr marL="171450" indent="-171450">
              <a:buFont typeface="Arial" panose="020B0604020202020204" pitchFamily="34" charset="0"/>
              <a:buChar char="•"/>
            </a:pPr>
            <a:r>
              <a:rPr lang="en-US" sz="1200" b="0" i="0" u="none" strike="noStrike" kern="1200" baseline="0" dirty="0" smtClean="0">
                <a:solidFill>
                  <a:schemeClr val="tx1"/>
                </a:solidFill>
                <a:latin typeface="Lato Regular"/>
                <a:ea typeface="+mn-ea"/>
                <a:cs typeface="+mn-cs"/>
              </a:rPr>
              <a:t>The program also aims to ease the transition from medical student to intern by establishing familiarity with expectations. </a:t>
            </a:r>
          </a:p>
          <a:p>
            <a:pPr marL="171450" indent="-171450">
              <a:buFont typeface="Arial" panose="020B0604020202020204" pitchFamily="34" charset="0"/>
              <a:buChar char="•"/>
            </a:pPr>
            <a:r>
              <a:rPr lang="en-US" sz="1200" b="0" i="0" u="none" strike="noStrike" kern="1200" baseline="0" dirty="0" smtClean="0">
                <a:solidFill>
                  <a:schemeClr val="tx1"/>
                </a:solidFill>
                <a:latin typeface="Lato Regular"/>
                <a:ea typeface="+mn-ea"/>
                <a:cs typeface="+mn-cs"/>
              </a:rPr>
              <a:t>Continuity of both professional role model and peer relationships </a:t>
            </a:r>
            <a:r>
              <a:rPr lang="fr-FR" sz="1200" b="0" i="0" u="none" strike="noStrike" kern="1200" baseline="0" dirty="0" err="1" smtClean="0">
                <a:solidFill>
                  <a:schemeClr val="tx1"/>
                </a:solidFill>
                <a:latin typeface="Lato Regular"/>
                <a:ea typeface="+mn-ea"/>
                <a:cs typeface="+mn-cs"/>
              </a:rPr>
              <a:t>helps</a:t>
            </a:r>
            <a:r>
              <a:rPr lang="fr-FR" sz="1200" b="0" i="0" u="none" strike="noStrike" kern="1200" baseline="0" dirty="0" smtClean="0">
                <a:solidFill>
                  <a:schemeClr val="tx1"/>
                </a:solidFill>
                <a:latin typeface="Lato Regular"/>
                <a:ea typeface="+mn-ea"/>
                <a:cs typeface="+mn-cs"/>
              </a:rPr>
              <a:t> </a:t>
            </a:r>
            <a:r>
              <a:rPr lang="fr-FR" sz="1200" b="0" i="0" u="none" strike="noStrike" kern="1200" baseline="0" dirty="0" err="1" smtClean="0">
                <a:solidFill>
                  <a:schemeClr val="tx1"/>
                </a:solidFill>
                <a:latin typeface="Lato Regular"/>
                <a:ea typeface="+mn-ea"/>
                <a:cs typeface="+mn-cs"/>
              </a:rPr>
              <a:t>foster</a:t>
            </a:r>
            <a:r>
              <a:rPr lang="fr-FR" sz="1200" b="0" i="0" u="none" strike="noStrike" kern="1200" baseline="0" dirty="0" smtClean="0">
                <a:solidFill>
                  <a:schemeClr val="tx1"/>
                </a:solidFill>
                <a:latin typeface="Lato Regular"/>
                <a:ea typeface="+mn-ea"/>
                <a:cs typeface="+mn-cs"/>
              </a:rPr>
              <a:t> a </a:t>
            </a:r>
            <a:r>
              <a:rPr lang="fr-FR" sz="1200" b="0" i="0" u="none" strike="noStrike" kern="1200" baseline="0" dirty="0" err="1" smtClean="0">
                <a:solidFill>
                  <a:schemeClr val="tx1"/>
                </a:solidFill>
                <a:latin typeface="Lato Regular"/>
                <a:ea typeface="+mn-ea"/>
                <a:cs typeface="+mn-cs"/>
              </a:rPr>
              <a:t>supportive</a:t>
            </a:r>
            <a:r>
              <a:rPr lang="fr-FR" sz="1200" b="0" i="0" u="none" strike="noStrike" kern="1200" baseline="0" dirty="0" smtClean="0">
                <a:solidFill>
                  <a:schemeClr val="tx1"/>
                </a:solidFill>
                <a:latin typeface="Lato Regular"/>
                <a:ea typeface="+mn-ea"/>
                <a:cs typeface="+mn-cs"/>
              </a:rPr>
              <a:t> </a:t>
            </a:r>
            <a:r>
              <a:rPr lang="fr-FR" sz="1200" b="0" i="0" u="none" strike="noStrike" kern="1200" baseline="0" dirty="0" err="1" smtClean="0">
                <a:solidFill>
                  <a:schemeClr val="tx1"/>
                </a:solidFill>
                <a:latin typeface="Lato Regular"/>
                <a:ea typeface="+mn-ea"/>
                <a:cs typeface="+mn-cs"/>
              </a:rPr>
              <a:t>environment</a:t>
            </a:r>
            <a:r>
              <a:rPr lang="fr-FR" sz="1200" b="0" i="0" u="none" strike="noStrike" kern="1200" baseline="0" dirty="0" smtClean="0">
                <a:solidFill>
                  <a:schemeClr val="tx1"/>
                </a:solidFill>
                <a:latin typeface="Lato Regular"/>
                <a:ea typeface="+mn-ea"/>
                <a:cs typeface="+mn-cs"/>
              </a:rPr>
              <a:t>.</a:t>
            </a:r>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19</a:t>
            </a:fld>
            <a:endParaRPr lang="en-US" dirty="0"/>
          </a:p>
        </p:txBody>
      </p:sp>
    </p:spTree>
    <p:extLst>
      <p:ext uri="{BB962C8B-B14F-4D97-AF65-F5344CB8AC3E}">
        <p14:creationId xmlns:p14="http://schemas.microsoft.com/office/powerpoint/2010/main" val="2517518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b="0" i="0" u="none" strike="noStrike" kern="1200" baseline="0" dirty="0" smtClean="0">
              <a:solidFill>
                <a:schemeClr val="tx1"/>
              </a:solidFill>
              <a:latin typeface="Lato Regular"/>
              <a:ea typeface="+mn-ea"/>
              <a:cs typeface="+mn-cs"/>
            </a:endParaRPr>
          </a:p>
          <a:p>
            <a:pPr lvl="0"/>
            <a:r>
              <a:rPr lang="en-US" sz="1200" kern="1200" dirty="0" smtClean="0">
                <a:solidFill>
                  <a:schemeClr val="tx1"/>
                </a:solidFill>
                <a:effectLst/>
                <a:latin typeface="Lato Regular"/>
                <a:ea typeface="+mn-ea"/>
                <a:cs typeface="+mn-cs"/>
              </a:rPr>
              <a:t>Key components to structure of Oregon FIRST curriculum</a:t>
            </a:r>
          </a:p>
          <a:p>
            <a:pPr marL="628650" lvl="1" indent="-171450">
              <a:buFont typeface="Arial" panose="020B0604020202020204" pitchFamily="34" charset="0"/>
              <a:buChar char="•"/>
            </a:pPr>
            <a:r>
              <a:rPr lang="en-US" sz="1200" kern="1200" dirty="0" smtClean="0">
                <a:solidFill>
                  <a:schemeClr val="tx1"/>
                </a:solidFill>
                <a:effectLst/>
                <a:latin typeface="Lato Regular"/>
                <a:ea typeface="+mn-ea"/>
                <a:cs typeface="+mn-cs"/>
              </a:rPr>
              <a:t>Continuity Clinic</a:t>
            </a:r>
          </a:p>
          <a:p>
            <a:pPr marL="628650" lvl="1" indent="-171450">
              <a:buFont typeface="Arial" panose="020B0604020202020204" pitchFamily="34" charset="0"/>
              <a:buChar char="•"/>
            </a:pPr>
            <a:r>
              <a:rPr lang="en-US" sz="1200" kern="1200" dirty="0" smtClean="0">
                <a:solidFill>
                  <a:schemeClr val="tx1"/>
                </a:solidFill>
                <a:effectLst/>
                <a:latin typeface="Lato Regular"/>
                <a:ea typeface="+mn-ea"/>
                <a:cs typeface="+mn-cs"/>
              </a:rPr>
              <a:t>Scholarly time.</a:t>
            </a:r>
          </a:p>
          <a:p>
            <a:pPr marL="628650" lvl="1" indent="-171450">
              <a:buFont typeface="Arial" panose="020B0604020202020204" pitchFamily="34" charset="0"/>
              <a:buChar char="•"/>
            </a:pPr>
            <a:r>
              <a:rPr lang="en-US" sz="1200" kern="1200" dirty="0" smtClean="0">
                <a:solidFill>
                  <a:schemeClr val="tx1"/>
                </a:solidFill>
                <a:effectLst/>
                <a:latin typeface="Lato Regular"/>
                <a:ea typeface="+mn-ea"/>
                <a:cs typeface="+mn-cs"/>
              </a:rPr>
              <a:t>Sub-I quality rotations on medicine and maternity care.</a:t>
            </a:r>
          </a:p>
          <a:p>
            <a:pPr marL="628650" lvl="1" indent="-171450">
              <a:buFont typeface="Arial" panose="020B0604020202020204" pitchFamily="34" charset="0"/>
              <a:buChar char="•"/>
            </a:pPr>
            <a:r>
              <a:rPr lang="en-US" sz="1200" kern="1200" dirty="0" smtClean="0">
                <a:solidFill>
                  <a:schemeClr val="tx1"/>
                </a:solidFill>
                <a:effectLst/>
                <a:latin typeface="Lato Regular"/>
                <a:ea typeface="+mn-ea"/>
                <a:cs typeface="+mn-cs"/>
              </a:rPr>
              <a:t>Focused electives opportunities</a:t>
            </a:r>
          </a:p>
          <a:p>
            <a:pPr marL="628650" lvl="1" indent="-171450">
              <a:buFont typeface="Arial" panose="020B0604020202020204" pitchFamily="34" charset="0"/>
              <a:buChar char="•"/>
            </a:pPr>
            <a:r>
              <a:rPr lang="en-US" sz="1200" kern="1200" dirty="0" smtClean="0">
                <a:solidFill>
                  <a:schemeClr val="tx1"/>
                </a:solidFill>
                <a:effectLst/>
                <a:latin typeface="Lato Regular"/>
                <a:ea typeface="+mn-ea"/>
                <a:cs typeface="+mn-cs"/>
              </a:rPr>
              <a:t>Wilderness Medicine</a:t>
            </a:r>
          </a:p>
          <a:p>
            <a:pPr marL="628650" lvl="1" indent="-171450">
              <a:buFont typeface="Arial" panose="020B0604020202020204" pitchFamily="34" charset="0"/>
              <a:buChar char="•"/>
            </a:pPr>
            <a:r>
              <a:rPr lang="en-US" sz="1200" kern="1200" dirty="0" smtClean="0">
                <a:solidFill>
                  <a:schemeClr val="tx1"/>
                </a:solidFill>
                <a:effectLst/>
                <a:latin typeface="Lato Regular"/>
                <a:ea typeface="+mn-ea"/>
                <a:cs typeface="+mn-cs"/>
              </a:rPr>
              <a:t>Learn the culture of our residency and the details of the health system</a:t>
            </a:r>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20</a:t>
            </a:fld>
            <a:endParaRPr lang="en-US" dirty="0"/>
          </a:p>
        </p:txBody>
      </p:sp>
    </p:spTree>
    <p:extLst>
      <p:ext uri="{BB962C8B-B14F-4D97-AF65-F5344CB8AC3E}">
        <p14:creationId xmlns:p14="http://schemas.microsoft.com/office/powerpoint/2010/main" val="7949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21</a:t>
            </a:fld>
            <a:endParaRPr lang="en-US" dirty="0"/>
          </a:p>
        </p:txBody>
      </p:sp>
    </p:spTree>
    <p:extLst>
      <p:ext uri="{BB962C8B-B14F-4D97-AF65-F5344CB8AC3E}">
        <p14:creationId xmlns:p14="http://schemas.microsoft.com/office/powerpoint/2010/main" val="4131158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Add Student Perspective </a:t>
            </a:r>
          </a:p>
        </p:txBody>
      </p:sp>
      <p:sp>
        <p:nvSpPr>
          <p:cNvPr id="4" name="Slide Number Placeholder 3"/>
          <p:cNvSpPr>
            <a:spLocks noGrp="1"/>
          </p:cNvSpPr>
          <p:nvPr>
            <p:ph type="sldNum" sz="quarter" idx="10"/>
          </p:nvPr>
        </p:nvSpPr>
        <p:spPr/>
        <p:txBody>
          <a:bodyPr/>
          <a:lstStyle/>
          <a:p>
            <a:fld id="{F7510C22-AB3E-3144-954A-30AFB7F4824B}" type="slidenum">
              <a:rPr lang="en-US" smtClean="0"/>
              <a:pPr/>
              <a:t>22</a:t>
            </a:fld>
            <a:endParaRPr lang="en-US" dirty="0"/>
          </a:p>
        </p:txBody>
      </p:sp>
    </p:spTree>
    <p:extLst>
      <p:ext uri="{BB962C8B-B14F-4D97-AF65-F5344CB8AC3E}">
        <p14:creationId xmlns:p14="http://schemas.microsoft.com/office/powerpoint/2010/main" val="145373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Lato Regular"/>
                <a:ea typeface="+mn-ea"/>
                <a:cs typeface="+mn-cs"/>
              </a:rPr>
              <a:t>Introduce speakers.  </a:t>
            </a:r>
          </a:p>
          <a:p>
            <a:endParaRPr lang="en-US" sz="1200" kern="1200" dirty="0" smtClean="0">
              <a:solidFill>
                <a:schemeClr val="tx1"/>
              </a:solidFill>
              <a:effectLst/>
              <a:latin typeface="Lato Regular"/>
              <a:ea typeface="+mn-ea"/>
              <a:cs typeface="+mn-cs"/>
            </a:endParaRPr>
          </a:p>
          <a:p>
            <a:r>
              <a:rPr lang="en-US" sz="1200" kern="1200" dirty="0" smtClean="0">
                <a:solidFill>
                  <a:schemeClr val="tx1"/>
                </a:solidFill>
                <a:effectLst/>
                <a:latin typeface="Lato Regular"/>
                <a:ea typeface="+mn-ea"/>
                <a:cs typeface="+mn-cs"/>
              </a:rPr>
              <a:t>Dwight Smith – 30</a:t>
            </a:r>
            <a:r>
              <a:rPr lang="en-US" sz="1200" kern="1200" baseline="0" dirty="0" smtClean="0">
                <a:solidFill>
                  <a:schemeClr val="tx1"/>
                </a:solidFill>
                <a:effectLst/>
                <a:latin typeface="Lato Regular"/>
                <a:ea typeface="+mn-ea"/>
                <a:cs typeface="+mn-cs"/>
              </a:rPr>
              <a:t> years of teaching medical students and residents.  Director for Oregon FIRST.  Passion in teaching – Wilderness Medicine, Procedures, POCUS, Obstetrical care</a:t>
            </a:r>
          </a:p>
          <a:p>
            <a:r>
              <a:rPr lang="en-US" sz="1200" kern="1200" baseline="0" dirty="0" smtClean="0">
                <a:solidFill>
                  <a:schemeClr val="tx1"/>
                </a:solidFill>
                <a:effectLst/>
                <a:latin typeface="Lato Regular"/>
                <a:ea typeface="+mn-ea"/>
                <a:cs typeface="+mn-cs"/>
              </a:rPr>
              <a:t>Jessica </a:t>
            </a:r>
            <a:r>
              <a:rPr lang="en-US" sz="1200" kern="1200" baseline="0" dirty="0" err="1" smtClean="0">
                <a:solidFill>
                  <a:schemeClr val="tx1"/>
                </a:solidFill>
                <a:effectLst/>
                <a:latin typeface="Lato Regular"/>
                <a:ea typeface="+mn-ea"/>
                <a:cs typeface="+mn-cs"/>
              </a:rPr>
              <a:t>Weyler</a:t>
            </a:r>
            <a:r>
              <a:rPr lang="en-US" sz="1200" kern="1200" baseline="0" dirty="0" smtClean="0">
                <a:solidFill>
                  <a:schemeClr val="tx1"/>
                </a:solidFill>
                <a:effectLst/>
                <a:latin typeface="Lato Regular"/>
                <a:ea typeface="+mn-ea"/>
                <a:cs typeface="+mn-cs"/>
              </a:rPr>
              <a:t>- </a:t>
            </a:r>
          </a:p>
          <a:p>
            <a:r>
              <a:rPr lang="en-US" sz="1200" kern="1200" baseline="0" dirty="0" smtClean="0">
                <a:solidFill>
                  <a:schemeClr val="tx1"/>
                </a:solidFill>
                <a:effectLst/>
                <a:latin typeface="Lato Regular"/>
                <a:ea typeface="+mn-ea"/>
                <a:cs typeface="+mn-cs"/>
              </a:rPr>
              <a:t>Nick West – rural Oregonian, raised on a cattle ranch in north-eastern Oregon.  </a:t>
            </a:r>
            <a:r>
              <a:rPr lang="en-US" sz="1200" kern="1200" baseline="0" dirty="0" err="1" smtClean="0">
                <a:solidFill>
                  <a:schemeClr val="tx1"/>
                </a:solidFill>
                <a:effectLst/>
                <a:latin typeface="Lato Regular"/>
                <a:ea typeface="+mn-ea"/>
                <a:cs typeface="+mn-cs"/>
              </a:rPr>
              <a:t>Pisacano</a:t>
            </a:r>
            <a:r>
              <a:rPr lang="en-US" sz="1200" kern="1200" baseline="0" dirty="0" smtClean="0">
                <a:solidFill>
                  <a:schemeClr val="tx1"/>
                </a:solidFill>
                <a:effectLst/>
                <a:latin typeface="Lato Regular"/>
                <a:ea typeface="+mn-ea"/>
                <a:cs typeface="+mn-cs"/>
              </a:rPr>
              <a:t> scholar, Gold Humanism award, nominee for AOA.  </a:t>
            </a:r>
          </a:p>
          <a:p>
            <a:endParaRPr lang="en-US" sz="1200" kern="1200" dirty="0" smtClean="0">
              <a:solidFill>
                <a:schemeClr val="tx1"/>
              </a:solidFill>
              <a:effectLst/>
              <a:latin typeface="Lato Regular"/>
              <a:ea typeface="+mn-ea"/>
              <a:cs typeface="+mn-cs"/>
            </a:endParaRPr>
          </a:p>
        </p:txBody>
      </p:sp>
      <p:sp>
        <p:nvSpPr>
          <p:cNvPr id="4" name="Slide Number Placeholder 3"/>
          <p:cNvSpPr>
            <a:spLocks noGrp="1"/>
          </p:cNvSpPr>
          <p:nvPr>
            <p:ph type="sldNum" sz="quarter" idx="10"/>
          </p:nvPr>
        </p:nvSpPr>
        <p:spPr/>
        <p:txBody>
          <a:bodyPr/>
          <a:lstStyle/>
          <a:p>
            <a:fld id="{F7510C22-AB3E-3144-954A-30AFB7F4824B}" type="slidenum">
              <a:rPr lang="en-US" smtClean="0"/>
              <a:pPr/>
              <a:t>3</a:t>
            </a:fld>
            <a:endParaRPr lang="en-US" dirty="0"/>
          </a:p>
        </p:txBody>
      </p:sp>
    </p:spTree>
    <p:extLst>
      <p:ext uri="{BB962C8B-B14F-4D97-AF65-F5344CB8AC3E}">
        <p14:creationId xmlns:p14="http://schemas.microsoft.com/office/powerpoint/2010/main" val="51245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7510C22-AB3E-3144-954A-30AFB7F4824B}" type="slidenum">
              <a:rPr lang="en-US" smtClean="0"/>
              <a:pPr/>
              <a:t>23</a:t>
            </a:fld>
            <a:endParaRPr lang="en-US" dirty="0"/>
          </a:p>
        </p:txBody>
      </p:sp>
    </p:spTree>
    <p:extLst>
      <p:ext uri="{BB962C8B-B14F-4D97-AF65-F5344CB8AC3E}">
        <p14:creationId xmlns:p14="http://schemas.microsoft.com/office/powerpoint/2010/main" val="427850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Dwight</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24</a:t>
            </a:fld>
            <a:endParaRPr lang="en-US" dirty="0"/>
          </a:p>
        </p:txBody>
      </p:sp>
    </p:spTree>
    <p:extLst>
      <p:ext uri="{BB962C8B-B14F-4D97-AF65-F5344CB8AC3E}">
        <p14:creationId xmlns:p14="http://schemas.microsoft.com/office/powerpoint/2010/main" val="1693881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25</a:t>
            </a:fld>
            <a:endParaRPr lang="en-US" dirty="0"/>
          </a:p>
        </p:txBody>
      </p:sp>
    </p:spTree>
    <p:extLst>
      <p:ext uri="{BB962C8B-B14F-4D97-AF65-F5344CB8AC3E}">
        <p14:creationId xmlns:p14="http://schemas.microsoft.com/office/powerpoint/2010/main" val="2509800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26</a:t>
            </a:fld>
            <a:endParaRPr lang="en-US" dirty="0"/>
          </a:p>
        </p:txBody>
      </p:sp>
    </p:spTree>
    <p:extLst>
      <p:ext uri="{BB962C8B-B14F-4D97-AF65-F5344CB8AC3E}">
        <p14:creationId xmlns:p14="http://schemas.microsoft.com/office/powerpoint/2010/main" val="3231453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27</a:t>
            </a:fld>
            <a:endParaRPr lang="en-US" dirty="0"/>
          </a:p>
        </p:txBody>
      </p:sp>
    </p:spTree>
    <p:extLst>
      <p:ext uri="{BB962C8B-B14F-4D97-AF65-F5344CB8AC3E}">
        <p14:creationId xmlns:p14="http://schemas.microsoft.com/office/powerpoint/2010/main" val="4293270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28</a:t>
            </a:fld>
            <a:endParaRPr lang="en-US" dirty="0"/>
          </a:p>
        </p:txBody>
      </p:sp>
    </p:spTree>
    <p:extLst>
      <p:ext uri="{BB962C8B-B14F-4D97-AF65-F5344CB8AC3E}">
        <p14:creationId xmlns:p14="http://schemas.microsoft.com/office/powerpoint/2010/main" val="2289665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29</a:t>
            </a:fld>
            <a:endParaRPr lang="en-US" dirty="0"/>
          </a:p>
        </p:txBody>
      </p:sp>
    </p:spTree>
    <p:extLst>
      <p:ext uri="{BB962C8B-B14F-4D97-AF65-F5344CB8AC3E}">
        <p14:creationId xmlns:p14="http://schemas.microsoft.com/office/powerpoint/2010/main" val="3185609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Lato Regular"/>
                <a:ea typeface="+mn-ea"/>
                <a:cs typeface="+mn-cs"/>
              </a:rPr>
              <a:t>RELEVANCE TO MEDICAL STUDENT EDUCATION:</a:t>
            </a:r>
          </a:p>
          <a:p>
            <a:r>
              <a:rPr lang="en-US" sz="1200" b="1" kern="1200" dirty="0" smtClean="0">
                <a:solidFill>
                  <a:schemeClr val="tx1"/>
                </a:solidFill>
                <a:effectLst/>
                <a:latin typeface="Lato Regular"/>
                <a:ea typeface="+mn-ea"/>
                <a:cs typeface="+mn-cs"/>
              </a:rPr>
              <a:t>This is an innovative medical student experience that allows a medical student with an intention to attend our FM residency to spend their 4</a:t>
            </a:r>
            <a:r>
              <a:rPr lang="en-US" sz="1200" b="1" kern="1200" baseline="30000" dirty="0" smtClean="0">
                <a:solidFill>
                  <a:schemeClr val="tx1"/>
                </a:solidFill>
                <a:effectLst/>
                <a:latin typeface="Lato Regular"/>
                <a:ea typeface="+mn-ea"/>
                <a:cs typeface="+mn-cs"/>
              </a:rPr>
              <a:t>th</a:t>
            </a:r>
            <a:r>
              <a:rPr lang="en-US" sz="1200" b="1" kern="1200" dirty="0" smtClean="0">
                <a:solidFill>
                  <a:schemeClr val="tx1"/>
                </a:solidFill>
                <a:effectLst/>
                <a:latin typeface="Lato Regular"/>
                <a:ea typeface="+mn-ea"/>
                <a:cs typeface="+mn-cs"/>
              </a:rPr>
              <a:t> year of medical school under the direction of our residency program.  They receive a more robust experience tailored to better prepare them for our Rural FM Residency.  As long as they are performing well, they can skip the extended interviewing for residency traumatic and expensive experience.  They will save about $10,000 in interviewing costs.  Their time can be then better spent with educational experiences that prepare them better for residency.</a:t>
            </a:r>
            <a:endParaRPr lang="en-US" sz="1200" b="1" kern="1200" dirty="0" smtClean="0">
              <a:solidFill>
                <a:schemeClr val="tx1"/>
              </a:solidFill>
              <a:effectLst/>
              <a:latin typeface="Lato Regular"/>
              <a:ea typeface="+mn-ea"/>
              <a:cs typeface="+mn-cs"/>
            </a:endParaRPr>
          </a:p>
        </p:txBody>
      </p:sp>
      <p:sp>
        <p:nvSpPr>
          <p:cNvPr id="4" name="Slide Number Placeholder 3"/>
          <p:cNvSpPr>
            <a:spLocks noGrp="1"/>
          </p:cNvSpPr>
          <p:nvPr>
            <p:ph type="sldNum" sz="quarter" idx="10"/>
          </p:nvPr>
        </p:nvSpPr>
        <p:spPr/>
        <p:txBody>
          <a:bodyPr/>
          <a:lstStyle/>
          <a:p>
            <a:fld id="{F7510C22-AB3E-3144-954A-30AFB7F4824B}" type="slidenum">
              <a:rPr lang="en-US" smtClean="0"/>
              <a:pPr/>
              <a:t>4</a:t>
            </a:fld>
            <a:endParaRPr lang="en-US" dirty="0"/>
          </a:p>
        </p:txBody>
      </p:sp>
    </p:spTree>
    <p:extLst>
      <p:ext uri="{BB962C8B-B14F-4D97-AF65-F5344CB8AC3E}">
        <p14:creationId xmlns:p14="http://schemas.microsoft.com/office/powerpoint/2010/main" val="426332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Credit to Joyce Hollander-Rodriguez,</a:t>
            </a:r>
            <a:r>
              <a:rPr lang="en-US" b="1" baseline="0" dirty="0" smtClean="0"/>
              <a:t> Program Director who conceived the idea behind Oregon FIRST and then asked me to produce it.  </a:t>
            </a:r>
            <a:endParaRPr lang="en-US" b="1"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5</a:t>
            </a:fld>
            <a:endParaRPr lang="en-US" dirty="0"/>
          </a:p>
        </p:txBody>
      </p:sp>
    </p:spTree>
    <p:extLst>
      <p:ext uri="{BB962C8B-B14F-4D97-AF65-F5344CB8AC3E}">
        <p14:creationId xmlns:p14="http://schemas.microsoft.com/office/powerpoint/2010/main" val="380412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Lato Regular"/>
                <a:ea typeface="+mn-ea"/>
                <a:cs typeface="+mn-cs"/>
              </a:rPr>
              <a:t>This is accomplished through increase preparedness for </a:t>
            </a:r>
            <a:r>
              <a:rPr lang="en-US" sz="1200" b="0" i="0" u="none" strike="noStrike" kern="1200" baseline="0" dirty="0" smtClean="0">
                <a:solidFill>
                  <a:schemeClr val="tx1"/>
                </a:solidFill>
                <a:latin typeface="Lato Regular"/>
                <a:ea typeface="+mn-ea"/>
                <a:cs typeface="+mn-cs"/>
              </a:rPr>
              <a:t>residency </a:t>
            </a:r>
            <a:r>
              <a:rPr lang="en-US" sz="1200" b="0" i="0" u="none" strike="noStrike" kern="1200" baseline="0" dirty="0" smtClean="0">
                <a:solidFill>
                  <a:schemeClr val="tx1"/>
                </a:solidFill>
                <a:latin typeface="Lato Regular"/>
                <a:ea typeface="+mn-ea"/>
                <a:cs typeface="+mn-cs"/>
              </a:rPr>
              <a:t>including increasing clinical</a:t>
            </a:r>
          </a:p>
          <a:p>
            <a:r>
              <a:rPr lang="en-US" sz="1200" b="0" i="0" u="none" strike="noStrike" kern="1200" baseline="0" dirty="0" smtClean="0">
                <a:solidFill>
                  <a:schemeClr val="tx1"/>
                </a:solidFill>
                <a:latin typeface="Lato Regular"/>
                <a:ea typeface="+mn-ea"/>
                <a:cs typeface="+mn-cs"/>
              </a:rPr>
              <a:t>responsibility while still receiving close supervision and academic support received from ongoing education from both the medical school and the residency program. Individualized learning curriculum tailored to the medical student entering rural primary care allows for the student and advisor to select opportunities to develop relevant skills. </a:t>
            </a:r>
            <a:r>
              <a:rPr lang="en-US" sz="1200" b="1" i="0" u="none" strike="noStrike" kern="1200" baseline="0" dirty="0" smtClean="0">
                <a:solidFill>
                  <a:schemeClr val="tx1"/>
                </a:solidFill>
                <a:latin typeface="Lato Regular"/>
                <a:ea typeface="+mn-ea"/>
                <a:cs typeface="+mn-cs"/>
              </a:rPr>
              <a:t>The program also aims to ease the transition from medical student to intern by establishing familiarity with expectations.  They get settled into our community.  Continuity of both professional role model and peer relationships helps foster a supportive social environment</a:t>
            </a:r>
            <a:r>
              <a:rPr lang="fr-FR" sz="1200" b="1" i="0" u="none" strike="noStrike" kern="1200" baseline="0" dirty="0" smtClean="0">
                <a:solidFill>
                  <a:schemeClr val="tx1"/>
                </a:solidFill>
                <a:latin typeface="Lato Regular"/>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F7510C22-AB3E-3144-954A-30AFB7F4824B}" type="slidenum">
              <a:rPr lang="en-US" smtClean="0"/>
              <a:pPr/>
              <a:t>6</a:t>
            </a:fld>
            <a:endParaRPr lang="en-US" dirty="0"/>
          </a:p>
        </p:txBody>
      </p:sp>
    </p:spTree>
    <p:extLst>
      <p:ext uri="{BB962C8B-B14F-4D97-AF65-F5344CB8AC3E}">
        <p14:creationId xmlns:p14="http://schemas.microsoft.com/office/powerpoint/2010/main" val="3319701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Town population of 20,000</a:t>
            </a:r>
          </a:p>
          <a:p>
            <a:r>
              <a:rPr lang="en-US" dirty="0" smtClean="0"/>
              <a:t>Immediate</a:t>
            </a:r>
            <a:r>
              <a:rPr lang="en-US" baseline="0" dirty="0" smtClean="0"/>
              <a:t> area population of 40,000</a:t>
            </a:r>
          </a:p>
          <a:p>
            <a:r>
              <a:rPr lang="en-US" baseline="0" dirty="0" smtClean="0"/>
              <a:t>County 70,000</a:t>
            </a:r>
          </a:p>
          <a:p>
            <a:r>
              <a:rPr lang="en-US" baseline="0" dirty="0" smtClean="0"/>
              <a:t>Interstate service Area – 100,000</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7</a:t>
            </a:fld>
            <a:endParaRPr lang="en-US" dirty="0"/>
          </a:p>
        </p:txBody>
      </p:sp>
    </p:spTree>
    <p:extLst>
      <p:ext uri="{BB962C8B-B14F-4D97-AF65-F5344CB8AC3E}">
        <p14:creationId xmlns:p14="http://schemas.microsoft.com/office/powerpoint/2010/main" val="22937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9</a:t>
            </a:fld>
            <a:endParaRPr lang="en-US" dirty="0"/>
          </a:p>
        </p:txBody>
      </p:sp>
    </p:spTree>
    <p:extLst>
      <p:ext uri="{BB962C8B-B14F-4D97-AF65-F5344CB8AC3E}">
        <p14:creationId xmlns:p14="http://schemas.microsoft.com/office/powerpoint/2010/main" val="1416546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b="1" kern="1200" dirty="0" smtClean="0">
                <a:solidFill>
                  <a:schemeClr val="tx1"/>
                </a:solidFill>
                <a:effectLst/>
                <a:latin typeface="Lato Regular"/>
                <a:ea typeface="+mn-ea"/>
                <a:cs typeface="+mn-cs"/>
              </a:rPr>
              <a:t>Attracting high quality applicants to rural residency programs.</a:t>
            </a:r>
          </a:p>
          <a:p>
            <a:pPr marL="628650" lvl="1" indent="-171450">
              <a:buFont typeface="Arial" panose="020B0604020202020204" pitchFamily="34" charset="0"/>
              <a:buChar char="•"/>
            </a:pPr>
            <a:r>
              <a:rPr lang="en-US" sz="1200" b="1" kern="1200" dirty="0" smtClean="0">
                <a:solidFill>
                  <a:schemeClr val="tx1"/>
                </a:solidFill>
                <a:effectLst/>
                <a:latin typeface="Lato Regular"/>
                <a:ea typeface="+mn-ea"/>
                <a:cs typeface="+mn-cs"/>
              </a:rPr>
              <a:t>Perceived lower quality with fewer consultants and </a:t>
            </a:r>
            <a:r>
              <a:rPr lang="en-US" sz="1200" b="1" kern="1200" dirty="0" smtClean="0">
                <a:solidFill>
                  <a:schemeClr val="tx1"/>
                </a:solidFill>
                <a:effectLst/>
                <a:latin typeface="Lato Regular"/>
                <a:ea typeface="+mn-ea"/>
                <a:cs typeface="+mn-cs"/>
              </a:rPr>
              <a:t>resources</a:t>
            </a:r>
          </a:p>
          <a:p>
            <a:pPr marL="457200" lvl="1" indent="0">
              <a:buFont typeface="Arial" panose="020B0604020202020204" pitchFamily="34" charset="0"/>
              <a:buNone/>
            </a:pPr>
            <a:endParaRPr lang="en-US" sz="1200" b="1" kern="1200" dirty="0" smtClean="0">
              <a:solidFill>
                <a:schemeClr val="tx1"/>
              </a:solidFill>
              <a:effectLst/>
              <a:latin typeface="Lato Regular"/>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Lato Regular"/>
                <a:ea typeface="+mn-ea"/>
                <a:cs typeface="+mn-cs"/>
              </a:rPr>
              <a:t>Nationwide</a:t>
            </a:r>
            <a:r>
              <a:rPr lang="en-US" sz="1200" b="1" kern="1200" baseline="0" dirty="0" smtClean="0">
                <a:solidFill>
                  <a:schemeClr val="tx1"/>
                </a:solidFill>
                <a:effectLst/>
                <a:latin typeface="Lato Regular"/>
                <a:ea typeface="+mn-ea"/>
                <a:cs typeface="+mn-cs"/>
              </a:rPr>
              <a:t> t</a:t>
            </a:r>
            <a:r>
              <a:rPr lang="en-US" sz="1200" b="1" kern="1200" dirty="0" smtClean="0">
                <a:solidFill>
                  <a:schemeClr val="tx1"/>
                </a:solidFill>
                <a:effectLst/>
                <a:latin typeface="Lato Regular"/>
                <a:ea typeface="+mn-ea"/>
                <a:cs typeface="+mn-cs"/>
              </a:rPr>
              <a:t>rend </a:t>
            </a:r>
            <a:r>
              <a:rPr lang="en-US" sz="1200" b="1" kern="1200" dirty="0" smtClean="0">
                <a:solidFill>
                  <a:schemeClr val="tx1"/>
                </a:solidFill>
                <a:effectLst/>
                <a:latin typeface="Lato Regular"/>
                <a:ea typeface="+mn-ea"/>
                <a:cs typeface="+mn-cs"/>
              </a:rPr>
              <a:t>towards less well trained students</a:t>
            </a:r>
            <a:r>
              <a:rPr lang="en-US" sz="1200" b="1" kern="1200" dirty="0" smtClean="0">
                <a:solidFill>
                  <a:schemeClr val="tx1"/>
                </a:solidFill>
                <a:effectLst/>
                <a:latin typeface="Lato Regular"/>
                <a:ea typeface="+mn-ea"/>
                <a:cs typeface="+mn-cs"/>
              </a:rPr>
              <a:t>.</a:t>
            </a:r>
            <a:endParaRPr lang="en-US" sz="1200" b="1" kern="1200" dirty="0" smtClean="0">
              <a:solidFill>
                <a:schemeClr val="tx1"/>
              </a:solidFill>
              <a:effectLst/>
              <a:latin typeface="Lato Regular"/>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Lato Regular"/>
                <a:ea typeface="+mn-ea"/>
                <a:cs typeface="+mn-cs"/>
              </a:rPr>
              <a:t>Work hour restrictions limiting available time for training in residency</a:t>
            </a:r>
            <a:r>
              <a:rPr lang="en-US" sz="1200" b="1" kern="1200" dirty="0" smtClean="0">
                <a:solidFill>
                  <a:schemeClr val="tx1"/>
                </a:solidFill>
                <a:effectLst/>
                <a:latin typeface="Lato Regular"/>
                <a:ea typeface="+mn-ea"/>
                <a:cs typeface="+mn-cs"/>
              </a:rPr>
              <a:t>.</a:t>
            </a:r>
          </a:p>
          <a:p>
            <a:pPr marL="628650" lvl="1" indent="-171450">
              <a:buFont typeface="Arial" panose="020B0604020202020204" pitchFamily="34" charset="0"/>
              <a:buChar char="•"/>
            </a:pPr>
            <a:endParaRPr lang="en-US" sz="1200" b="1" kern="1200" dirty="0" smtClean="0">
              <a:solidFill>
                <a:schemeClr val="tx1"/>
              </a:solidFill>
              <a:effectLst/>
              <a:latin typeface="Lato Regular"/>
              <a:ea typeface="+mn-ea"/>
              <a:cs typeface="+mn-cs"/>
            </a:endParaRPr>
          </a:p>
          <a:p>
            <a:pPr marL="628650" lvl="1" indent="-171450">
              <a:buFont typeface="Arial" panose="020B0604020202020204" pitchFamily="34" charset="0"/>
              <a:buChar char="•"/>
            </a:pPr>
            <a:r>
              <a:rPr lang="en-US" sz="1200" b="1" u="sng" kern="1200" dirty="0" smtClean="0">
                <a:solidFill>
                  <a:srgbClr val="FF0000"/>
                </a:solidFill>
                <a:effectLst/>
                <a:latin typeface="Lato Regular"/>
                <a:ea typeface="+mn-ea"/>
                <a:cs typeface="+mn-cs"/>
              </a:rPr>
              <a:t>Wasted time and finances in 4th year of medical school used for applying to 10 or more residency programs</a:t>
            </a:r>
            <a:r>
              <a:rPr lang="en-US" sz="1200" b="1" u="sng" kern="1200" dirty="0" smtClean="0">
                <a:solidFill>
                  <a:schemeClr val="tx1"/>
                </a:solidFill>
                <a:effectLst/>
                <a:latin typeface="Lato Regular"/>
                <a:ea typeface="+mn-ea"/>
                <a:cs typeface="+mn-cs"/>
              </a:rPr>
              <a:t>. </a:t>
            </a:r>
            <a:endParaRPr lang="en-US" sz="1200" b="1" u="sng" kern="1200" dirty="0" smtClean="0">
              <a:solidFill>
                <a:schemeClr val="tx1"/>
              </a:solidFill>
              <a:effectLst/>
              <a:latin typeface="Lato Regular"/>
              <a:ea typeface="+mn-ea"/>
              <a:cs typeface="+mn-cs"/>
            </a:endParaRPr>
          </a:p>
          <a:p>
            <a:pPr marL="628650" lvl="1" indent="-171450">
              <a:buFont typeface="Arial" panose="020B0604020202020204" pitchFamily="34" charset="0"/>
              <a:buChar char="•"/>
            </a:pPr>
            <a:endParaRPr lang="en-US" sz="1200" b="1" u="sng" kern="1200" dirty="0" smtClean="0">
              <a:solidFill>
                <a:schemeClr val="tx1"/>
              </a:solidFill>
              <a:effectLst/>
              <a:latin typeface="Lato Regular"/>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Lato Regular"/>
                <a:ea typeface="+mn-ea"/>
                <a:cs typeface="+mn-cs"/>
              </a:rPr>
              <a:t>Better utilization of that lost time with a saving of financial resources of student</a:t>
            </a:r>
            <a:r>
              <a:rPr lang="en-US" sz="1200" b="1" kern="1200" dirty="0" smtClean="0">
                <a:solidFill>
                  <a:schemeClr val="tx1"/>
                </a:solidFill>
                <a:effectLst/>
                <a:latin typeface="Lato Regular"/>
                <a:ea typeface="+mn-ea"/>
                <a:cs typeface="+mn-cs"/>
              </a:rPr>
              <a:t>.</a:t>
            </a:r>
          </a:p>
          <a:p>
            <a:pPr marL="628650" lvl="1" indent="-171450">
              <a:buFont typeface="Arial" panose="020B0604020202020204" pitchFamily="34" charset="0"/>
              <a:buChar char="•"/>
            </a:pPr>
            <a:endParaRPr lang="en-US" sz="1200" b="1" kern="1200" dirty="0" smtClean="0">
              <a:solidFill>
                <a:schemeClr val="tx1"/>
              </a:solidFill>
              <a:effectLst/>
              <a:latin typeface="Lato Regular"/>
              <a:ea typeface="+mn-ea"/>
              <a:cs typeface="+mn-cs"/>
            </a:endParaRPr>
          </a:p>
          <a:p>
            <a:pPr marL="628650" lvl="1" indent="-171450">
              <a:buFont typeface="Arial" panose="020B0604020202020204" pitchFamily="34" charset="0"/>
              <a:buChar char="•"/>
            </a:pPr>
            <a:r>
              <a:rPr lang="en-US" sz="1200" b="1" u="sng" kern="1200" dirty="0" smtClean="0">
                <a:solidFill>
                  <a:schemeClr val="tx1"/>
                </a:solidFill>
                <a:effectLst/>
                <a:latin typeface="Lato Regular"/>
                <a:ea typeface="+mn-ea"/>
                <a:cs typeface="+mn-cs"/>
              </a:rPr>
              <a:t>Possible outcomes - We believe that we can train a student for rural Family Medicine better than the Medical Schools.  </a:t>
            </a:r>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10</a:t>
            </a:fld>
            <a:endParaRPr lang="en-US" dirty="0"/>
          </a:p>
        </p:txBody>
      </p:sp>
    </p:spTree>
    <p:extLst>
      <p:ext uri="{BB962C8B-B14F-4D97-AF65-F5344CB8AC3E}">
        <p14:creationId xmlns:p14="http://schemas.microsoft.com/office/powerpoint/2010/main" val="145691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Jessica</a:t>
            </a:r>
            <a:r>
              <a:rPr lang="en-US" baseline="0" dirty="0" smtClean="0"/>
              <a:t> </a:t>
            </a:r>
            <a:r>
              <a:rPr lang="en-US" baseline="0" dirty="0" err="1" smtClean="0"/>
              <a:t>Weyler</a:t>
            </a:r>
            <a:r>
              <a:rPr lang="en-US" baseline="0" dirty="0" smtClean="0"/>
              <a:t> will now tell us how she helped us navigate the bureaucracy of OHSU</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12</a:t>
            </a:fld>
            <a:endParaRPr lang="en-US" dirty="0"/>
          </a:p>
        </p:txBody>
      </p:sp>
    </p:spTree>
    <p:extLst>
      <p:ext uri="{BB962C8B-B14F-4D97-AF65-F5344CB8AC3E}">
        <p14:creationId xmlns:p14="http://schemas.microsoft.com/office/powerpoint/2010/main" val="3591326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and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5987" y="693203"/>
            <a:ext cx="7176482" cy="953787"/>
          </a:xfrm>
        </p:spPr>
        <p:txBody>
          <a:bodyPr>
            <a:normAutofit/>
          </a:bodyPr>
          <a:lstStyle>
            <a:lvl1pPr algn="l">
              <a:defRPr sz="4000">
                <a:solidFill>
                  <a:schemeClr val="accent4"/>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975987" y="1658751"/>
            <a:ext cx="7176482" cy="1269892"/>
          </a:xfrm>
        </p:spPr>
        <p:txBody>
          <a:bodyPr>
            <a:normAutofit/>
          </a:bodyPr>
          <a:lstStyle>
            <a:lvl1pPr marL="0" indent="0" algn="l">
              <a:buNone/>
              <a:defRPr sz="1800">
                <a:solidFill>
                  <a:schemeClr val="tx1"/>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975987" y="3681470"/>
            <a:ext cx="7175500" cy="1598613"/>
          </a:xfrm>
        </p:spPr>
        <p:txBody>
          <a:bodyPr>
            <a:noAutofit/>
          </a:bodyPr>
          <a:lstStyle>
            <a:lvl1pPr marL="0" indent="0">
              <a:buNone/>
              <a:defRPr sz="1800">
                <a:solidFill>
                  <a:srgbClr val="585E60"/>
                </a:solidFill>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smtClean="0"/>
              <a:t>Click to edit master text styles</a:t>
            </a:r>
          </a:p>
        </p:txBody>
      </p:sp>
      <p:sp>
        <p:nvSpPr>
          <p:cNvPr id="8" name="Text Placeholder 7"/>
          <p:cNvSpPr>
            <a:spLocks noGrp="1"/>
          </p:cNvSpPr>
          <p:nvPr>
            <p:ph type="body" sz="quarter" idx="11" hasCustomPrompt="1"/>
          </p:nvPr>
        </p:nvSpPr>
        <p:spPr>
          <a:xfrm>
            <a:off x="976313" y="3139753"/>
            <a:ext cx="7175500" cy="459107"/>
          </a:xfrm>
        </p:spPr>
        <p:txBody>
          <a:bodyPr/>
          <a:lstStyle>
            <a:lvl1pPr marL="0" indent="0">
              <a:buNone/>
              <a:defRPr baseline="0">
                <a:solidFill>
                  <a:schemeClr val="accent2"/>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add subhead</a:t>
            </a:r>
            <a:endParaRPr lang="en-US" dirty="0"/>
          </a:p>
        </p:txBody>
      </p:sp>
      <p:sp>
        <p:nvSpPr>
          <p:cNvPr id="6"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65901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42877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lvl1pPr marL="0" indent="0">
              <a:buNone/>
              <a:defRPr/>
            </a:lvl1pPr>
          </a:lstStyle>
          <a:p>
            <a:endParaRPr lang="en-US" dirty="0"/>
          </a:p>
        </p:txBody>
      </p:sp>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edit drop quote”</a:t>
            </a:r>
            <a:br>
              <a:rPr lang="en-US" dirty="0" smtClean="0"/>
            </a:br>
            <a:endParaRPr lang="en-US" dirty="0"/>
          </a:p>
        </p:txBody>
      </p:sp>
    </p:spTree>
    <p:extLst>
      <p:ext uri="{BB962C8B-B14F-4D97-AF65-F5344CB8AC3E}">
        <p14:creationId xmlns:p14="http://schemas.microsoft.com/office/powerpoint/2010/main" val="4088788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p>
            <a:endParaRPr lang="en-US" dirty="0"/>
          </a:p>
        </p:txBody>
      </p:sp>
      <p:sp>
        <p:nvSpPr>
          <p:cNvPr id="4" name="Rectangle 3"/>
          <p:cNvSpPr/>
          <p:nvPr userDrawn="1"/>
        </p:nvSpPr>
        <p:spPr>
          <a:xfrm>
            <a:off x="1023021" y="1059712"/>
            <a:ext cx="7114125" cy="4738575"/>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edit drop quote”</a:t>
            </a:r>
            <a:br>
              <a:rPr lang="en-US" dirty="0" smtClean="0"/>
            </a:br>
            <a:endParaRPr lang="en-US" dirty="0"/>
          </a:p>
        </p:txBody>
      </p:sp>
    </p:spTree>
    <p:extLst>
      <p:ext uri="{BB962C8B-B14F-4D97-AF65-F5344CB8AC3E}">
        <p14:creationId xmlns:p14="http://schemas.microsoft.com/office/powerpoint/2010/main" val="183949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63359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184" y="482088"/>
            <a:ext cx="8031317" cy="5820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8743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31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6313" y="693203"/>
            <a:ext cx="7176482" cy="953787"/>
          </a:xfrm>
        </p:spPr>
        <p:txBody>
          <a:bodyPr>
            <a:normAutofit/>
          </a:bodyPr>
          <a:lstStyle>
            <a:lvl1pPr algn="l">
              <a:defRPr sz="4000"/>
            </a:lvl1pPr>
          </a:lstStyle>
          <a:p>
            <a:r>
              <a:rPr lang="en-US" dirty="0" smtClean="0"/>
              <a:t>Click to edit master title style</a:t>
            </a:r>
            <a:endParaRPr lang="en-US" dirty="0"/>
          </a:p>
        </p:txBody>
      </p:sp>
      <p:sp>
        <p:nvSpPr>
          <p:cNvPr id="5" name="Subtitle 2"/>
          <p:cNvSpPr>
            <a:spLocks noGrp="1"/>
          </p:cNvSpPr>
          <p:nvPr>
            <p:ph type="subTitle" idx="1" hasCustomPrompt="1"/>
          </p:nvPr>
        </p:nvSpPr>
        <p:spPr>
          <a:xfrm>
            <a:off x="976313" y="1776331"/>
            <a:ext cx="7176482" cy="1269892"/>
          </a:xfrm>
        </p:spPr>
        <p:txBody>
          <a:bodyPr>
            <a:normAutofit/>
          </a:bodyPr>
          <a:lstStyle>
            <a:lvl1pPr marL="0" indent="0" algn="l">
              <a:buNone/>
              <a:defRPr sz="1800">
                <a:solidFill>
                  <a:srgbClr val="FFFFFF"/>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976313" y="3693228"/>
            <a:ext cx="7175500" cy="1598613"/>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smtClean="0"/>
              <a:t>Click to edit master text styles</a:t>
            </a:r>
          </a:p>
        </p:txBody>
      </p:sp>
      <p:sp>
        <p:nvSpPr>
          <p:cNvPr id="7" name="Text Placeholder 7"/>
          <p:cNvSpPr>
            <a:spLocks noGrp="1"/>
          </p:cNvSpPr>
          <p:nvPr>
            <p:ph type="body" sz="quarter" idx="11" hasCustomPrompt="1"/>
          </p:nvPr>
        </p:nvSpPr>
        <p:spPr>
          <a:xfrm>
            <a:off x="976639" y="3139753"/>
            <a:ext cx="7175500" cy="459107"/>
          </a:xfrm>
        </p:spPr>
        <p:txBody>
          <a:bodyPr>
            <a:normAutofit/>
          </a:bodyPr>
          <a:lstStyle>
            <a:lvl1pPr marL="0" indent="0">
              <a:buNone/>
              <a:defRPr sz="2400" baseline="0">
                <a:solidFill>
                  <a:schemeClr val="bg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add subhead</a:t>
            </a:r>
            <a:endParaRPr lang="en-US" dirty="0"/>
          </a:p>
        </p:txBody>
      </p:sp>
      <p:sp>
        <p:nvSpPr>
          <p:cNvPr id="8"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611636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87189"/>
            <a:ext cx="753443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811213" y="1886221"/>
            <a:ext cx="7534275"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8929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940215" y="1774101"/>
            <a:ext cx="5585469" cy="3340740"/>
          </a:xfrm>
        </p:spPr>
        <p:txBody>
          <a:bodyPr>
            <a:normAutofit/>
          </a:bodyPr>
          <a:lstStyle>
            <a:lvl1pPr marL="228600" indent="-173736">
              <a:buNone/>
              <a:defRPr sz="4400"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smtClean="0"/>
              <a:t>“Click to edit drop quote style”</a:t>
            </a:r>
          </a:p>
        </p:txBody>
      </p:sp>
      <p:sp>
        <p:nvSpPr>
          <p:cNvPr id="3"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1616783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811213" y="1917626"/>
            <a:ext cx="7534275" cy="2938995"/>
          </a:xfrm>
        </p:spPr>
        <p:txBody>
          <a:bodyPr/>
          <a:lstStyle>
            <a:lvl1pPr>
              <a:lnSpc>
                <a:spcPct val="130000"/>
              </a:lnSpc>
              <a:defRPr>
                <a:solidFill>
                  <a:srgbClr val="585E60"/>
                </a:solidFill>
                <a:latin typeface="Noto Serif"/>
                <a:cs typeface="Noto Serif"/>
              </a:defRPr>
            </a:lvl1pPr>
            <a:lvl2pPr>
              <a:lnSpc>
                <a:spcPct val="130000"/>
              </a:lnSpc>
              <a:defRPr>
                <a:solidFill>
                  <a:srgbClr val="585E60"/>
                </a:solidFill>
                <a:latin typeface="Noto Serif"/>
                <a:cs typeface="Noto Serif"/>
              </a:defRPr>
            </a:lvl2pPr>
            <a:lvl3pPr>
              <a:lnSpc>
                <a:spcPct val="130000"/>
              </a:lnSpc>
              <a:defRPr>
                <a:solidFill>
                  <a:srgbClr val="585E60"/>
                </a:solidFill>
                <a:latin typeface="Noto Serif"/>
                <a:cs typeface="Noto Serif"/>
              </a:defRPr>
            </a:lvl3pPr>
            <a:lvl4pPr>
              <a:lnSpc>
                <a:spcPct val="130000"/>
              </a:lnSpc>
              <a:defRPr>
                <a:solidFill>
                  <a:srgbClr val="585E60"/>
                </a:solidFill>
                <a:latin typeface="Noto Serif"/>
                <a:cs typeface="Noto Serif"/>
              </a:defRPr>
            </a:lvl4pPr>
            <a:lvl5pPr>
              <a:lnSpc>
                <a:spcPct val="130000"/>
              </a:lnSpc>
              <a:defRPr>
                <a:solidFill>
                  <a:srgbClr val="585E60"/>
                </a:solidFill>
                <a:latin typeface="Noto Serif"/>
                <a:cs typeface="Noto Seri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834747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02922" y="980126"/>
            <a:ext cx="7604983" cy="3370427"/>
          </a:xfrm>
        </p:spPr>
        <p:txBody>
          <a:bodyPr>
            <a:normAutofit/>
          </a:bodyPr>
          <a:lstStyle>
            <a:lvl1pPr algn="l">
              <a:lnSpc>
                <a:spcPct val="120000"/>
              </a:lnSpc>
              <a:defRPr sz="2800" baseline="0">
                <a:solidFill>
                  <a:schemeClr val="bg1"/>
                </a:solidFill>
                <a:latin typeface="Noto Serif"/>
                <a:cs typeface="Noto Serif"/>
              </a:defRPr>
            </a:lvl1pPr>
          </a:lstStyle>
          <a:p>
            <a:r>
              <a:rPr lang="en-US" dirty="0" smtClean="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endParaRPr lang="en-US" dirty="0"/>
          </a:p>
        </p:txBody>
      </p:sp>
      <p:sp>
        <p:nvSpPr>
          <p:cNvPr id="4" name="Text Placeholder 4"/>
          <p:cNvSpPr>
            <a:spLocks noGrp="1"/>
          </p:cNvSpPr>
          <p:nvPr>
            <p:ph type="body" sz="quarter" idx="10" hasCustomPrompt="1"/>
          </p:nvPr>
        </p:nvSpPr>
        <p:spPr>
          <a:xfrm>
            <a:off x="802922" y="4779720"/>
            <a:ext cx="4111625" cy="504825"/>
          </a:xfrm>
        </p:spPr>
        <p:txBody>
          <a:bodyPr/>
          <a:lstStyle>
            <a:lvl1pPr marL="0" indent="0">
              <a:buNone/>
              <a:defRPr sz="2000"/>
            </a:lvl1pPr>
          </a:lstStyle>
          <a:p>
            <a:pPr lvl="0"/>
            <a:r>
              <a:rPr lang="en-US" dirty="0" smtClean="0"/>
              <a:t>— Click to add attribution</a:t>
            </a:r>
            <a:endParaRPr lang="en-US" dirty="0"/>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191244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Grey 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Tree>
    <p:extLst>
      <p:ext uri="{BB962C8B-B14F-4D97-AF65-F5344CB8AC3E}">
        <p14:creationId xmlns:p14="http://schemas.microsoft.com/office/powerpoint/2010/main" val="71908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244584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3174898" y="682610"/>
            <a:ext cx="5467880" cy="752528"/>
          </a:xfrm>
          <a:prstGeom prst="rect">
            <a:avLst/>
          </a:prstGeom>
        </p:spPr>
        <p:txBody>
          <a:bodyPr vert="horz" lIns="91440" tIns="45720" rIns="91440" bIns="45720" rtlCol="0" anchor="ctr">
            <a:noAutofit/>
          </a:bodyPr>
          <a:lstStyle>
            <a:lvl1pPr algn="l">
              <a:defRPr sz="3200"/>
            </a:lvl1pPr>
          </a:lstStyle>
          <a:p>
            <a:r>
              <a:rPr lang="en-US" dirty="0" smtClean="0"/>
              <a:t>Click to edit master title style</a:t>
            </a:r>
            <a:endParaRPr lang="en-US" dirty="0"/>
          </a:p>
        </p:txBody>
      </p:sp>
      <p:sp>
        <p:nvSpPr>
          <p:cNvPr id="10" name="Text Placeholder 2"/>
          <p:cNvSpPr>
            <a:spLocks noGrp="1"/>
          </p:cNvSpPr>
          <p:nvPr>
            <p:ph idx="10" hasCustomPrompt="1"/>
          </p:nvPr>
        </p:nvSpPr>
        <p:spPr>
          <a:xfrm>
            <a:off x="3174898" y="1540962"/>
            <a:ext cx="5300242" cy="3314757"/>
          </a:xfrm>
          <a:prstGeom prst="rect">
            <a:avLst/>
          </a:prstGeom>
        </p:spPr>
        <p:txBody>
          <a:bodyPr vert="horz" lIns="91440" tIns="45720" rIns="91440" bIns="45720" rtlCol="0">
            <a:normAutofit/>
          </a:bodyPr>
          <a:lstStyle>
            <a:lvl1pPr>
              <a:lnSpc>
                <a:spcPct val="130000"/>
              </a:lnSpc>
              <a:defRPr sz="2000">
                <a:solidFill>
                  <a:srgbClr val="585E60"/>
                </a:solidFill>
                <a:latin typeface="Noto Serif"/>
                <a:cs typeface="Noto Serif"/>
              </a:defRPr>
            </a:lvl1pPr>
            <a:lvl2pPr>
              <a:lnSpc>
                <a:spcPct val="130000"/>
              </a:lnSpc>
              <a:defRPr sz="2000">
                <a:solidFill>
                  <a:srgbClr val="585E60"/>
                </a:solidFill>
                <a:latin typeface="Noto Serif"/>
                <a:cs typeface="Noto Serif"/>
              </a:defRPr>
            </a:lvl2pPr>
            <a:lvl3pPr>
              <a:lnSpc>
                <a:spcPct val="130000"/>
              </a:lnSpc>
              <a:defRPr sz="2000">
                <a:solidFill>
                  <a:srgbClr val="585E60"/>
                </a:solidFill>
                <a:latin typeface="Noto Serif"/>
                <a:cs typeface="Noto Serif"/>
              </a:defRPr>
            </a:lvl3pPr>
            <a:lvl4pPr>
              <a:lnSpc>
                <a:spcPct val="130000"/>
              </a:lnSpc>
              <a:defRPr sz="2000">
                <a:solidFill>
                  <a:srgbClr val="585E60"/>
                </a:solidFill>
                <a:latin typeface="Noto Serif"/>
                <a:cs typeface="Noto Serif"/>
              </a:defRPr>
            </a:lvl4pPr>
            <a:lvl5pPr>
              <a:lnSpc>
                <a:spcPct val="130000"/>
              </a:lnSpc>
              <a:defRPr sz="2000">
                <a:solidFill>
                  <a:srgbClr val="585E60"/>
                </a:solidFill>
                <a:latin typeface="Noto Serif"/>
                <a:cs typeface="Noto Seri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376185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Bulleted Lis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254" y="683764"/>
            <a:ext cx="7957748" cy="82821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575254" y="1634014"/>
            <a:ext cx="3920546" cy="3890908"/>
          </a:xfrm>
        </p:spPr>
        <p:txBody>
          <a:bodyPr>
            <a:normAutofit/>
          </a:bodyPr>
          <a:lstStyle>
            <a:lvl1pPr>
              <a:defRPr sz="2000" b="0" i="0">
                <a:solidFill>
                  <a:srgbClr val="585E60"/>
                </a:solidFill>
                <a:latin typeface="Noto Serif"/>
                <a:cs typeface="Noto Serif"/>
              </a:defRPr>
            </a:lvl1pPr>
            <a:lvl2pPr>
              <a:defRPr sz="2000" b="0" i="0">
                <a:solidFill>
                  <a:srgbClr val="585E60"/>
                </a:solidFill>
                <a:latin typeface="Noto Serif"/>
                <a:cs typeface="Noto Serif"/>
              </a:defRPr>
            </a:lvl2pPr>
            <a:lvl3pPr>
              <a:defRPr sz="2000" b="0" i="0">
                <a:solidFill>
                  <a:srgbClr val="585E60"/>
                </a:solidFill>
                <a:latin typeface="Noto Serif"/>
                <a:cs typeface="Noto Serif"/>
              </a:defRPr>
            </a:lvl3pPr>
            <a:lvl4pPr>
              <a:defRPr sz="2000" b="0" i="0">
                <a:solidFill>
                  <a:srgbClr val="585E60"/>
                </a:solidFill>
                <a:latin typeface="Noto Serif"/>
                <a:cs typeface="Noto Serif"/>
              </a:defRPr>
            </a:lvl4pPr>
            <a:lvl5pPr>
              <a:defRPr sz="2000" b="0" i="0">
                <a:solidFill>
                  <a:srgbClr val="585E60"/>
                </a:solidFill>
                <a:latin typeface="Noto Serif"/>
                <a:cs typeface="Noto Serif"/>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634013"/>
            <a:ext cx="3884802" cy="3890909"/>
          </a:xfrm>
        </p:spPr>
        <p:txBody>
          <a:bodyPr>
            <a:normAutofit/>
          </a:bodyPr>
          <a:lstStyle>
            <a:lvl1pPr>
              <a:defRPr sz="2000">
                <a:solidFill>
                  <a:srgbClr val="585E60"/>
                </a:solidFill>
                <a:latin typeface="Noto Serif"/>
                <a:cs typeface="Noto Serif"/>
              </a:defRPr>
            </a:lvl1pPr>
            <a:lvl2pPr>
              <a:defRPr sz="2000">
                <a:solidFill>
                  <a:srgbClr val="585E60"/>
                </a:solidFill>
                <a:latin typeface="Noto Serif"/>
                <a:cs typeface="Noto Serif"/>
              </a:defRPr>
            </a:lvl2pPr>
            <a:lvl3pPr>
              <a:defRPr sz="2000">
                <a:solidFill>
                  <a:srgbClr val="585E60"/>
                </a:solidFill>
                <a:latin typeface="Noto Serif"/>
                <a:cs typeface="Noto Serif"/>
              </a:defRPr>
            </a:lvl3pPr>
            <a:lvl4pPr>
              <a:defRPr sz="2000">
                <a:solidFill>
                  <a:srgbClr val="585E60"/>
                </a:solidFill>
                <a:latin typeface="Noto Serif"/>
                <a:cs typeface="Noto Serif"/>
              </a:defRPr>
            </a:lvl4pPr>
            <a:lvl5pPr>
              <a:defRPr sz="2000">
                <a:solidFill>
                  <a:srgbClr val="585E60"/>
                </a:solidFill>
                <a:latin typeface="Noto Serif"/>
                <a:cs typeface="Noto Serif"/>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96032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987746" y="1187581"/>
            <a:ext cx="7243471" cy="451517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575864" y="493443"/>
            <a:ext cx="4597400" cy="447218"/>
          </a:xfrm>
        </p:spPr>
        <p:txBody>
          <a:bodyPr/>
          <a:lstStyle>
            <a:lvl1pPr marL="0" indent="0">
              <a:buNone/>
              <a:defRPr b="0" i="0">
                <a:solidFill>
                  <a:schemeClr val="accent4"/>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smtClean="0"/>
              <a:t>Title of Object</a:t>
            </a:r>
          </a:p>
        </p:txBody>
      </p:sp>
      <p:sp>
        <p:nvSpPr>
          <p:cNvPr id="4"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272320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hort Drop Quote, Lato ">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add short drop quote”</a:t>
            </a:r>
            <a:br>
              <a:rPr lang="en-US" dirty="0" smtClean="0"/>
            </a:br>
            <a:endParaRPr lang="en-US" dirty="0"/>
          </a:p>
        </p:txBody>
      </p:sp>
      <p:sp>
        <p:nvSpPr>
          <p:cNvPr id="3"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12190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nger Drop Quote, Noto Ser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922" y="980126"/>
            <a:ext cx="7604983" cy="3464874"/>
          </a:xfrm>
        </p:spPr>
        <p:txBody>
          <a:bodyPr>
            <a:normAutofit/>
          </a:bodyPr>
          <a:lstStyle>
            <a:lvl1pPr algn="l">
              <a:lnSpc>
                <a:spcPct val="120000"/>
              </a:lnSpc>
              <a:defRPr sz="2800" baseline="0">
                <a:solidFill>
                  <a:srgbClr val="585E60"/>
                </a:solidFill>
                <a:latin typeface="Noto Serif"/>
                <a:cs typeface="Noto Serif"/>
              </a:defRPr>
            </a:lvl1pPr>
          </a:lstStyle>
          <a:p>
            <a:r>
              <a:rPr lang="en-US" dirty="0" smtClean="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endParaRPr lang="en-US" dirty="0"/>
          </a:p>
        </p:txBody>
      </p:sp>
      <p:sp>
        <p:nvSpPr>
          <p:cNvPr id="5" name="Text Placeholder 4"/>
          <p:cNvSpPr>
            <a:spLocks noGrp="1"/>
          </p:cNvSpPr>
          <p:nvPr>
            <p:ph type="body" sz="quarter" idx="10" hasCustomPrompt="1"/>
          </p:nvPr>
        </p:nvSpPr>
        <p:spPr>
          <a:xfrm>
            <a:off x="802922" y="5067404"/>
            <a:ext cx="4111625" cy="504825"/>
          </a:xfrm>
        </p:spPr>
        <p:txBody>
          <a:bodyPr/>
          <a:lstStyle>
            <a:lvl1pPr marL="0" indent="0">
              <a:buNone/>
              <a:defRPr sz="2000">
                <a:solidFill>
                  <a:srgbClr val="585E60"/>
                </a:solidFill>
              </a:defRPr>
            </a:lvl1pPr>
          </a:lstStyle>
          <a:p>
            <a:pPr lvl="0"/>
            <a:r>
              <a:rPr lang="en-US" dirty="0" smtClean="0"/>
              <a:t>— Click to add attribution</a:t>
            </a:r>
            <a:endParaRPr lang="en-US" dirty="0"/>
          </a:p>
        </p:txBody>
      </p:sp>
      <p:sp>
        <p:nvSpPr>
          <p:cNvPr id="4"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64284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accent3"/>
                </a:solidFill>
              </a:defRPr>
            </a:lvl1pPr>
          </a:lstStyle>
          <a:p>
            <a:r>
              <a:rPr lang="en-US" dirty="0" smtClean="0"/>
              <a:t>Click to edit title style</a:t>
            </a:r>
            <a:endParaRPr lang="en-US" dirty="0"/>
          </a:p>
        </p:txBody>
      </p:sp>
      <p:sp>
        <p:nvSpPr>
          <p:cNvPr id="3"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217213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70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922" y="677164"/>
            <a:ext cx="7604983" cy="82821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2922" y="1885144"/>
            <a:ext cx="7604983" cy="2985525"/>
          </a:xfrm>
          <a:prstGeom prst="rect">
            <a:avLst/>
          </a:prstGeom>
        </p:spPr>
        <p:txBody>
          <a:bodyPr vert="horz" lIns="91440" tIns="45720" rIns="91440" bIns="45720" rtlCol="0">
            <a:normAutofit/>
          </a:bodyPr>
          <a:lstStyle/>
          <a:p>
            <a:pPr lvl="0"/>
            <a:r>
              <a:rPr lang="en-US" dirty="0" smtClean="0"/>
              <a:t>Click to edit master text style</a:t>
            </a:r>
          </a:p>
        </p:txBody>
      </p:sp>
      <p:pic>
        <p:nvPicPr>
          <p:cNvPr id="4" name="Picture 3" descr="OHSU-RGB-1CGRAY-POS.eps"/>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66700" y="5879300"/>
            <a:ext cx="430860" cy="739091"/>
          </a:xfrm>
          <a:prstGeom prst="rect">
            <a:avLst/>
          </a:prstGeom>
        </p:spPr>
      </p:pic>
    </p:spTree>
    <p:extLst>
      <p:ext uri="{BB962C8B-B14F-4D97-AF65-F5344CB8AC3E}">
        <p14:creationId xmlns:p14="http://schemas.microsoft.com/office/powerpoint/2010/main" val="3191492143"/>
      </p:ext>
    </p:extLst>
  </p:cSld>
  <p:clrMap bg1="lt1" tx1="dk1" bg2="lt2" tx2="dk2" accent1="accent1" accent2="accent2" accent3="accent3" accent4="accent4" accent5="accent5" accent6="accent6" hlink="hlink" folHlink="folHlink"/>
  <p:sldLayoutIdLst>
    <p:sldLayoutId id="2147483659" r:id="rId1"/>
    <p:sldLayoutId id="2147483687" r:id="rId2"/>
    <p:sldLayoutId id="2147483649" r:id="rId3"/>
    <p:sldLayoutId id="2147483662" r:id="rId4"/>
    <p:sldLayoutId id="2147483650" r:id="rId5"/>
    <p:sldLayoutId id="2147483669" r:id="rId6"/>
    <p:sldLayoutId id="2147483685" r:id="rId7"/>
    <p:sldLayoutId id="2147483689" r:id="rId8"/>
    <p:sldLayoutId id="2147483679" r:id="rId9"/>
    <p:sldLayoutId id="2147483690" r:id="rId10"/>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b="0" i="0" kern="1200">
          <a:solidFill>
            <a:schemeClr val="accent3"/>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433" y="691263"/>
            <a:ext cx="7334529"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05433" y="2016825"/>
            <a:ext cx="7334529" cy="40672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89758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7" r:id="rId3"/>
    <p:sldLayoutId id="2147483668" r:id="rId4"/>
    <p:sldLayoutId id="2147483670" r:id="rId5"/>
  </p:sldLayoutIdLst>
  <p:hf sldNum="0" hdr="0" ftr="0" dt="0"/>
  <p:txStyles>
    <p:titleStyle>
      <a:lvl1pPr algn="l" defTabSz="457200" rtl="0" eaLnBrk="1" latinLnBrk="0" hangingPunct="1">
        <a:spcBef>
          <a:spcPct val="0"/>
        </a:spcBef>
        <a:buNone/>
        <a:defRPr sz="4400" b="0" i="0" kern="1200">
          <a:solidFill>
            <a:srgbClr val="002776"/>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b="0" i="0" kern="1200">
          <a:solidFill>
            <a:srgbClr val="585E60"/>
          </a:solidFill>
          <a:latin typeface="Noto Serif"/>
          <a:ea typeface="+mn-ea"/>
          <a:cs typeface="Noto Serif"/>
        </a:defRPr>
      </a:lvl1pPr>
      <a:lvl2pPr marL="742950" indent="-285750" algn="l" defTabSz="457200" rtl="0" eaLnBrk="1" latinLnBrk="0" hangingPunct="1">
        <a:spcBef>
          <a:spcPct val="20000"/>
        </a:spcBef>
        <a:buFont typeface="Arial"/>
        <a:buChar char="–"/>
        <a:defRPr sz="2800" b="0" i="0" kern="1200">
          <a:solidFill>
            <a:srgbClr val="585E60"/>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585E60"/>
          </a:solidFill>
          <a:latin typeface="Noto Serif"/>
          <a:ea typeface="+mn-ea"/>
          <a:cs typeface="Noto Serif"/>
        </a:defRPr>
      </a:lvl3pPr>
      <a:lvl4pPr marL="16002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811362" y="693736"/>
            <a:ext cx="753443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11362" y="2019299"/>
            <a:ext cx="7534430" cy="314303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OHSU-REV.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5792" y="5838286"/>
            <a:ext cx="432452" cy="740664"/>
          </a:xfrm>
          <a:prstGeom prst="rect">
            <a:avLst/>
          </a:prstGeom>
        </p:spPr>
      </p:pic>
    </p:spTree>
    <p:extLst>
      <p:ext uri="{BB962C8B-B14F-4D97-AF65-F5344CB8AC3E}">
        <p14:creationId xmlns:p14="http://schemas.microsoft.com/office/powerpoint/2010/main" val="1399091007"/>
      </p:ext>
    </p:extLst>
  </p:cSld>
  <p:clrMap bg1="lt1" tx1="dk1" bg2="lt2" tx2="dk2" accent1="accent1" accent2="accent2" accent3="accent3" accent4="accent4" accent5="accent5" accent6="accent6" hlink="hlink" folHlink="folHlink"/>
  <p:sldLayoutIdLst>
    <p:sldLayoutId id="2147483681" r:id="rId1"/>
    <p:sldLayoutId id="2147483688" r:id="rId2"/>
    <p:sldLayoutId id="2147483674" r:id="rId3"/>
    <p:sldLayoutId id="2147483682" r:id="rId4"/>
    <p:sldLayoutId id="2147483686" r:id="rId5"/>
  </p:sldLayoutIdLst>
  <p:hf sldNum="0" hdr="0" ftr="0" dt="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752568" y="667743"/>
            <a:ext cx="7652018" cy="1143000"/>
          </a:xfrm>
          <a:prstGeom prst="rect">
            <a:avLst/>
          </a:prstGeom>
          <a:ln>
            <a:no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2568" y="1993305"/>
            <a:ext cx="7652018" cy="405552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7055342"/>
      </p:ext>
    </p:extLst>
  </p:cSld>
  <p:clrMap bg1="lt1" tx1="dk1" bg2="lt2" tx2="dk2" accent1="accent1" accent2="accent2" accent3="accent3" accent4="accent4" accent5="accent5" accent6="accent6" hlink="hlink" folHlink="folHlink"/>
  <p:sldLayoutIdLst>
    <p:sldLayoutId id="2147483678" r:id="rId1"/>
  </p:sldLayoutIdLst>
  <p:hf sldNum="0" hdr="0" ftr="0" dt="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dirty="0">
                <a:solidFill>
                  <a:schemeClr val="tx1">
                    <a:lumMod val="50000"/>
                  </a:schemeClr>
                </a:solidFill>
                <a:latin typeface="Lato Regular"/>
                <a:cs typeface="Lato Regular"/>
              </a:rPr>
              <a:t/>
            </a:r>
            <a:br>
              <a:rPr lang="en-US" sz="4000" dirty="0">
                <a:solidFill>
                  <a:schemeClr val="tx1">
                    <a:lumMod val="50000"/>
                  </a:schemeClr>
                </a:solidFill>
                <a:latin typeface="Lato Regular"/>
                <a:cs typeface="Lato Regular"/>
              </a:rPr>
            </a:br>
            <a:r>
              <a:rPr lang="en-US" sz="4000" u="sng" dirty="0">
                <a:solidFill>
                  <a:schemeClr val="tx1">
                    <a:lumMod val="50000"/>
                  </a:schemeClr>
                </a:solidFill>
                <a:latin typeface="Lato Regular"/>
                <a:cs typeface="Lato Regular"/>
              </a:rPr>
              <a:t/>
            </a:r>
            <a:br>
              <a:rPr lang="en-US" sz="4000" u="sng" dirty="0">
                <a:solidFill>
                  <a:schemeClr val="tx1">
                    <a:lumMod val="50000"/>
                  </a:schemeClr>
                </a:solidFill>
                <a:latin typeface="Lato Regular"/>
                <a:cs typeface="Lato Regular"/>
              </a:rPr>
            </a:br>
            <a:r>
              <a:rPr lang="en-US" sz="4000" u="sng" dirty="0" smtClean="0">
                <a:solidFill>
                  <a:schemeClr val="tx1">
                    <a:lumMod val="50000"/>
                  </a:schemeClr>
                </a:solidFill>
                <a:latin typeface="Lato Regular"/>
                <a:cs typeface="Lato Regular"/>
              </a:rPr>
              <a:t> </a:t>
            </a:r>
            <a:r>
              <a:rPr lang="en-US" sz="4000" u="sng" dirty="0">
                <a:solidFill>
                  <a:schemeClr val="tx1">
                    <a:lumMod val="50000"/>
                  </a:schemeClr>
                </a:solidFill>
                <a:latin typeface="Lato Regular"/>
                <a:cs typeface="Lato Regular"/>
              </a:rPr>
              <a:t/>
            </a:r>
            <a:br>
              <a:rPr lang="en-US" sz="4000" u="sng" dirty="0">
                <a:solidFill>
                  <a:schemeClr val="tx1">
                    <a:lumMod val="50000"/>
                  </a:schemeClr>
                </a:solidFill>
                <a:latin typeface="Lato Regular"/>
                <a:cs typeface="Lato Regular"/>
              </a:rPr>
            </a:br>
            <a:endParaRPr lang="en-US" dirty="0">
              <a:solidFill>
                <a:schemeClr val="tx1">
                  <a:lumMod val="50000"/>
                </a:schemeClr>
              </a:solidFill>
            </a:endParaRPr>
          </a:p>
        </p:txBody>
      </p:sp>
      <p:sp>
        <p:nvSpPr>
          <p:cNvPr id="3" name="Subtitle 2"/>
          <p:cNvSpPr>
            <a:spLocks noGrp="1"/>
          </p:cNvSpPr>
          <p:nvPr>
            <p:ph type="subTitle" idx="1"/>
          </p:nvPr>
        </p:nvSpPr>
        <p:spPr>
          <a:xfrm>
            <a:off x="1492932" y="3246087"/>
            <a:ext cx="6079746" cy="1752600"/>
          </a:xfrm>
        </p:spPr>
        <p:txBody>
          <a:bodyPr/>
          <a:lstStyle/>
          <a:p>
            <a:r>
              <a:rPr lang="en-US" altLang="en-US" b="1" i="0" u="sng" dirty="0">
                <a:solidFill>
                  <a:srgbClr val="FF0000"/>
                </a:solidFill>
              </a:rPr>
              <a:t>F</a:t>
            </a:r>
            <a:r>
              <a:rPr lang="en-US" altLang="en-US" i="0" dirty="0">
                <a:solidFill>
                  <a:schemeClr val="accent3"/>
                </a:solidFill>
              </a:rPr>
              <a:t>amily Medicine </a:t>
            </a:r>
            <a:r>
              <a:rPr lang="en-US" altLang="en-US" b="1" i="0" u="sng" dirty="0">
                <a:solidFill>
                  <a:srgbClr val="FF0000"/>
                </a:solidFill>
              </a:rPr>
              <a:t>I</a:t>
            </a:r>
            <a:r>
              <a:rPr lang="en-US" altLang="en-US" i="0" dirty="0">
                <a:solidFill>
                  <a:schemeClr val="accent3"/>
                </a:solidFill>
              </a:rPr>
              <a:t>ntegrated </a:t>
            </a:r>
            <a:r>
              <a:rPr lang="en-US" altLang="en-US" b="1" i="0" u="sng" dirty="0">
                <a:solidFill>
                  <a:srgbClr val="FF0000"/>
                </a:solidFill>
              </a:rPr>
              <a:t>R</a:t>
            </a:r>
            <a:r>
              <a:rPr lang="en-US" altLang="en-US" i="0" dirty="0">
                <a:solidFill>
                  <a:schemeClr val="accent3"/>
                </a:solidFill>
              </a:rPr>
              <a:t>ural </a:t>
            </a:r>
            <a:r>
              <a:rPr lang="en-US" altLang="en-US" b="1" i="0" u="sng" dirty="0">
                <a:solidFill>
                  <a:srgbClr val="FF0000"/>
                </a:solidFill>
              </a:rPr>
              <a:t>S</a:t>
            </a:r>
            <a:r>
              <a:rPr lang="en-US" altLang="en-US" i="0" dirty="0">
                <a:solidFill>
                  <a:schemeClr val="accent3"/>
                </a:solidFill>
              </a:rPr>
              <a:t>tudent </a:t>
            </a:r>
            <a:r>
              <a:rPr lang="en-US" altLang="en-US" b="1" i="0" u="sng" dirty="0">
                <a:solidFill>
                  <a:srgbClr val="FF0000"/>
                </a:solidFill>
              </a:rPr>
              <a:t>T</a:t>
            </a:r>
            <a:r>
              <a:rPr lang="en-US" altLang="en-US" i="0" dirty="0">
                <a:solidFill>
                  <a:schemeClr val="accent3"/>
                </a:solidFill>
              </a:rPr>
              <a:t>raining</a:t>
            </a:r>
          </a:p>
          <a:p>
            <a:endParaRPr lang="en-US" dirty="0">
              <a:solidFill>
                <a:schemeClr val="accent3"/>
              </a:solidFill>
            </a:endParaRPr>
          </a:p>
        </p:txBody>
      </p:sp>
      <p:pic>
        <p:nvPicPr>
          <p:cNvPr id="4" name="Picture 6" descr="CElogocol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299" y="5659049"/>
            <a:ext cx="2351379" cy="89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86529" y="2138013"/>
            <a:ext cx="4415714" cy="1446550"/>
          </a:xfrm>
          <a:prstGeom prst="rect">
            <a:avLst/>
          </a:prstGeom>
          <a:noFill/>
        </p:spPr>
        <p:txBody>
          <a:bodyPr wrap="square" rtlCol="0">
            <a:spAutoFit/>
          </a:bodyPr>
          <a:lstStyle/>
          <a:p>
            <a:r>
              <a:rPr lang="en-US" sz="4400" b="1" dirty="0">
                <a:solidFill>
                  <a:schemeClr val="accent3"/>
                </a:solidFill>
                <a:latin typeface="+mj-lt"/>
                <a:cs typeface="Lato Regular"/>
              </a:rPr>
              <a:t>Oregon </a:t>
            </a:r>
            <a:r>
              <a:rPr lang="en-US" sz="4400" b="1" dirty="0">
                <a:solidFill>
                  <a:srgbClr val="FF0000"/>
                </a:solidFill>
                <a:latin typeface="+mj-lt"/>
                <a:cs typeface="Lato Regular"/>
              </a:rPr>
              <a:t>FIRST</a:t>
            </a:r>
          </a:p>
          <a:p>
            <a:r>
              <a:rPr lang="en-US" sz="4400" b="1" u="sng" dirty="0" smtClean="0">
                <a:solidFill>
                  <a:schemeClr val="tx1">
                    <a:lumMod val="50000"/>
                  </a:schemeClr>
                </a:solidFill>
                <a:latin typeface="Lato Regular"/>
                <a:cs typeface="Lato Regular"/>
              </a:rPr>
              <a:t> </a:t>
            </a:r>
          </a:p>
        </p:txBody>
      </p:sp>
      <p:cxnSp>
        <p:nvCxnSpPr>
          <p:cNvPr id="6" name="Straight Connector 5" title="Straight line."/>
          <p:cNvCxnSpPr/>
          <p:nvPr/>
        </p:nvCxnSpPr>
        <p:spPr>
          <a:xfrm>
            <a:off x="464234" y="5453391"/>
            <a:ext cx="402637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title="Straight line."/>
          <p:cNvCxnSpPr/>
          <p:nvPr/>
        </p:nvCxnSpPr>
        <p:spPr>
          <a:xfrm>
            <a:off x="6503801" y="4353189"/>
            <a:ext cx="0" cy="0"/>
          </a:xfrm>
          <a:prstGeom prst="line">
            <a:avLst/>
          </a:prstGeom>
          <a:ln w="12700">
            <a:solidFill>
              <a:srgbClr val="002776"/>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333096" y="4807060"/>
            <a:ext cx="3569147" cy="646331"/>
          </a:xfrm>
          <a:prstGeom prst="rect">
            <a:avLst/>
          </a:prstGeom>
          <a:noFill/>
        </p:spPr>
        <p:txBody>
          <a:bodyPr wrap="square" rtlCol="0">
            <a:spAutoFit/>
          </a:bodyPr>
          <a:lstStyle/>
          <a:p>
            <a:r>
              <a:rPr lang="en-US" kern="0" spc="80" dirty="0">
                <a:solidFill>
                  <a:schemeClr val="accent3"/>
                </a:solidFill>
                <a:latin typeface="Lato Regular" panose="020F0502020204030203" pitchFamily="34" charset="0"/>
                <a:cs typeface="Lato Light"/>
              </a:rPr>
              <a:t>DATE: </a:t>
            </a:r>
            <a:r>
              <a:rPr lang="en-US" kern="0" spc="80" dirty="0" smtClean="0">
                <a:solidFill>
                  <a:schemeClr val="accent3"/>
                </a:solidFill>
                <a:latin typeface="Lato Regular" panose="020F0502020204030203" pitchFamily="34" charset="0"/>
                <a:cs typeface="Lato Light"/>
              </a:rPr>
              <a:t>February 2, </a:t>
            </a:r>
            <a:r>
              <a:rPr lang="en-US" kern="0" spc="80" dirty="0">
                <a:solidFill>
                  <a:schemeClr val="accent3"/>
                </a:solidFill>
                <a:latin typeface="Lato Regular" panose="020F0502020204030203" pitchFamily="34" charset="0"/>
                <a:cs typeface="Lato Light"/>
              </a:rPr>
              <a:t>2019 </a:t>
            </a:r>
          </a:p>
          <a:p>
            <a:endParaRPr lang="en-US" dirty="0"/>
          </a:p>
        </p:txBody>
      </p:sp>
    </p:spTree>
    <p:extLst>
      <p:ext uri="{BB962C8B-B14F-4D97-AF65-F5344CB8AC3E}">
        <p14:creationId xmlns:p14="http://schemas.microsoft.com/office/powerpoint/2010/main" val="2602865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3" name="Title 2"/>
          <p:cNvSpPr>
            <a:spLocks noGrp="1"/>
          </p:cNvSpPr>
          <p:nvPr>
            <p:ph type="title"/>
          </p:nvPr>
        </p:nvSpPr>
        <p:spPr>
          <a:xfrm>
            <a:off x="2812884" y="933375"/>
            <a:ext cx="6024269" cy="752528"/>
          </a:xfrm>
        </p:spPr>
        <p:txBody>
          <a:bodyPr/>
          <a:lstStyle/>
          <a:p>
            <a:r>
              <a:rPr lang="en-US" dirty="0">
                <a:solidFill>
                  <a:schemeClr val="bg1"/>
                </a:solidFill>
                <a:latin typeface="+mj-lt"/>
              </a:rPr>
              <a:t>Rural Residency </a:t>
            </a:r>
            <a:br>
              <a:rPr lang="en-US" dirty="0">
                <a:solidFill>
                  <a:schemeClr val="bg1"/>
                </a:solidFill>
                <a:latin typeface="+mj-lt"/>
              </a:rPr>
            </a:br>
            <a:r>
              <a:rPr lang="en-US" dirty="0">
                <a:solidFill>
                  <a:schemeClr val="bg1"/>
                </a:solidFill>
                <a:latin typeface="+mj-lt"/>
              </a:rPr>
              <a:t>Recruitment Goals</a:t>
            </a:r>
            <a:r>
              <a:rPr lang="en-US" dirty="0"/>
              <a:t/>
            </a:r>
            <a:br>
              <a:rPr lang="en-US" dirty="0"/>
            </a:br>
            <a:endParaRPr lang="en-US" dirty="0">
              <a:solidFill>
                <a:schemeClr val="bg1"/>
              </a:solidFill>
              <a:latin typeface="+mj-lt"/>
            </a:endParaRPr>
          </a:p>
        </p:txBody>
      </p:sp>
      <p:sp>
        <p:nvSpPr>
          <p:cNvPr id="4" name="Content Placeholder 3"/>
          <p:cNvSpPr>
            <a:spLocks noGrp="1"/>
          </p:cNvSpPr>
          <p:nvPr>
            <p:ph idx="10"/>
          </p:nvPr>
        </p:nvSpPr>
        <p:spPr>
          <a:xfrm>
            <a:off x="3174898" y="2012016"/>
            <a:ext cx="5300242" cy="3314757"/>
          </a:xfrm>
        </p:spPr>
        <p:txBody>
          <a:bodyPr>
            <a:normAutofit/>
          </a:bodyPr>
          <a:lstStyle/>
          <a:p>
            <a:pPr marL="265176" indent="-173736">
              <a:spcAft>
                <a:spcPts val="2000"/>
              </a:spcAft>
              <a:buSzPct val="120000"/>
            </a:pPr>
            <a:r>
              <a:rPr lang="en-US" dirty="0">
                <a:solidFill>
                  <a:schemeClr val="bg1"/>
                </a:solidFill>
              </a:rPr>
              <a:t>Fill in the </a:t>
            </a:r>
            <a:r>
              <a:rPr lang="en-US" dirty="0" smtClean="0">
                <a:solidFill>
                  <a:schemeClr val="bg1"/>
                </a:solidFill>
              </a:rPr>
              <a:t>match</a:t>
            </a:r>
          </a:p>
          <a:p>
            <a:pPr marL="265176" indent="-173736">
              <a:spcAft>
                <a:spcPts val="2000"/>
              </a:spcAft>
              <a:buSzPct val="120000"/>
            </a:pPr>
            <a:r>
              <a:rPr lang="en-US" dirty="0">
                <a:solidFill>
                  <a:schemeClr val="bg1"/>
                </a:solidFill>
              </a:rPr>
              <a:t>Residents that fulfill your </a:t>
            </a:r>
            <a:r>
              <a:rPr lang="en-US" dirty="0" smtClean="0">
                <a:solidFill>
                  <a:schemeClr val="bg1"/>
                </a:solidFill>
              </a:rPr>
              <a:t>mission</a:t>
            </a:r>
            <a:endParaRPr lang="en-US" dirty="0">
              <a:solidFill>
                <a:schemeClr val="bg1"/>
              </a:solidFill>
            </a:endParaRPr>
          </a:p>
          <a:p>
            <a:pPr marL="265176" indent="-173736">
              <a:spcAft>
                <a:spcPts val="2000"/>
              </a:spcAft>
              <a:buSzPct val="120000"/>
            </a:pPr>
            <a:r>
              <a:rPr lang="en-US" dirty="0">
                <a:solidFill>
                  <a:schemeClr val="bg1"/>
                </a:solidFill>
              </a:rPr>
              <a:t>Q</a:t>
            </a:r>
            <a:r>
              <a:rPr lang="en-US" dirty="0" smtClean="0">
                <a:solidFill>
                  <a:schemeClr val="bg1"/>
                </a:solidFill>
              </a:rPr>
              <a:t>uality </a:t>
            </a:r>
            <a:r>
              <a:rPr lang="en-US" dirty="0">
                <a:solidFill>
                  <a:schemeClr val="bg1"/>
                </a:solidFill>
              </a:rPr>
              <a:t>residents</a:t>
            </a:r>
          </a:p>
          <a:p>
            <a:pPr marL="265176" indent="-173736">
              <a:spcAft>
                <a:spcPts val="2000"/>
              </a:spcAft>
              <a:buSzPct val="120000"/>
            </a:pPr>
            <a:r>
              <a:rPr lang="en-US" dirty="0">
                <a:solidFill>
                  <a:schemeClr val="bg1"/>
                </a:solidFill>
              </a:rPr>
              <a:t>R</a:t>
            </a:r>
            <a:r>
              <a:rPr lang="en-US" dirty="0" smtClean="0">
                <a:solidFill>
                  <a:schemeClr val="bg1"/>
                </a:solidFill>
              </a:rPr>
              <a:t>esidents </a:t>
            </a:r>
            <a:r>
              <a:rPr lang="en-US" dirty="0">
                <a:solidFill>
                  <a:schemeClr val="bg1"/>
                </a:solidFill>
              </a:rPr>
              <a:t>that </a:t>
            </a:r>
            <a:r>
              <a:rPr lang="en-US" dirty="0" smtClean="0">
                <a:solidFill>
                  <a:schemeClr val="bg1"/>
                </a:solidFill>
              </a:rPr>
              <a:t>have the stamina</a:t>
            </a:r>
            <a:r>
              <a:rPr lang="en-US" dirty="0" smtClean="0">
                <a:solidFill>
                  <a:schemeClr val="bg1"/>
                </a:solidFill>
              </a:rPr>
              <a:t> </a:t>
            </a:r>
            <a:r>
              <a:rPr lang="en-US" dirty="0">
                <a:solidFill>
                  <a:schemeClr val="bg1"/>
                </a:solidFill>
              </a:rPr>
              <a:t>for the rigors of rural residency</a:t>
            </a:r>
          </a:p>
          <a:p>
            <a:endParaRPr lang="en-US" dirty="0"/>
          </a:p>
        </p:txBody>
      </p:sp>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10</a:t>
            </a:fld>
            <a:endParaRPr lang="en-US" sz="1200" dirty="0">
              <a:solidFill>
                <a:schemeClr val="bg1"/>
              </a:solidFill>
              <a:latin typeface="Noto Serif" charset="0"/>
              <a:ea typeface="Noto Serif" charset="0"/>
              <a:cs typeface="Noto Serif" charset="0"/>
            </a:endParaRPr>
          </a:p>
        </p:txBody>
      </p:sp>
      <p:pic>
        <p:nvPicPr>
          <p:cNvPr id="9" name="Picture 8"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1063023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787650" y="682625"/>
            <a:ext cx="5467350" cy="752475"/>
          </a:xfrm>
        </p:spPr>
        <p:txBody>
          <a:bodyPr>
            <a:normAutofit fontScale="90000"/>
          </a:bodyPr>
          <a:lstStyle/>
          <a:p>
            <a:r>
              <a:rPr lang="en-US" dirty="0" smtClean="0"/>
              <a:t>Oregon FIRST	Goals</a:t>
            </a:r>
            <a:endParaRPr lang="en-US" dirty="0"/>
          </a:p>
        </p:txBody>
      </p:sp>
      <p:sp>
        <p:nvSpPr>
          <p:cNvPr id="4" name="Content Placeholder 3"/>
          <p:cNvSpPr>
            <a:spLocks noGrp="1"/>
          </p:cNvSpPr>
          <p:nvPr>
            <p:ph idx="4294967295"/>
          </p:nvPr>
        </p:nvSpPr>
        <p:spPr>
          <a:xfrm>
            <a:off x="3081338" y="2011363"/>
            <a:ext cx="5300662" cy="3314700"/>
          </a:xfrm>
        </p:spPr>
        <p:txBody>
          <a:bodyPr>
            <a:normAutofit fontScale="92500" lnSpcReduction="20000"/>
          </a:bodyPr>
          <a:lstStyle/>
          <a:p>
            <a:r>
              <a:rPr lang="en-US" sz="3000" dirty="0"/>
              <a:t>An individualized 4th year medical school curriculum</a:t>
            </a:r>
          </a:p>
          <a:p>
            <a:r>
              <a:rPr lang="en-US" sz="3000" dirty="0"/>
              <a:t>Increased residency </a:t>
            </a:r>
            <a:r>
              <a:rPr lang="en-US" sz="3000" dirty="0" smtClean="0"/>
              <a:t>readiness</a:t>
            </a:r>
          </a:p>
          <a:p>
            <a:r>
              <a:rPr lang="en-US" sz="3000" dirty="0"/>
              <a:t>Easier transition from student to </a:t>
            </a:r>
            <a:r>
              <a:rPr lang="en-US" sz="3000" dirty="0" smtClean="0"/>
              <a:t>residency</a:t>
            </a:r>
            <a:endParaRPr lang="en-US" sz="3000" dirty="0"/>
          </a:p>
          <a:p>
            <a:r>
              <a:rPr lang="en-US" sz="3000" dirty="0"/>
              <a:t>Health care workforce needs for Oregon</a:t>
            </a:r>
          </a:p>
          <a:p>
            <a:endParaRPr lang="en-US" dirty="0"/>
          </a:p>
        </p:txBody>
      </p:sp>
      <p:pic>
        <p:nvPicPr>
          <p:cNvPr id="5" name="Picture Placeholder 4"/>
          <p:cNvPicPr>
            <a:picLocks noGrp="1" noChangeAspect="1"/>
          </p:cNvPicPr>
          <p:nvPr>
            <p:ph type="pic" idx="4294967295"/>
          </p:nvPr>
        </p:nvPicPr>
        <p:blipFill>
          <a:blip r:embed="rId2"/>
          <a:srcRect t="38" b="38"/>
          <a:stretch>
            <a:fillRect/>
          </a:stretch>
        </p:blipFill>
        <p:spPr>
          <a:xfrm>
            <a:off x="0" y="0"/>
            <a:ext cx="2446338" cy="6858000"/>
          </a:xfrm>
          <a:prstGeom prst="rect">
            <a:avLst/>
          </a:prstGeom>
        </p:spPr>
      </p:pic>
      <p:pic>
        <p:nvPicPr>
          <p:cNvPr id="6" name="Picture 5"/>
          <p:cNvPicPr>
            <a:picLocks noChangeAspect="1"/>
          </p:cNvPicPr>
          <p:nvPr/>
        </p:nvPicPr>
        <p:blipFill>
          <a:blip r:embed="rId3"/>
          <a:stretch>
            <a:fillRect/>
          </a:stretch>
        </p:blipFill>
        <p:spPr>
          <a:xfrm>
            <a:off x="6163469" y="5902326"/>
            <a:ext cx="1761897" cy="560881"/>
          </a:xfrm>
          <a:prstGeom prst="rect">
            <a:avLst/>
          </a:prstGeom>
        </p:spPr>
      </p:pic>
    </p:spTree>
    <p:extLst>
      <p:ext uri="{BB962C8B-B14F-4D97-AF65-F5344CB8AC3E}">
        <p14:creationId xmlns:p14="http://schemas.microsoft.com/office/powerpoint/2010/main" val="2646297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3843338" y="1541463"/>
            <a:ext cx="5300662" cy="4008437"/>
          </a:xfrm>
        </p:spPr>
        <p:txBody>
          <a:bodyPr>
            <a:normAutofit/>
          </a:bodyPr>
          <a:lstStyle/>
          <a:p>
            <a:r>
              <a:rPr lang="en-US" dirty="0" smtClean="0"/>
              <a:t>Negotiations with the bureaucracy of the Medical School</a:t>
            </a:r>
          </a:p>
          <a:p>
            <a:r>
              <a:rPr lang="en-US" dirty="0" smtClean="0"/>
              <a:t>Dean’s Office</a:t>
            </a:r>
          </a:p>
          <a:p>
            <a:r>
              <a:rPr lang="en-US" dirty="0" smtClean="0"/>
              <a:t>Curriculum committee</a:t>
            </a:r>
          </a:p>
          <a:p>
            <a:r>
              <a:rPr lang="en-US" dirty="0" smtClean="0"/>
              <a:t>Family Medicine Department</a:t>
            </a:r>
          </a:p>
          <a:p>
            <a:r>
              <a:rPr lang="en-US" dirty="0" smtClean="0"/>
              <a:t>Complexities and Navigation</a:t>
            </a:r>
          </a:p>
          <a:p>
            <a:r>
              <a:rPr lang="en-US" dirty="0" smtClean="0"/>
              <a:t>ACGME waiver</a:t>
            </a:r>
          </a:p>
          <a:p>
            <a:endParaRPr lang="en-US" dirty="0"/>
          </a:p>
        </p:txBody>
      </p:sp>
      <p:sp>
        <p:nvSpPr>
          <p:cNvPr id="3" name="Title 2"/>
          <p:cNvSpPr>
            <a:spLocks noGrp="1"/>
          </p:cNvSpPr>
          <p:nvPr>
            <p:ph type="title" idx="4294967295"/>
          </p:nvPr>
        </p:nvSpPr>
        <p:spPr>
          <a:xfrm>
            <a:off x="3676650" y="682625"/>
            <a:ext cx="5467350" cy="752475"/>
          </a:xfrm>
        </p:spPr>
        <p:txBody>
          <a:bodyPr>
            <a:normAutofit fontScale="90000"/>
          </a:bodyPr>
          <a:lstStyle/>
          <a:p>
            <a:r>
              <a:rPr lang="en-US" dirty="0" smtClean="0"/>
              <a:t>Start Up Challenges</a:t>
            </a:r>
            <a:endParaRPr lang="en-US" dirty="0"/>
          </a:p>
        </p:txBody>
      </p:sp>
      <p:pic>
        <p:nvPicPr>
          <p:cNvPr id="7" name="Picture Placeholder 6"/>
          <p:cNvPicPr>
            <a:picLocks noGrp="1" noChangeAspect="1"/>
          </p:cNvPicPr>
          <p:nvPr>
            <p:ph type="pic" idx="4294967295"/>
          </p:nvPr>
        </p:nvPicPr>
        <p:blipFill>
          <a:blip r:embed="rId3"/>
          <a:srcRect t="38" b="38"/>
          <a:stretch>
            <a:fillRect/>
          </a:stretch>
        </p:blipFill>
        <p:spPr>
          <a:xfrm>
            <a:off x="0" y="0"/>
            <a:ext cx="2446338" cy="6858000"/>
          </a:xfrm>
          <a:prstGeom prst="rect">
            <a:avLst/>
          </a:prstGeom>
        </p:spPr>
      </p:pic>
      <p:sp>
        <p:nvSpPr>
          <p:cNvPr id="5" name="Picture Placeholder 1"/>
          <p:cNvSpPr txBox="1">
            <a:spLocks/>
          </p:cNvSpPr>
          <p:nvPr/>
        </p:nvSpPr>
        <p:spPr>
          <a:xfrm>
            <a:off x="152400" y="152400"/>
            <a:ext cx="2445847" cy="6857999"/>
          </a:xfrm>
          <a:prstGeom prst="rect">
            <a:avLst/>
          </a:prstGeom>
        </p:spPr>
      </p:sp>
      <p:sp>
        <p:nvSpPr>
          <p:cNvPr id="6" name="Picture Placeholder 1"/>
          <p:cNvSpPr txBox="1">
            <a:spLocks/>
          </p:cNvSpPr>
          <p:nvPr/>
        </p:nvSpPr>
        <p:spPr>
          <a:xfrm>
            <a:off x="152400" y="152400"/>
            <a:ext cx="2445847" cy="6857999"/>
          </a:xfrm>
          <a:prstGeom prst="rect">
            <a:avLst/>
          </a:prstGeom>
        </p:spPr>
      </p:sp>
      <p:pic>
        <p:nvPicPr>
          <p:cNvPr id="8" name="Picture 7"/>
          <p:cNvPicPr>
            <a:picLocks noChangeAspect="1"/>
          </p:cNvPicPr>
          <p:nvPr/>
        </p:nvPicPr>
        <p:blipFill>
          <a:blip r:embed="rId4"/>
          <a:stretch>
            <a:fillRect/>
          </a:stretch>
        </p:blipFill>
        <p:spPr>
          <a:xfrm>
            <a:off x="6040551" y="5955259"/>
            <a:ext cx="1761897" cy="560881"/>
          </a:xfrm>
          <a:prstGeom prst="rect">
            <a:avLst/>
          </a:prstGeom>
        </p:spPr>
      </p:pic>
    </p:spTree>
    <p:extLst>
      <p:ext uri="{BB962C8B-B14F-4D97-AF65-F5344CB8AC3E}">
        <p14:creationId xmlns:p14="http://schemas.microsoft.com/office/powerpoint/2010/main" val="840398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4" name="Content Placeholder 3"/>
          <p:cNvSpPr>
            <a:spLocks noGrp="1"/>
          </p:cNvSpPr>
          <p:nvPr>
            <p:ph idx="10"/>
          </p:nvPr>
        </p:nvSpPr>
        <p:spPr>
          <a:xfrm>
            <a:off x="2445847" y="2012016"/>
            <a:ext cx="6698153" cy="4346516"/>
          </a:xfrm>
        </p:spPr>
        <p:txBody>
          <a:bodyPr>
            <a:normAutofit/>
          </a:bodyPr>
          <a:lstStyle/>
          <a:p>
            <a:pPr marL="491490" lvl="1" indent="0">
              <a:spcAft>
                <a:spcPts val="2000"/>
              </a:spcAft>
              <a:buSzPct val="120000"/>
              <a:buNone/>
            </a:pPr>
            <a:r>
              <a:rPr lang="en-US" sz="2600" i="1" u="sng" dirty="0">
                <a:solidFill>
                  <a:schemeClr val="bg1"/>
                </a:solidFill>
                <a:latin typeface="+mj-lt"/>
              </a:rPr>
              <a:t>Your MD is for:</a:t>
            </a:r>
          </a:p>
          <a:p>
            <a:pPr marL="665226" lvl="1" indent="-173736">
              <a:spcAft>
                <a:spcPts val="2000"/>
              </a:spcAft>
              <a:buSzPct val="120000"/>
            </a:pPr>
            <a:r>
              <a:rPr lang="en-US" sz="1900" dirty="0">
                <a:solidFill>
                  <a:schemeClr val="bg1"/>
                </a:solidFill>
              </a:rPr>
              <a:t>Students: a customized path to an M.D.</a:t>
            </a:r>
          </a:p>
          <a:p>
            <a:pPr marL="665226" lvl="1" indent="-173736">
              <a:spcAft>
                <a:spcPts val="2000"/>
              </a:spcAft>
              <a:buSzPct val="120000"/>
            </a:pPr>
            <a:r>
              <a:rPr lang="en-US" sz="1900" dirty="0">
                <a:solidFill>
                  <a:schemeClr val="bg1"/>
                </a:solidFill>
              </a:rPr>
              <a:t>Faculty: developed by faculty</a:t>
            </a:r>
          </a:p>
          <a:p>
            <a:pPr marL="665226" lvl="1" indent="-173736">
              <a:spcAft>
                <a:spcPts val="2000"/>
              </a:spcAft>
              <a:buSzPct val="120000"/>
            </a:pPr>
            <a:r>
              <a:rPr lang="en-US" sz="1900" dirty="0">
                <a:solidFill>
                  <a:schemeClr val="bg1"/>
                </a:solidFill>
              </a:rPr>
              <a:t>Society: produces physicians with knowledge, skills and attitudes suited to practicing in the 21</a:t>
            </a:r>
            <a:r>
              <a:rPr lang="en-US" sz="1900" baseline="30000" dirty="0">
                <a:solidFill>
                  <a:schemeClr val="bg1"/>
                </a:solidFill>
              </a:rPr>
              <a:t>st</a:t>
            </a:r>
            <a:r>
              <a:rPr lang="en-US" sz="1900" dirty="0">
                <a:solidFill>
                  <a:schemeClr val="bg1"/>
                </a:solidFill>
              </a:rPr>
              <a:t> century</a:t>
            </a:r>
          </a:p>
          <a:p>
            <a:endParaRPr lang="en-US" dirty="0"/>
          </a:p>
        </p:txBody>
      </p:sp>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13</a:t>
            </a:fld>
            <a:endParaRPr lang="en-US" sz="1200" dirty="0">
              <a:solidFill>
                <a:schemeClr val="bg1"/>
              </a:solidFill>
              <a:latin typeface="Noto Serif" charset="0"/>
              <a:ea typeface="Noto Serif" charset="0"/>
              <a:cs typeface="Noto Serif" charset="0"/>
            </a:endParaRPr>
          </a:p>
        </p:txBody>
      </p:sp>
      <p:pic>
        <p:nvPicPr>
          <p:cNvPr id="9" name="Picture 8"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11" name="Picture 10"/>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745236" y="311718"/>
            <a:ext cx="6078723" cy="1426614"/>
          </a:xfrm>
          <a:prstGeom prst="rect">
            <a:avLst/>
          </a:prstGeom>
          <a:solidFill>
            <a:srgbClr val="585E60"/>
          </a:solidFill>
          <a:ln>
            <a:noFill/>
          </a:ln>
        </p:spPr>
      </p:pic>
    </p:spTree>
    <p:extLst>
      <p:ext uri="{BB962C8B-B14F-4D97-AF65-F5344CB8AC3E}">
        <p14:creationId xmlns:p14="http://schemas.microsoft.com/office/powerpoint/2010/main" val="3426057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33314" y="1229847"/>
            <a:ext cx="2033516" cy="3539430"/>
          </a:xfrm>
          <a:prstGeom prst="rect">
            <a:avLst/>
          </a:prstGeom>
          <a:noFill/>
        </p:spPr>
        <p:txBody>
          <a:bodyPr wrap="square" rtlCol="0">
            <a:spAutoFit/>
          </a:bodyPr>
          <a:lstStyle/>
          <a:p>
            <a:r>
              <a:rPr lang="en-US"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During which curricular phase will </a:t>
            </a:r>
            <a:r>
              <a:rPr lang="en-US" sz="2800" i="1" dirty="0" smtClean="0">
                <a:solidFill>
                  <a:schemeClr val="bg1"/>
                </a:solidFill>
                <a:latin typeface="Noto Serif" panose="02020600060500020200" pitchFamily="18" charset="0"/>
                <a:ea typeface="Noto Serif" panose="02020600060500020200" pitchFamily="18" charset="0"/>
                <a:cs typeface="Noto Serif" panose="02020600060500020200" pitchFamily="18" charset="0"/>
              </a:rPr>
              <a:t>Oregon FIRST be </a:t>
            </a:r>
            <a:r>
              <a:rPr lang="en-US"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offered</a:t>
            </a:r>
            <a:r>
              <a:rPr lang="en-US" sz="2800" i="1" dirty="0" smtClean="0">
                <a:solidFill>
                  <a:schemeClr val="bg1"/>
                </a:solidFill>
                <a:latin typeface="Noto Serif" panose="02020600060500020200" pitchFamily="18" charset="0"/>
                <a:ea typeface="Noto Serif" panose="02020600060500020200" pitchFamily="18" charset="0"/>
                <a:cs typeface="Noto Serif" panose="02020600060500020200" pitchFamily="18" charset="0"/>
              </a:rPr>
              <a:t>?</a:t>
            </a:r>
          </a:p>
          <a:p>
            <a:endParaRPr lang="en-US" sz="2800" dirty="0" smtClean="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7377582" y="4537944"/>
            <a:ext cx="1389047" cy="923330"/>
          </a:xfrm>
          <a:prstGeom prst="rect">
            <a:avLst/>
          </a:prstGeom>
          <a:noFill/>
        </p:spPr>
        <p:txBody>
          <a:bodyPr wrap="square" rtlCol="0">
            <a:spAutoFit/>
          </a:bodyPr>
          <a:lstStyle/>
          <a:p>
            <a:r>
              <a:rPr lang="en-US" dirty="0" smtClean="0">
                <a:solidFill>
                  <a:schemeClr val="bg1"/>
                </a:solidFill>
                <a:latin typeface="Lato" panose="020F0502020204030203" pitchFamily="34" charset="0"/>
                <a:ea typeface="Lato" panose="020F0502020204030203" pitchFamily="34" charset="0"/>
                <a:cs typeface="Lato" panose="020F0502020204030203" pitchFamily="34" charset="0"/>
              </a:rPr>
              <a:t>Customized Electives,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4th year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8338" y="262230"/>
            <a:ext cx="5323295" cy="6888968"/>
          </a:xfrm>
          <a:prstGeom prst="rect">
            <a:avLst/>
          </a:prstGeom>
        </p:spPr>
      </p:pic>
      <p:sp>
        <p:nvSpPr>
          <p:cNvPr id="14" name="Curved Down Arrow 13"/>
          <p:cNvSpPr/>
          <p:nvPr/>
        </p:nvSpPr>
        <p:spPr>
          <a:xfrm rot="10800000">
            <a:off x="4997881" y="5436296"/>
            <a:ext cx="2868460" cy="1086644"/>
          </a:xfrm>
          <a:prstGeom prst="curvedDownArrow">
            <a:avLst/>
          </a:prstGeom>
          <a:gradFill>
            <a:gsLst>
              <a:gs pos="0">
                <a:schemeClr val="bg1"/>
              </a:gs>
              <a:gs pos="100000">
                <a:schemeClr val="tx1">
                  <a:lumMod val="50000"/>
                </a:schemeClr>
              </a:gs>
            </a:gsLst>
          </a:gra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314" y="6366992"/>
            <a:ext cx="1105557" cy="354906"/>
          </a:xfrm>
          <a:prstGeom prst="rect">
            <a:avLst/>
          </a:prstGeom>
        </p:spPr>
      </p:pic>
      <p:pic>
        <p:nvPicPr>
          <p:cNvPr id="11" name="Picture 10"/>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11410" y="51324"/>
            <a:ext cx="4146120" cy="973052"/>
          </a:xfrm>
          <a:prstGeom prst="rect">
            <a:avLst/>
          </a:prstGeom>
          <a:solidFill>
            <a:srgbClr val="585E60"/>
          </a:solidFill>
          <a:ln>
            <a:noFill/>
          </a:ln>
        </p:spPr>
      </p:pic>
      <p:sp>
        <p:nvSpPr>
          <p:cNvPr id="13" name="TextBox 12"/>
          <p:cNvSpPr txBox="1"/>
          <p:nvPr/>
        </p:nvSpPr>
        <p:spPr>
          <a:xfrm>
            <a:off x="-58243" y="6584020"/>
            <a:ext cx="7291557" cy="246221"/>
          </a:xfrm>
          <a:prstGeom prst="rect">
            <a:avLst/>
          </a:prstGeom>
          <a:noFill/>
        </p:spPr>
        <p:txBody>
          <a:bodyPr wrap="square" rtlCol="0">
            <a:spAutoFit/>
          </a:bodyPr>
          <a:lstStyle/>
          <a:p>
            <a:r>
              <a:rPr lang="en-US" sz="1000" dirty="0">
                <a:solidFill>
                  <a:schemeClr val="bg1"/>
                </a:solidFill>
              </a:rPr>
              <a:t>https://www.ohsu.edu/xd/education/schools/school-of-medicine/about/curriculum-transformation/upload/your-MD-brochure.pdf/</a:t>
            </a:r>
          </a:p>
        </p:txBody>
      </p:sp>
    </p:spTree>
    <p:extLst>
      <p:ext uri="{BB962C8B-B14F-4D97-AF65-F5344CB8AC3E}">
        <p14:creationId xmlns:p14="http://schemas.microsoft.com/office/powerpoint/2010/main" val="392340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687189"/>
            <a:ext cx="7534430" cy="1143000"/>
          </a:xfrm>
        </p:spPr>
        <p:txBody>
          <a:bodyPr>
            <a:normAutofit fontScale="90000"/>
          </a:bodyPr>
          <a:lstStyle/>
          <a:p>
            <a:pPr algn="ctr"/>
            <a:r>
              <a:rPr lang="en-US" dirty="0" smtClean="0"/>
              <a:t>Student Perspective on New Curriculum </a:t>
            </a:r>
            <a:endParaRPr lang="en-US" dirty="0"/>
          </a:p>
        </p:txBody>
      </p:sp>
      <p:sp>
        <p:nvSpPr>
          <p:cNvPr id="3" name="Text Placeholder 2"/>
          <p:cNvSpPr>
            <a:spLocks noGrp="1"/>
          </p:cNvSpPr>
          <p:nvPr>
            <p:ph type="body" sz="quarter" idx="10"/>
          </p:nvPr>
        </p:nvSpPr>
        <p:spPr/>
        <p:txBody>
          <a:bodyPr/>
          <a:lstStyle/>
          <a:p>
            <a:pPr>
              <a:buClr>
                <a:srgbClr val="CC9900"/>
              </a:buCl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170" y="2416074"/>
            <a:ext cx="603495" cy="1034025"/>
          </a:xfrm>
          <a:prstGeom prst="rect">
            <a:avLst/>
          </a:prstGeom>
        </p:spPr>
      </p:pic>
      <p:sp>
        <p:nvSpPr>
          <p:cNvPr id="6" name="Rectangle 5"/>
          <p:cNvSpPr/>
          <p:nvPr/>
        </p:nvSpPr>
        <p:spPr>
          <a:xfrm>
            <a:off x="811212" y="4060912"/>
            <a:ext cx="6880505" cy="1446550"/>
          </a:xfrm>
          <a:prstGeom prst="rect">
            <a:avLst/>
          </a:prstGeom>
        </p:spPr>
        <p:txBody>
          <a:bodyPr wrap="square">
            <a:spAutoFit/>
          </a:bodyPr>
          <a:lstStyle/>
          <a:p>
            <a:r>
              <a:rPr lang="en-US" sz="4400" b="1" dirty="0" smtClean="0">
                <a:solidFill>
                  <a:schemeClr val="bg1"/>
                </a:solidFill>
                <a:latin typeface="Lato Regular"/>
                <a:cs typeface="Lato Regular"/>
              </a:rPr>
              <a:t>Student Perspective on </a:t>
            </a:r>
            <a:r>
              <a:rPr lang="en-US" sz="4400" b="1" i="1" dirty="0" smtClean="0">
                <a:solidFill>
                  <a:schemeClr val="bg1"/>
                </a:solidFill>
                <a:latin typeface="Lato Regular"/>
                <a:cs typeface="Lato Regular"/>
              </a:rPr>
              <a:t>Your MD Curriculum </a:t>
            </a:r>
            <a:endParaRPr lang="en-US" sz="4400" b="1" i="1" dirty="0">
              <a:solidFill>
                <a:schemeClr val="bg1"/>
              </a:solidFill>
              <a:latin typeface="Lato Regular"/>
              <a:cs typeface="Lato Regular"/>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39" y="2864180"/>
            <a:ext cx="1759455" cy="564820"/>
          </a:xfrm>
          <a:prstGeom prst="rect">
            <a:avLst/>
          </a:prstGeom>
        </p:spPr>
      </p:pic>
    </p:spTree>
    <p:extLst>
      <p:ext uri="{BB962C8B-B14F-4D97-AF65-F5344CB8AC3E}">
        <p14:creationId xmlns:p14="http://schemas.microsoft.com/office/powerpoint/2010/main" val="3126257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3" name="Title 2"/>
          <p:cNvSpPr>
            <a:spLocks noGrp="1"/>
          </p:cNvSpPr>
          <p:nvPr>
            <p:ph type="title"/>
          </p:nvPr>
        </p:nvSpPr>
        <p:spPr>
          <a:xfrm>
            <a:off x="2618509" y="682610"/>
            <a:ext cx="6024269" cy="752528"/>
          </a:xfrm>
        </p:spPr>
        <p:txBody>
          <a:bodyPr/>
          <a:lstStyle/>
          <a:p>
            <a:r>
              <a:rPr lang="en-US" sz="3600" dirty="0">
                <a:solidFill>
                  <a:schemeClr val="bg1"/>
                </a:solidFill>
                <a:latin typeface="+mj-lt"/>
              </a:rPr>
              <a:t>Submission to Curriculum Committee</a:t>
            </a:r>
          </a:p>
        </p:txBody>
      </p:sp>
      <p:sp>
        <p:nvSpPr>
          <p:cNvPr id="4" name="Content Placeholder 3"/>
          <p:cNvSpPr>
            <a:spLocks noGrp="1"/>
          </p:cNvSpPr>
          <p:nvPr>
            <p:ph idx="10"/>
          </p:nvPr>
        </p:nvSpPr>
        <p:spPr>
          <a:xfrm>
            <a:off x="2445847" y="2012016"/>
            <a:ext cx="6545753" cy="3966984"/>
          </a:xfrm>
        </p:spPr>
        <p:txBody>
          <a:bodyPr>
            <a:normAutofit fontScale="92500" lnSpcReduction="20000"/>
          </a:bodyPr>
          <a:lstStyle/>
          <a:p>
            <a:pPr marL="91440" indent="0">
              <a:spcAft>
                <a:spcPts val="1200"/>
              </a:spcAft>
              <a:buSzPct val="120000"/>
              <a:buNone/>
            </a:pPr>
            <a:r>
              <a:rPr lang="en-US" dirty="0">
                <a:solidFill>
                  <a:schemeClr val="bg1"/>
                </a:solidFill>
              </a:rPr>
              <a:t>TABLE OF CONTENTS</a:t>
            </a:r>
          </a:p>
          <a:p>
            <a:pPr marL="665226" lvl="1" indent="-173736">
              <a:spcAft>
                <a:spcPts val="600"/>
              </a:spcAft>
              <a:buSzPct val="120000"/>
            </a:pPr>
            <a:r>
              <a:rPr lang="en-US" sz="1900" dirty="0">
                <a:solidFill>
                  <a:schemeClr val="bg1"/>
                </a:solidFill>
              </a:rPr>
              <a:t>Basic Course Information</a:t>
            </a:r>
          </a:p>
          <a:p>
            <a:pPr marL="665226" lvl="1" indent="-173736">
              <a:spcAft>
                <a:spcPts val="600"/>
              </a:spcAft>
              <a:buSzPct val="120000"/>
            </a:pPr>
            <a:r>
              <a:rPr lang="en-US" sz="1900" dirty="0">
                <a:solidFill>
                  <a:schemeClr val="bg1"/>
                </a:solidFill>
              </a:rPr>
              <a:t>Proposal Contact</a:t>
            </a:r>
          </a:p>
          <a:p>
            <a:pPr marL="665226" lvl="1" indent="-173736">
              <a:spcAft>
                <a:spcPts val="600"/>
              </a:spcAft>
              <a:buSzPct val="120000"/>
            </a:pPr>
            <a:r>
              <a:rPr lang="en-US" sz="1900" dirty="0">
                <a:solidFill>
                  <a:schemeClr val="bg1"/>
                </a:solidFill>
              </a:rPr>
              <a:t>Course Contacts</a:t>
            </a:r>
          </a:p>
          <a:p>
            <a:pPr marL="665226" lvl="1" indent="-173736">
              <a:spcAft>
                <a:spcPts val="600"/>
              </a:spcAft>
              <a:buSzPct val="120000"/>
            </a:pPr>
            <a:r>
              <a:rPr lang="en-US" sz="1900" dirty="0">
                <a:solidFill>
                  <a:schemeClr val="bg1"/>
                </a:solidFill>
              </a:rPr>
              <a:t>Offerings and Schedule</a:t>
            </a:r>
          </a:p>
          <a:p>
            <a:pPr marL="665226" lvl="1" indent="-173736">
              <a:spcAft>
                <a:spcPts val="600"/>
              </a:spcAft>
              <a:buSzPct val="120000"/>
            </a:pPr>
            <a:r>
              <a:rPr lang="en-US" sz="1900" dirty="0">
                <a:solidFill>
                  <a:schemeClr val="bg1"/>
                </a:solidFill>
              </a:rPr>
              <a:t>Example Schedule</a:t>
            </a:r>
          </a:p>
          <a:p>
            <a:pPr marL="665226" lvl="1" indent="-173736">
              <a:spcAft>
                <a:spcPts val="600"/>
              </a:spcAft>
              <a:buSzPct val="120000"/>
            </a:pPr>
            <a:r>
              <a:rPr lang="en-US" sz="1900" dirty="0">
                <a:solidFill>
                  <a:schemeClr val="bg1"/>
                </a:solidFill>
              </a:rPr>
              <a:t>Prerequisites</a:t>
            </a:r>
          </a:p>
          <a:p>
            <a:pPr marL="665226" lvl="1" indent="-173736">
              <a:spcAft>
                <a:spcPts val="600"/>
              </a:spcAft>
              <a:buSzPct val="120000"/>
            </a:pPr>
            <a:r>
              <a:rPr lang="en-US" sz="1900" dirty="0">
                <a:solidFill>
                  <a:schemeClr val="bg1"/>
                </a:solidFill>
              </a:rPr>
              <a:t>Elective Course Goal, Competency, Instruction, and Assessment Information</a:t>
            </a:r>
          </a:p>
        </p:txBody>
      </p:sp>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16</a:t>
            </a:fld>
            <a:endParaRPr lang="en-US" sz="1200" dirty="0">
              <a:solidFill>
                <a:schemeClr val="bg1"/>
              </a:solidFill>
              <a:latin typeface="Noto Serif" charset="0"/>
              <a:ea typeface="Noto Serif" charset="0"/>
              <a:cs typeface="Noto Serif" charset="0"/>
            </a:endParaRPr>
          </a:p>
        </p:txBody>
      </p:sp>
      <p:pic>
        <p:nvPicPr>
          <p:cNvPr id="7" name="Picture 6"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2102154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4" name="Content Placeholder 3"/>
          <p:cNvSpPr>
            <a:spLocks noGrp="1"/>
          </p:cNvSpPr>
          <p:nvPr>
            <p:ph idx="10"/>
          </p:nvPr>
        </p:nvSpPr>
        <p:spPr>
          <a:xfrm>
            <a:off x="2618510" y="31641"/>
            <a:ext cx="6326016" cy="5947359"/>
          </a:xfrm>
        </p:spPr>
        <p:txBody>
          <a:bodyPr>
            <a:normAutofit fontScale="40000" lnSpcReduction="20000"/>
          </a:bodyPr>
          <a:lstStyle/>
          <a:p>
            <a:pPr marL="0" indent="0">
              <a:buNone/>
            </a:pPr>
            <a:endParaRPr lang="en-US" sz="8000" dirty="0" smtClean="0">
              <a:solidFill>
                <a:schemeClr val="bg1"/>
              </a:solidFill>
            </a:endParaRPr>
          </a:p>
          <a:p>
            <a:pPr marL="0" indent="0">
              <a:buNone/>
            </a:pPr>
            <a:r>
              <a:rPr lang="en-US" sz="9000" dirty="0" smtClean="0">
                <a:solidFill>
                  <a:schemeClr val="bg1"/>
                </a:solidFill>
                <a:latin typeface="+mj-lt"/>
              </a:rPr>
              <a:t>Oregon </a:t>
            </a:r>
            <a:r>
              <a:rPr lang="en-US" sz="9000" dirty="0">
                <a:solidFill>
                  <a:schemeClr val="bg1"/>
                </a:solidFill>
                <a:latin typeface="+mj-lt"/>
              </a:rPr>
              <a:t>FIRST Experience</a:t>
            </a:r>
          </a:p>
          <a:p>
            <a:pPr marL="0" indent="0">
              <a:lnSpc>
                <a:spcPct val="140000"/>
              </a:lnSpc>
              <a:buClr>
                <a:srgbClr val="B88800"/>
              </a:buClr>
              <a:buNone/>
            </a:pPr>
            <a:r>
              <a:rPr lang="en-US" altLang="en-US" sz="5100" b="1" dirty="0" smtClean="0">
                <a:solidFill>
                  <a:schemeClr val="bg1"/>
                </a:solidFill>
                <a:latin typeface="+mj-lt"/>
              </a:rPr>
              <a:t> </a:t>
            </a:r>
          </a:p>
          <a:p>
            <a:pPr marL="665226" lvl="1" indent="-173736">
              <a:buSzPct val="120000"/>
            </a:pPr>
            <a:r>
              <a:rPr lang="en-US" sz="5000" dirty="0">
                <a:solidFill>
                  <a:schemeClr val="bg1"/>
                </a:solidFill>
              </a:rPr>
              <a:t>OFKF 741U Oregon First Rural Continuity 1 </a:t>
            </a:r>
          </a:p>
          <a:p>
            <a:pPr marL="1065276" lvl="2" indent="-173736">
              <a:buSzPct val="120000"/>
            </a:pPr>
            <a:r>
              <a:rPr lang="en-US" sz="5000" dirty="0">
                <a:solidFill>
                  <a:schemeClr val="bg1"/>
                </a:solidFill>
              </a:rPr>
              <a:t>(4 weeks) </a:t>
            </a:r>
          </a:p>
          <a:p>
            <a:pPr marL="665226" lvl="1" indent="-173736">
              <a:buSzPct val="120000"/>
            </a:pPr>
            <a:r>
              <a:rPr lang="en-US" sz="5000" dirty="0">
                <a:solidFill>
                  <a:schemeClr val="bg1"/>
                </a:solidFill>
              </a:rPr>
              <a:t>OFKF 741F Oregon First Rural Continuity 2 </a:t>
            </a:r>
          </a:p>
          <a:p>
            <a:pPr marL="1065276" lvl="2" indent="-173736">
              <a:buSzPct val="120000"/>
            </a:pPr>
            <a:r>
              <a:rPr lang="en-US" sz="5000" dirty="0">
                <a:solidFill>
                  <a:schemeClr val="bg1"/>
                </a:solidFill>
              </a:rPr>
              <a:t>(12 weeks)</a:t>
            </a:r>
          </a:p>
          <a:p>
            <a:pPr marL="665226" lvl="1" indent="-173736">
              <a:buSzPct val="120000"/>
            </a:pPr>
            <a:r>
              <a:rPr lang="en-US" sz="5000" dirty="0">
                <a:solidFill>
                  <a:schemeClr val="bg1"/>
                </a:solidFill>
              </a:rPr>
              <a:t>OFKF 741W Oregon First Rural Continuity 3 </a:t>
            </a:r>
          </a:p>
          <a:p>
            <a:pPr marL="1065276" lvl="2" indent="-173736">
              <a:buSzPct val="120000"/>
            </a:pPr>
            <a:r>
              <a:rPr lang="en-US" sz="5000" dirty="0">
                <a:solidFill>
                  <a:schemeClr val="bg1"/>
                </a:solidFill>
              </a:rPr>
              <a:t>(10 weeks)</a:t>
            </a:r>
          </a:p>
          <a:p>
            <a:pPr marL="665226" lvl="1" indent="-173736">
              <a:buSzPct val="120000"/>
            </a:pPr>
            <a:r>
              <a:rPr lang="en-US" sz="5000" dirty="0">
                <a:solidFill>
                  <a:schemeClr val="bg1"/>
                </a:solidFill>
              </a:rPr>
              <a:t>OFKF 741S Oregon First Rural Continuity 4 </a:t>
            </a:r>
          </a:p>
          <a:p>
            <a:pPr marL="1065276" lvl="2" indent="-173736">
              <a:spcAft>
                <a:spcPts val="600"/>
              </a:spcAft>
              <a:buSzPct val="120000"/>
            </a:pPr>
            <a:r>
              <a:rPr lang="en-US" sz="5000" dirty="0">
                <a:solidFill>
                  <a:schemeClr val="bg1"/>
                </a:solidFill>
              </a:rPr>
              <a:t>(8 weeks)</a:t>
            </a:r>
          </a:p>
          <a:p>
            <a:pPr marL="665226" lvl="1" indent="-173736">
              <a:spcAft>
                <a:spcPts val="600"/>
              </a:spcAft>
              <a:buSzPct val="120000"/>
            </a:pPr>
            <a:endParaRPr lang="en-US" sz="1000" dirty="0">
              <a:solidFill>
                <a:schemeClr val="bg1"/>
              </a:solidFill>
            </a:endParaRPr>
          </a:p>
          <a:p>
            <a:pPr marL="1084263" lvl="3" indent="0">
              <a:spcAft>
                <a:spcPts val="600"/>
              </a:spcAft>
              <a:buSzPct val="120000"/>
              <a:buNone/>
            </a:pPr>
            <a:r>
              <a:rPr lang="en-US" sz="4500" i="1" dirty="0">
                <a:solidFill>
                  <a:schemeClr val="bg1"/>
                </a:solidFill>
              </a:rPr>
              <a:t>Averaging 60 hours per week</a:t>
            </a:r>
          </a:p>
        </p:txBody>
      </p:sp>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17</a:t>
            </a:fld>
            <a:endParaRPr lang="en-US" sz="1200" dirty="0">
              <a:solidFill>
                <a:schemeClr val="bg1"/>
              </a:solidFill>
              <a:latin typeface="Noto Serif" charset="0"/>
              <a:ea typeface="Noto Serif" charset="0"/>
              <a:cs typeface="Noto Serif" charset="0"/>
            </a:endParaRPr>
          </a:p>
        </p:txBody>
      </p:sp>
      <p:pic>
        <p:nvPicPr>
          <p:cNvPr id="7" name="Picture 6"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40898618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687189"/>
            <a:ext cx="7534430" cy="1143000"/>
          </a:xfrm>
        </p:spPr>
        <p:txBody>
          <a:bodyPr>
            <a:normAutofit fontScale="90000"/>
          </a:bodyPr>
          <a:lstStyle/>
          <a:p>
            <a:pPr algn="ctr"/>
            <a:r>
              <a:rPr lang="en-US" dirty="0" smtClean="0"/>
              <a:t>Student Perspective on New Curriculum </a:t>
            </a:r>
            <a:endParaRPr lang="en-US" dirty="0"/>
          </a:p>
        </p:txBody>
      </p:sp>
      <p:sp>
        <p:nvSpPr>
          <p:cNvPr id="3" name="Text Placeholder 2"/>
          <p:cNvSpPr>
            <a:spLocks noGrp="1"/>
          </p:cNvSpPr>
          <p:nvPr>
            <p:ph type="body" sz="quarter" idx="10"/>
          </p:nvPr>
        </p:nvSpPr>
        <p:spPr/>
        <p:txBody>
          <a:bodyPr/>
          <a:lstStyle/>
          <a:p>
            <a:pPr>
              <a:buClr>
                <a:srgbClr val="CC9900"/>
              </a:buCl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170" y="2416074"/>
            <a:ext cx="603495" cy="1034025"/>
          </a:xfrm>
          <a:prstGeom prst="rect">
            <a:avLst/>
          </a:prstGeom>
        </p:spPr>
      </p:pic>
      <p:sp>
        <p:nvSpPr>
          <p:cNvPr id="6" name="Rectangle 5"/>
          <p:cNvSpPr/>
          <p:nvPr/>
        </p:nvSpPr>
        <p:spPr>
          <a:xfrm>
            <a:off x="811212" y="4060912"/>
            <a:ext cx="6880505" cy="1446550"/>
          </a:xfrm>
          <a:prstGeom prst="rect">
            <a:avLst/>
          </a:prstGeom>
        </p:spPr>
        <p:txBody>
          <a:bodyPr wrap="square">
            <a:spAutoFit/>
          </a:bodyPr>
          <a:lstStyle/>
          <a:p>
            <a:r>
              <a:rPr lang="en-US" sz="4400" b="1" dirty="0" smtClean="0">
                <a:solidFill>
                  <a:schemeClr val="bg1"/>
                </a:solidFill>
                <a:latin typeface="Lato Regular"/>
                <a:cs typeface="Lato Regular"/>
              </a:rPr>
              <a:t>Student Perspective on </a:t>
            </a:r>
            <a:r>
              <a:rPr lang="en-US" sz="4400" b="1" dirty="0" smtClean="0">
                <a:solidFill>
                  <a:schemeClr val="bg1"/>
                </a:solidFill>
                <a:latin typeface="Lato Regular"/>
                <a:cs typeface="Lato Regular"/>
              </a:rPr>
              <a:t>Oregon FIRST </a:t>
            </a:r>
            <a:r>
              <a:rPr lang="en-US" sz="4400" b="1" dirty="0" smtClean="0">
                <a:solidFill>
                  <a:schemeClr val="bg1"/>
                </a:solidFill>
                <a:latin typeface="Lato Regular"/>
                <a:cs typeface="Lato Regular"/>
              </a:rPr>
              <a:t> </a:t>
            </a:r>
            <a:endParaRPr lang="en-US" sz="4400" b="1" dirty="0">
              <a:solidFill>
                <a:schemeClr val="bg1"/>
              </a:solidFill>
              <a:latin typeface="Lato Regular"/>
              <a:cs typeface="Lato Regular"/>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996" y="2908276"/>
            <a:ext cx="1759455" cy="564820"/>
          </a:xfrm>
          <a:prstGeom prst="rect">
            <a:avLst/>
          </a:prstGeom>
        </p:spPr>
      </p:pic>
    </p:spTree>
    <p:extLst>
      <p:ext uri="{BB962C8B-B14F-4D97-AF65-F5344CB8AC3E}">
        <p14:creationId xmlns:p14="http://schemas.microsoft.com/office/powerpoint/2010/main" val="1456652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a:xfrm>
            <a:off x="0" y="1"/>
            <a:ext cx="2445847" cy="6857999"/>
          </a:xfrm>
        </p:spPr>
      </p:pic>
      <p:sp>
        <p:nvSpPr>
          <p:cNvPr id="4" name="Content Placeholder 3"/>
          <p:cNvSpPr>
            <a:spLocks noGrp="1"/>
          </p:cNvSpPr>
          <p:nvPr>
            <p:ph idx="10"/>
          </p:nvPr>
        </p:nvSpPr>
        <p:spPr>
          <a:xfrm>
            <a:off x="2445847" y="583184"/>
            <a:ext cx="6698153" cy="5395815"/>
          </a:xfrm>
        </p:spPr>
        <p:txBody>
          <a:bodyPr>
            <a:normAutofit/>
          </a:bodyPr>
          <a:lstStyle/>
          <a:p>
            <a:pPr marL="0" indent="0">
              <a:buNone/>
            </a:pPr>
            <a:r>
              <a:rPr lang="en-US" sz="3600" dirty="0" smtClean="0">
                <a:solidFill>
                  <a:schemeClr val="bg1"/>
                </a:solidFill>
                <a:latin typeface="+mj-lt"/>
              </a:rPr>
              <a:t>  Fourth </a:t>
            </a:r>
            <a:r>
              <a:rPr lang="en-US" sz="3600" dirty="0">
                <a:solidFill>
                  <a:schemeClr val="bg1"/>
                </a:solidFill>
                <a:latin typeface="+mj-lt"/>
              </a:rPr>
              <a:t>Year Curriculum</a:t>
            </a:r>
          </a:p>
          <a:p>
            <a:pPr marL="777240" lvl="1">
              <a:buSzPct val="120000"/>
              <a:buFont typeface="Arial" panose="020B0604020202020204" pitchFamily="34" charset="0"/>
              <a:buChar char="•"/>
            </a:pPr>
            <a:r>
              <a:rPr lang="en-US" sz="1700" dirty="0" smtClean="0">
                <a:solidFill>
                  <a:schemeClr val="bg1"/>
                </a:solidFill>
              </a:rPr>
              <a:t>Sequential </a:t>
            </a:r>
            <a:r>
              <a:rPr lang="en-US" sz="1700" dirty="0">
                <a:solidFill>
                  <a:schemeClr val="bg1"/>
                </a:solidFill>
              </a:rPr>
              <a:t>rotations in core specialties and care delivery sites</a:t>
            </a:r>
          </a:p>
          <a:p>
            <a:pPr marL="777240" lvl="1">
              <a:buSzPct val="120000"/>
              <a:buFont typeface="Arial" panose="020B0604020202020204" pitchFamily="34" charset="0"/>
              <a:buChar char="•"/>
            </a:pPr>
            <a:r>
              <a:rPr lang="en-US" sz="1700" dirty="0">
                <a:solidFill>
                  <a:schemeClr val="bg1"/>
                </a:solidFill>
              </a:rPr>
              <a:t>Combined with longitudinal experiences </a:t>
            </a:r>
            <a:r>
              <a:rPr lang="en-US" sz="1700" dirty="0" smtClean="0">
                <a:solidFill>
                  <a:schemeClr val="bg1"/>
                </a:solidFill>
              </a:rPr>
              <a:t>with:</a:t>
            </a:r>
          </a:p>
          <a:p>
            <a:pPr marL="1177290" lvl="2" indent="-285750">
              <a:buSzPct val="120000"/>
              <a:buFont typeface="Noto Serif" panose="02020600060500020200" pitchFamily="18" charset="0"/>
              <a:buChar char="−"/>
            </a:pPr>
            <a:r>
              <a:rPr lang="en-US" sz="1600" dirty="0">
                <a:solidFill>
                  <a:schemeClr val="bg1"/>
                </a:solidFill>
              </a:rPr>
              <a:t>Chronic disease management</a:t>
            </a:r>
          </a:p>
          <a:p>
            <a:pPr marL="1177290" lvl="2" indent="-285750">
              <a:buSzPct val="120000"/>
              <a:buFont typeface="Noto Serif" panose="02020600060500020200" pitchFamily="18" charset="0"/>
              <a:buChar char="−"/>
            </a:pPr>
            <a:r>
              <a:rPr lang="en-US" sz="1600" dirty="0">
                <a:solidFill>
                  <a:schemeClr val="bg1"/>
                </a:solidFill>
              </a:rPr>
              <a:t>Population-based health </a:t>
            </a:r>
          </a:p>
          <a:p>
            <a:pPr marL="1177290" lvl="2" indent="-285750">
              <a:buSzPct val="120000"/>
              <a:buFont typeface="Noto Serif" panose="02020600060500020200" pitchFamily="18" charset="0"/>
              <a:buChar char="−"/>
            </a:pPr>
            <a:r>
              <a:rPr lang="en-US" sz="1600" dirty="0">
                <a:solidFill>
                  <a:schemeClr val="bg1"/>
                </a:solidFill>
              </a:rPr>
              <a:t>Own panel of continuity patients</a:t>
            </a:r>
          </a:p>
          <a:p>
            <a:pPr marL="1177290" lvl="2" indent="-285750">
              <a:buSzPct val="120000"/>
              <a:buFont typeface="Noto Serif" panose="02020600060500020200" pitchFamily="18" charset="0"/>
              <a:buChar char="−"/>
            </a:pPr>
            <a:r>
              <a:rPr lang="en-US" sz="1600" dirty="0">
                <a:solidFill>
                  <a:schemeClr val="bg1"/>
                </a:solidFill>
              </a:rPr>
              <a:t>Setting of a Learner-Centered Medical Home within a </a:t>
            </a:r>
            <a:r>
              <a:rPr lang="en-US" sz="1600" dirty="0" smtClean="0">
                <a:solidFill>
                  <a:schemeClr val="bg1"/>
                </a:solidFill>
              </a:rPr>
              <a:t>Patient-Centered Medical Home (PCMH)</a:t>
            </a:r>
            <a:endParaRPr lang="en-US" sz="1600" dirty="0">
              <a:solidFill>
                <a:schemeClr val="bg1"/>
              </a:solidFill>
            </a:endParaRPr>
          </a:p>
          <a:p>
            <a:pPr marL="777240" lvl="1">
              <a:buSzPct val="120000"/>
              <a:buFont typeface="Arial" panose="020B0604020202020204" pitchFamily="34" charset="0"/>
              <a:buChar char="•"/>
            </a:pPr>
            <a:r>
              <a:rPr lang="en-US" sz="1700" dirty="0" smtClean="0">
                <a:solidFill>
                  <a:schemeClr val="bg1"/>
                </a:solidFill>
              </a:rPr>
              <a:t>Daily </a:t>
            </a:r>
            <a:r>
              <a:rPr lang="en-US" sz="1700" dirty="0">
                <a:solidFill>
                  <a:schemeClr val="bg1"/>
                </a:solidFill>
              </a:rPr>
              <a:t>dedicated learning time with noon conference series</a:t>
            </a:r>
          </a:p>
          <a:p>
            <a:pPr marL="777240" lvl="1">
              <a:buSzPct val="120000"/>
              <a:buFont typeface="Arial" panose="020B0604020202020204" pitchFamily="34" charset="0"/>
              <a:buChar char="•"/>
            </a:pPr>
            <a:r>
              <a:rPr lang="en-US" sz="1700" dirty="0">
                <a:solidFill>
                  <a:schemeClr val="bg1"/>
                </a:solidFill>
              </a:rPr>
              <a:t>Monthly procedure simulation workshops </a:t>
            </a:r>
          </a:p>
          <a:p>
            <a:pPr marL="777240" lvl="1">
              <a:buSzPct val="120000"/>
              <a:buFont typeface="Arial" panose="020B0604020202020204" pitchFamily="34" charset="0"/>
              <a:buChar char="•"/>
            </a:pPr>
            <a:r>
              <a:rPr lang="en-US" sz="1700" dirty="0">
                <a:solidFill>
                  <a:schemeClr val="bg1"/>
                </a:solidFill>
              </a:rPr>
              <a:t>Wilderness Medicine curriculum</a:t>
            </a:r>
          </a:p>
        </p:txBody>
      </p:sp>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19</a:t>
            </a:fld>
            <a:endParaRPr lang="en-US" sz="1200" dirty="0">
              <a:solidFill>
                <a:schemeClr val="bg1"/>
              </a:solidFill>
              <a:latin typeface="Noto Serif" charset="0"/>
              <a:ea typeface="Noto Serif" charset="0"/>
              <a:cs typeface="Noto Serif" charset="0"/>
            </a:endParaRPr>
          </a:p>
        </p:txBody>
      </p:sp>
      <p:sp>
        <p:nvSpPr>
          <p:cNvPr id="2" name="TextBox 1"/>
          <p:cNvSpPr txBox="1"/>
          <p:nvPr/>
        </p:nvSpPr>
        <p:spPr>
          <a:xfrm>
            <a:off x="4266532" y="5513294"/>
            <a:ext cx="3402106" cy="369332"/>
          </a:xfrm>
          <a:prstGeom prst="rect">
            <a:avLst/>
          </a:prstGeom>
          <a:noFill/>
        </p:spPr>
        <p:txBody>
          <a:bodyPr wrap="square" rtlCol="0">
            <a:spAutoFit/>
          </a:bodyPr>
          <a:lstStyle/>
          <a:p>
            <a:pPr algn="ctr"/>
            <a:endParaRPr lang="en-US" dirty="0">
              <a:solidFill>
                <a:schemeClr val="bg1"/>
              </a:solidFill>
            </a:endParaRPr>
          </a:p>
        </p:txBody>
      </p:sp>
      <p:pic>
        <p:nvPicPr>
          <p:cNvPr id="7" name="Picture 6"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496676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4380" y="2999685"/>
            <a:ext cx="6853412" cy="1470025"/>
          </a:xfrm>
        </p:spPr>
        <p:txBody>
          <a:bodyPr>
            <a:normAutofit fontScale="90000"/>
          </a:bodyPr>
          <a:lstStyle/>
          <a:p>
            <a:r>
              <a:rPr lang="en-US" sz="4000" dirty="0">
                <a:solidFill>
                  <a:schemeClr val="tx1">
                    <a:lumMod val="50000"/>
                  </a:schemeClr>
                </a:solidFill>
                <a:latin typeface="Lato Regular"/>
                <a:cs typeface="Lato Regular"/>
              </a:rPr>
              <a:t/>
            </a:r>
            <a:br>
              <a:rPr lang="en-US" sz="4000" dirty="0">
                <a:solidFill>
                  <a:schemeClr val="tx1">
                    <a:lumMod val="50000"/>
                  </a:schemeClr>
                </a:solidFill>
                <a:latin typeface="Lato Regular"/>
                <a:cs typeface="Lato Regular"/>
              </a:rPr>
            </a:br>
            <a:r>
              <a:rPr lang="en-US" sz="4000" u="sng" dirty="0">
                <a:solidFill>
                  <a:schemeClr val="tx1">
                    <a:lumMod val="50000"/>
                  </a:schemeClr>
                </a:solidFill>
                <a:latin typeface="Lato Regular"/>
                <a:cs typeface="Lato Regular"/>
              </a:rPr>
              <a:t/>
            </a:r>
            <a:br>
              <a:rPr lang="en-US" sz="4000" u="sng" dirty="0">
                <a:solidFill>
                  <a:schemeClr val="tx1">
                    <a:lumMod val="50000"/>
                  </a:schemeClr>
                </a:solidFill>
                <a:latin typeface="Lato Regular"/>
                <a:cs typeface="Lato Regular"/>
              </a:rPr>
            </a:br>
            <a:r>
              <a:rPr lang="en-US" sz="4000" u="sng" dirty="0" smtClean="0">
                <a:solidFill>
                  <a:schemeClr val="tx1">
                    <a:lumMod val="50000"/>
                  </a:schemeClr>
                </a:solidFill>
                <a:latin typeface="Lato Regular"/>
                <a:cs typeface="Lato Regular"/>
              </a:rPr>
              <a:t> </a:t>
            </a:r>
            <a:r>
              <a:rPr lang="en-US" sz="4000" u="sng" dirty="0">
                <a:solidFill>
                  <a:schemeClr val="tx1">
                    <a:lumMod val="50000"/>
                  </a:schemeClr>
                </a:solidFill>
                <a:latin typeface="Lato Regular"/>
                <a:cs typeface="Lato Regular"/>
              </a:rPr>
              <a:t/>
            </a:r>
            <a:br>
              <a:rPr lang="en-US" sz="4000" u="sng" dirty="0">
                <a:solidFill>
                  <a:schemeClr val="tx1">
                    <a:lumMod val="50000"/>
                  </a:schemeClr>
                </a:solidFill>
                <a:latin typeface="Lato Regular"/>
                <a:cs typeface="Lato Regular"/>
              </a:rPr>
            </a:br>
            <a:endParaRPr lang="en-US" dirty="0">
              <a:solidFill>
                <a:schemeClr val="tx1">
                  <a:lumMod val="50000"/>
                </a:schemeClr>
              </a:solidFill>
            </a:endParaRPr>
          </a:p>
        </p:txBody>
      </p:sp>
      <p:pic>
        <p:nvPicPr>
          <p:cNvPr id="4" name="Picture 6" descr="CElogocolo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086" y="5879126"/>
            <a:ext cx="2351379" cy="89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title="Straight line."/>
          <p:cNvCxnSpPr/>
          <p:nvPr/>
        </p:nvCxnSpPr>
        <p:spPr>
          <a:xfrm>
            <a:off x="464234" y="5453391"/>
            <a:ext cx="402637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1083871" y="1487445"/>
            <a:ext cx="753443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800" b="1" i="0" kern="1200">
                <a:solidFill>
                  <a:schemeClr val="tx1"/>
                </a:solidFill>
                <a:latin typeface="Helvetica"/>
                <a:ea typeface="+mj-ea"/>
                <a:cs typeface="Helvetica"/>
              </a:defRPr>
            </a:lvl1pPr>
          </a:lstStyle>
          <a:p>
            <a:pPr algn="l"/>
            <a:r>
              <a:rPr lang="en-US" sz="4400" dirty="0" smtClean="0">
                <a:solidFill>
                  <a:srgbClr val="002776"/>
                </a:solidFill>
                <a:latin typeface="+mj-lt"/>
              </a:rPr>
              <a:t>Disclosures</a:t>
            </a:r>
            <a:endParaRPr lang="en-US" sz="4400" dirty="0">
              <a:solidFill>
                <a:srgbClr val="002776"/>
              </a:solidFill>
              <a:latin typeface="+mj-lt"/>
            </a:endParaRPr>
          </a:p>
        </p:txBody>
      </p:sp>
      <p:sp>
        <p:nvSpPr>
          <p:cNvPr id="11" name="Text Placeholder 2"/>
          <p:cNvSpPr txBox="1">
            <a:spLocks/>
          </p:cNvSpPr>
          <p:nvPr/>
        </p:nvSpPr>
        <p:spPr>
          <a:xfrm>
            <a:off x="1083722" y="2629492"/>
            <a:ext cx="7534275" cy="2938995"/>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Dwight Smith MD, MERCK </a:t>
            </a:r>
            <a:r>
              <a:rPr lang="en-US" dirty="0" err="1" smtClean="0"/>
              <a:t>nexplanon</a:t>
            </a:r>
            <a:r>
              <a:rPr lang="en-US" dirty="0" smtClean="0"/>
              <a:t> </a:t>
            </a:r>
            <a:r>
              <a:rPr lang="en-US" dirty="0" smtClean="0"/>
              <a:t>trainer</a:t>
            </a:r>
          </a:p>
          <a:p>
            <a:r>
              <a:rPr lang="en-US" dirty="0" smtClean="0"/>
              <a:t>Jessica </a:t>
            </a:r>
            <a:r>
              <a:rPr lang="en-US" dirty="0" err="1" smtClean="0"/>
              <a:t>Weyler</a:t>
            </a:r>
            <a:r>
              <a:rPr lang="en-US" dirty="0" smtClean="0"/>
              <a:t>, No disclosures</a:t>
            </a:r>
            <a:endParaRPr lang="en-US" dirty="0" smtClean="0"/>
          </a:p>
          <a:p>
            <a:r>
              <a:rPr lang="en-US" dirty="0" smtClean="0"/>
              <a:t>Nick West MS4, No disclosures</a:t>
            </a:r>
            <a:endParaRPr lang="en-US" dirty="0" smtClean="0"/>
          </a:p>
          <a:p>
            <a:endParaRPr lang="en-US" dirty="0"/>
          </a:p>
        </p:txBody>
      </p:sp>
    </p:spTree>
    <p:extLst>
      <p:ext uri="{BB962C8B-B14F-4D97-AF65-F5344CB8AC3E}">
        <p14:creationId xmlns:p14="http://schemas.microsoft.com/office/powerpoint/2010/main" val="2669658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388" y="163455"/>
            <a:ext cx="7534430" cy="1143000"/>
          </a:xfrm>
        </p:spPr>
        <p:txBody>
          <a:bodyPr>
            <a:normAutofit/>
          </a:bodyPr>
          <a:lstStyle/>
          <a:p>
            <a:pPr algn="ctr"/>
            <a:r>
              <a:rPr lang="en-US" sz="3000" dirty="0" smtClean="0">
                <a:latin typeface="Lato" panose="020F0502020204030203" pitchFamily="34" charset="0"/>
                <a:ea typeface="Lato" panose="020F0502020204030203" pitchFamily="34" charset="0"/>
                <a:cs typeface="Lato" panose="020F0502020204030203" pitchFamily="34" charset="0"/>
              </a:rPr>
              <a:t>Oregon FIRST </a:t>
            </a:r>
            <a:br>
              <a:rPr lang="en-US" sz="3000" dirty="0" smtClean="0">
                <a:latin typeface="Lato" panose="020F0502020204030203" pitchFamily="34" charset="0"/>
                <a:ea typeface="Lato" panose="020F0502020204030203" pitchFamily="34" charset="0"/>
                <a:cs typeface="Lato" panose="020F0502020204030203" pitchFamily="34" charset="0"/>
              </a:rPr>
            </a:br>
            <a:r>
              <a:rPr lang="en-US" sz="3000" dirty="0" smtClean="0">
                <a:latin typeface="Lato" panose="020F0502020204030203" pitchFamily="34" charset="0"/>
                <a:ea typeface="Lato" panose="020F0502020204030203" pitchFamily="34" charset="0"/>
                <a:cs typeface="Lato" panose="020F0502020204030203" pitchFamily="34" charset="0"/>
              </a:rPr>
              <a:t>Fourth Year Medical Student Curriculum </a:t>
            </a:r>
            <a:endParaRPr lang="en-US" sz="3000" dirty="0">
              <a:latin typeface="Lato" panose="020F0502020204030203" pitchFamily="34" charset="0"/>
              <a:ea typeface="Lato" panose="020F0502020204030203" pitchFamily="34" charset="0"/>
              <a:cs typeface="Lato" panose="020F0502020204030203"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786" b="-1"/>
          <a:stretch/>
        </p:blipFill>
        <p:spPr>
          <a:xfrm>
            <a:off x="1265433" y="1392409"/>
            <a:ext cx="6633286" cy="4500636"/>
          </a:xfrm>
          <a:prstGeom prst="rect">
            <a:avLst/>
          </a:prstGeom>
          <a:solidFill>
            <a:schemeClr val="bg1"/>
          </a:solid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3834798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4" name="Content Placeholder 3"/>
          <p:cNvSpPr>
            <a:spLocks noGrp="1"/>
          </p:cNvSpPr>
          <p:nvPr>
            <p:ph idx="10"/>
          </p:nvPr>
        </p:nvSpPr>
        <p:spPr>
          <a:xfrm>
            <a:off x="2844418" y="583185"/>
            <a:ext cx="6505648" cy="5107752"/>
          </a:xfrm>
        </p:spPr>
        <p:txBody>
          <a:bodyPr>
            <a:normAutofit/>
          </a:bodyPr>
          <a:lstStyle/>
          <a:p>
            <a:pPr marL="0" indent="0">
              <a:buNone/>
            </a:pPr>
            <a:r>
              <a:rPr lang="en-US" sz="3200" dirty="0">
                <a:solidFill>
                  <a:schemeClr val="bg1"/>
                </a:solidFill>
                <a:latin typeface="+mj-lt"/>
              </a:rPr>
              <a:t>Oregon FIRST </a:t>
            </a:r>
            <a:r>
              <a:rPr lang="en-US" sz="3200" dirty="0" smtClean="0">
                <a:solidFill>
                  <a:schemeClr val="bg1"/>
                </a:solidFill>
                <a:latin typeface="+mj-lt"/>
              </a:rPr>
              <a:t>Selection Process</a:t>
            </a:r>
            <a:endParaRPr lang="en-US" sz="3200" dirty="0" smtClean="0">
              <a:solidFill>
                <a:schemeClr val="bg1"/>
              </a:solidFill>
              <a:latin typeface="+mj-lt"/>
            </a:endParaRPr>
          </a:p>
          <a:p>
            <a:pPr marL="0" indent="0">
              <a:buNone/>
            </a:pPr>
            <a:endParaRPr lang="en-US" sz="1400" dirty="0">
              <a:solidFill>
                <a:schemeClr val="bg1"/>
              </a:solidFill>
            </a:endParaRPr>
          </a:p>
          <a:p>
            <a:pPr marL="265176" indent="-173736">
              <a:buSzPct val="120000"/>
            </a:pPr>
            <a:r>
              <a:rPr lang="en-US" sz="1600" dirty="0" smtClean="0">
                <a:solidFill>
                  <a:schemeClr val="bg1"/>
                </a:solidFill>
              </a:rPr>
              <a:t>1-2 </a:t>
            </a:r>
            <a:r>
              <a:rPr lang="en-US" sz="1600" dirty="0">
                <a:solidFill>
                  <a:schemeClr val="bg1"/>
                </a:solidFill>
              </a:rPr>
              <a:t>medical students selected each year</a:t>
            </a:r>
          </a:p>
          <a:p>
            <a:pPr marL="265176" indent="-173736">
              <a:buSzPct val="120000"/>
            </a:pPr>
            <a:r>
              <a:rPr lang="en-US" sz="1600" dirty="0">
                <a:solidFill>
                  <a:schemeClr val="bg1"/>
                </a:solidFill>
              </a:rPr>
              <a:t>Selection occurs in the mid-point of the third year</a:t>
            </a:r>
          </a:p>
          <a:p>
            <a:pPr marL="665226" lvl="1" indent="-173736">
              <a:buSzPct val="120000"/>
            </a:pPr>
            <a:r>
              <a:rPr lang="en-US" sz="1500" dirty="0">
                <a:solidFill>
                  <a:schemeClr val="bg1"/>
                </a:solidFill>
              </a:rPr>
              <a:t>Personal Statement of Interest</a:t>
            </a:r>
          </a:p>
          <a:p>
            <a:pPr marL="665226" lvl="1" indent="-173736">
              <a:buSzPct val="120000"/>
            </a:pPr>
            <a:r>
              <a:rPr lang="en-US" sz="1500" dirty="0">
                <a:solidFill>
                  <a:schemeClr val="bg1"/>
                </a:solidFill>
              </a:rPr>
              <a:t>USMLE, transcript, 2 letters of recommendation</a:t>
            </a:r>
          </a:p>
          <a:p>
            <a:pPr marL="665226" lvl="1" indent="-173736">
              <a:buSzPct val="120000"/>
            </a:pPr>
            <a:r>
              <a:rPr lang="en-US" sz="1500" dirty="0">
                <a:solidFill>
                  <a:schemeClr val="bg1"/>
                </a:solidFill>
              </a:rPr>
              <a:t>Course evaluation summary from OHSU Dean's office</a:t>
            </a:r>
          </a:p>
          <a:p>
            <a:pPr marL="265176" indent="-173736">
              <a:buSzPct val="120000"/>
            </a:pPr>
            <a:r>
              <a:rPr lang="en-US" sz="1600" dirty="0">
                <a:solidFill>
                  <a:schemeClr val="bg1"/>
                </a:solidFill>
              </a:rPr>
              <a:t>Consider applying for an NRMP Waiver/LCME approval for integrated track, we did not apply  </a:t>
            </a:r>
          </a:p>
          <a:p>
            <a:pPr marL="265176" indent="-173736">
              <a:buSzPct val="120000"/>
            </a:pPr>
            <a:r>
              <a:rPr lang="en-US" sz="1600" dirty="0">
                <a:solidFill>
                  <a:schemeClr val="bg1"/>
                </a:solidFill>
              </a:rPr>
              <a:t>Faculty Oversight</a:t>
            </a:r>
          </a:p>
          <a:p>
            <a:pPr marL="665226" lvl="1" indent="-173736">
              <a:buSzPct val="120000"/>
            </a:pPr>
            <a:r>
              <a:rPr lang="en-US" sz="1500" dirty="0">
                <a:solidFill>
                  <a:schemeClr val="bg1"/>
                </a:solidFill>
              </a:rPr>
              <a:t>Engaged and experienced teaching faculty</a:t>
            </a:r>
          </a:p>
          <a:p>
            <a:pPr marL="665226" lvl="1" indent="-173736">
              <a:buSzPct val="120000"/>
            </a:pPr>
            <a:r>
              <a:rPr lang="en-US" sz="1500" dirty="0">
                <a:solidFill>
                  <a:schemeClr val="bg1"/>
                </a:solidFill>
              </a:rPr>
              <a:t>Two faculty with protected time for mentoring and training</a:t>
            </a:r>
          </a:p>
        </p:txBody>
      </p:sp>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21</a:t>
            </a:fld>
            <a:endParaRPr lang="en-US" sz="1200" dirty="0">
              <a:solidFill>
                <a:schemeClr val="bg1"/>
              </a:solidFill>
              <a:latin typeface="Noto Serif" charset="0"/>
              <a:ea typeface="Noto Serif" charset="0"/>
              <a:cs typeface="Noto Serif" charset="0"/>
            </a:endParaRPr>
          </a:p>
        </p:txBody>
      </p:sp>
      <p:pic>
        <p:nvPicPr>
          <p:cNvPr id="7" name="Picture 6"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3595229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22</a:t>
            </a:fld>
            <a:endParaRPr lang="en-US" sz="1200" dirty="0">
              <a:solidFill>
                <a:schemeClr val="bg1"/>
              </a:solidFill>
              <a:latin typeface="Noto Serif" charset="0"/>
              <a:ea typeface="Noto Serif" charset="0"/>
              <a:cs typeface="Noto Serif" charset="0"/>
            </a:endParaRPr>
          </a:p>
        </p:txBody>
      </p:sp>
      <p:sp>
        <p:nvSpPr>
          <p:cNvPr id="10" name="Title 2"/>
          <p:cNvSpPr txBox="1">
            <a:spLocks/>
          </p:cNvSpPr>
          <p:nvPr/>
        </p:nvSpPr>
        <p:spPr>
          <a:xfrm>
            <a:off x="3007260" y="306346"/>
            <a:ext cx="5467880" cy="7525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Lato Regular"/>
                <a:ea typeface="+mj-ea"/>
                <a:cs typeface="Lato Regular"/>
              </a:defRPr>
            </a:lvl1pPr>
          </a:lstStyle>
          <a:p>
            <a:r>
              <a:rPr lang="en-US" dirty="0" smtClean="0">
                <a:latin typeface="+mj-lt"/>
              </a:rPr>
              <a:t>Prerequisites</a:t>
            </a:r>
            <a:endParaRPr lang="en-US" dirty="0">
              <a:latin typeface="+mj-lt"/>
            </a:endParaRPr>
          </a:p>
        </p:txBody>
      </p:sp>
      <p:sp>
        <p:nvSpPr>
          <p:cNvPr id="12" name="Content Placeholder 3"/>
          <p:cNvSpPr txBox="1">
            <a:spLocks/>
          </p:cNvSpPr>
          <p:nvPr/>
        </p:nvSpPr>
        <p:spPr>
          <a:xfrm>
            <a:off x="3174897" y="1058875"/>
            <a:ext cx="5861655" cy="5536092"/>
          </a:xfrm>
          <a:prstGeom prst="rect">
            <a:avLst/>
          </a:prstGeom>
        </p:spPr>
        <p:txBody>
          <a:bodyPr vert="horz" lIns="91440" tIns="45720" rIns="91440" bIns="45720" rtlCol="0">
            <a:noAutofit/>
          </a:bodyPr>
          <a:lstStyle>
            <a:lvl1pPr marL="342900" indent="-3429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5176" indent="-173736">
              <a:spcAft>
                <a:spcPts val="600"/>
              </a:spcAft>
              <a:buSzPct val="120000"/>
            </a:pPr>
            <a:r>
              <a:rPr lang="en-US" sz="1500" dirty="0">
                <a:solidFill>
                  <a:schemeClr val="bg1"/>
                </a:solidFill>
              </a:rPr>
              <a:t>Students must apply and be accepted into the </a:t>
            </a:r>
            <a:r>
              <a:rPr lang="en-US" sz="1500" dirty="0" smtClean="0">
                <a:solidFill>
                  <a:schemeClr val="bg1"/>
                </a:solidFill>
              </a:rPr>
              <a:t>program</a:t>
            </a:r>
            <a:endParaRPr lang="en-US" sz="1500" dirty="0">
              <a:solidFill>
                <a:schemeClr val="bg1"/>
              </a:solidFill>
            </a:endParaRPr>
          </a:p>
          <a:p>
            <a:pPr marL="265176" indent="-173736">
              <a:spcAft>
                <a:spcPts val="600"/>
              </a:spcAft>
              <a:buSzPct val="120000"/>
            </a:pPr>
            <a:r>
              <a:rPr lang="en-US" sz="1500" dirty="0" smtClean="0">
                <a:solidFill>
                  <a:schemeClr val="bg1"/>
                </a:solidFill>
              </a:rPr>
              <a:t>All </a:t>
            </a:r>
            <a:r>
              <a:rPr lang="en-US" sz="1500" dirty="0">
                <a:solidFill>
                  <a:schemeClr val="bg1"/>
                </a:solidFill>
              </a:rPr>
              <a:t>required core clinical experience must be completed prior to entering the Oregon FIRST </a:t>
            </a:r>
            <a:r>
              <a:rPr lang="en-US" sz="1500" dirty="0" smtClean="0">
                <a:solidFill>
                  <a:schemeClr val="bg1"/>
                </a:solidFill>
              </a:rPr>
              <a:t>program</a:t>
            </a:r>
            <a:endParaRPr lang="en-US" sz="1500" dirty="0">
              <a:solidFill>
                <a:schemeClr val="bg1"/>
              </a:solidFill>
            </a:endParaRPr>
          </a:p>
          <a:p>
            <a:pPr marL="265176" indent="-173736">
              <a:spcAft>
                <a:spcPts val="600"/>
              </a:spcAft>
              <a:buSzPct val="120000"/>
            </a:pPr>
            <a:r>
              <a:rPr lang="en-US" sz="1500" dirty="0">
                <a:solidFill>
                  <a:schemeClr val="bg1"/>
                </a:solidFill>
              </a:rPr>
              <a:t>All required intercessions must be completed prior to entering the Oregon FIRST </a:t>
            </a:r>
            <a:r>
              <a:rPr lang="en-US" sz="1500" dirty="0" smtClean="0">
                <a:solidFill>
                  <a:schemeClr val="bg1"/>
                </a:solidFill>
              </a:rPr>
              <a:t>program</a:t>
            </a:r>
            <a:endParaRPr lang="en-US" sz="1500" dirty="0">
              <a:solidFill>
                <a:schemeClr val="bg1"/>
              </a:solidFill>
            </a:endParaRPr>
          </a:p>
          <a:p>
            <a:pPr marL="265176" indent="-173736">
              <a:spcAft>
                <a:spcPts val="600"/>
              </a:spcAft>
              <a:buSzPct val="120000"/>
            </a:pPr>
            <a:r>
              <a:rPr lang="en-US" sz="1500" dirty="0">
                <a:solidFill>
                  <a:schemeClr val="bg1"/>
                </a:solidFill>
              </a:rPr>
              <a:t>All required core national exams must be completed prior to entering the Oregon FIRST </a:t>
            </a:r>
            <a:r>
              <a:rPr lang="en-US" sz="1500" dirty="0" smtClean="0">
                <a:solidFill>
                  <a:schemeClr val="bg1"/>
                </a:solidFill>
              </a:rPr>
              <a:t>program</a:t>
            </a:r>
            <a:endParaRPr lang="en-US" sz="1500" dirty="0">
              <a:solidFill>
                <a:schemeClr val="bg1"/>
              </a:solidFill>
            </a:endParaRPr>
          </a:p>
          <a:p>
            <a:pPr marL="265176" indent="-173736">
              <a:spcAft>
                <a:spcPts val="600"/>
              </a:spcAft>
              <a:buSzPct val="120000"/>
            </a:pPr>
            <a:r>
              <a:rPr lang="en-US" sz="1500" dirty="0">
                <a:solidFill>
                  <a:schemeClr val="bg1"/>
                </a:solidFill>
              </a:rPr>
              <a:t>Complete USMLE step 2 clinical knowledge and clinical skills by September </a:t>
            </a:r>
            <a:r>
              <a:rPr lang="en-US" sz="1500" dirty="0" smtClean="0">
                <a:solidFill>
                  <a:schemeClr val="bg1"/>
                </a:solidFill>
              </a:rPr>
              <a:t>1st</a:t>
            </a:r>
            <a:endParaRPr lang="en-US" sz="1500"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7" name="Picture 6" descr="OHSU master brand logo." title="OHSU master brand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spTree>
    <p:extLst>
      <p:ext uri="{BB962C8B-B14F-4D97-AF65-F5344CB8AC3E}">
        <p14:creationId xmlns:p14="http://schemas.microsoft.com/office/powerpoint/2010/main" val="2491066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23</a:t>
            </a:fld>
            <a:endParaRPr lang="en-US" sz="1200" dirty="0">
              <a:solidFill>
                <a:schemeClr val="bg1"/>
              </a:solidFill>
              <a:latin typeface="Noto Serif" charset="0"/>
              <a:ea typeface="Noto Serif" charset="0"/>
              <a:cs typeface="Noto Serif" charset="0"/>
            </a:endParaRPr>
          </a:p>
        </p:txBody>
      </p:sp>
      <p:sp>
        <p:nvSpPr>
          <p:cNvPr id="10" name="Title 2"/>
          <p:cNvSpPr txBox="1">
            <a:spLocks/>
          </p:cNvSpPr>
          <p:nvPr/>
        </p:nvSpPr>
        <p:spPr>
          <a:xfrm>
            <a:off x="2957184" y="682610"/>
            <a:ext cx="5467880" cy="7525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Lato Regular"/>
                <a:ea typeface="+mj-ea"/>
                <a:cs typeface="Lato Regular"/>
              </a:defRPr>
            </a:lvl1pPr>
          </a:lstStyle>
          <a:p>
            <a:r>
              <a:rPr lang="en-US" dirty="0" smtClean="0">
                <a:latin typeface="+mj-lt"/>
              </a:rPr>
              <a:t>Oregon FIRST Highlights</a:t>
            </a:r>
            <a:endParaRPr lang="en-US" dirty="0">
              <a:latin typeface="+mj-lt"/>
            </a:endParaRPr>
          </a:p>
        </p:txBody>
      </p:sp>
      <p:sp>
        <p:nvSpPr>
          <p:cNvPr id="12" name="Content Placeholder 3"/>
          <p:cNvSpPr txBox="1">
            <a:spLocks/>
          </p:cNvSpPr>
          <p:nvPr/>
        </p:nvSpPr>
        <p:spPr>
          <a:xfrm>
            <a:off x="3285371" y="1530846"/>
            <a:ext cx="5300242" cy="3796305"/>
          </a:xfrm>
          <a:prstGeom prst="rect">
            <a:avLst/>
          </a:prstGeom>
        </p:spPr>
        <p:txBody>
          <a:bodyPr vert="horz" lIns="91440" tIns="45720" rIns="91440" bIns="45720" rtlCol="0">
            <a:noAutofit/>
          </a:bodyPr>
          <a:lstStyle>
            <a:lvl1pPr marL="342900" indent="-3429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5176" indent="-173736">
              <a:spcAft>
                <a:spcPts val="1200"/>
              </a:spcAft>
              <a:buSzPct val="120000"/>
            </a:pPr>
            <a:r>
              <a:rPr lang="en-US" sz="1800" dirty="0" smtClean="0">
                <a:solidFill>
                  <a:schemeClr val="bg1"/>
                </a:solidFill>
              </a:rPr>
              <a:t>Increase residency readiness for OHSU students going into rural Family Medicine</a:t>
            </a:r>
          </a:p>
          <a:p>
            <a:pPr marL="265176" indent="-173736">
              <a:spcAft>
                <a:spcPts val="1200"/>
              </a:spcAft>
              <a:buSzPct val="120000"/>
            </a:pPr>
            <a:r>
              <a:rPr lang="en-US" sz="1800" dirty="0" smtClean="0">
                <a:solidFill>
                  <a:schemeClr val="bg1"/>
                </a:solidFill>
              </a:rPr>
              <a:t>Allow students to individualize their learning plan around rural primary </a:t>
            </a:r>
            <a:r>
              <a:rPr lang="en-US" sz="1800" dirty="0" smtClean="0">
                <a:solidFill>
                  <a:schemeClr val="bg1"/>
                </a:solidFill>
              </a:rPr>
              <a:t>care needs</a:t>
            </a:r>
            <a:endParaRPr lang="en-US" sz="1800" dirty="0" smtClean="0">
              <a:solidFill>
                <a:schemeClr val="bg1"/>
              </a:solidFill>
            </a:endParaRPr>
          </a:p>
          <a:p>
            <a:pPr marL="265176" indent="-173736">
              <a:spcAft>
                <a:spcPts val="1200"/>
              </a:spcAft>
              <a:buSzPct val="120000"/>
            </a:pPr>
            <a:r>
              <a:rPr lang="en-US" sz="1800" dirty="0" smtClean="0">
                <a:solidFill>
                  <a:schemeClr val="bg1"/>
                </a:solidFill>
              </a:rPr>
              <a:t>Decreased cost to students</a:t>
            </a:r>
          </a:p>
          <a:p>
            <a:pPr marL="665226" lvl="1" indent="-173736">
              <a:spcAft>
                <a:spcPts val="1200"/>
              </a:spcAft>
              <a:buSzPct val="120000"/>
            </a:pPr>
            <a:r>
              <a:rPr lang="en-US" sz="1800" dirty="0" smtClean="0">
                <a:solidFill>
                  <a:schemeClr val="bg1"/>
                </a:solidFill>
              </a:rPr>
              <a:t>Interviewing travel costs ($10,000)</a:t>
            </a:r>
          </a:p>
          <a:p>
            <a:pPr marL="665226" lvl="1" indent="-173736">
              <a:spcAft>
                <a:spcPts val="1200"/>
              </a:spcAft>
              <a:buSzPct val="120000"/>
            </a:pPr>
            <a:r>
              <a:rPr lang="en-US" sz="1800" dirty="0" smtClean="0">
                <a:solidFill>
                  <a:schemeClr val="bg1"/>
                </a:solidFill>
              </a:rPr>
              <a:t>Tuition waiver or loan forgiveness with service requirement</a:t>
            </a:r>
            <a:endParaRPr lang="en-US" sz="1800"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7" name="Picture 6" descr="OHSU master brand logo." title="OHSU master brand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spTree>
    <p:extLst>
      <p:ext uri="{BB962C8B-B14F-4D97-AF65-F5344CB8AC3E}">
        <p14:creationId xmlns:p14="http://schemas.microsoft.com/office/powerpoint/2010/main" val="565967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920256" y="682610"/>
            <a:ext cx="6024269" cy="752528"/>
          </a:xfrm>
        </p:spPr>
        <p:txBody>
          <a:bodyPr/>
          <a:lstStyle/>
          <a:p>
            <a:r>
              <a:rPr lang="en-US" dirty="0">
                <a:solidFill>
                  <a:schemeClr val="bg1"/>
                </a:solidFill>
                <a:latin typeface="+mj-lt"/>
              </a:rPr>
              <a:t>Financial</a:t>
            </a:r>
          </a:p>
        </p:txBody>
      </p:sp>
      <p:sp>
        <p:nvSpPr>
          <p:cNvPr id="4" name="Content Placeholder 3"/>
          <p:cNvSpPr>
            <a:spLocks noGrp="1"/>
          </p:cNvSpPr>
          <p:nvPr>
            <p:ph idx="10"/>
          </p:nvPr>
        </p:nvSpPr>
        <p:spPr>
          <a:xfrm>
            <a:off x="3169691" y="1519779"/>
            <a:ext cx="6698153" cy="4711641"/>
          </a:xfrm>
        </p:spPr>
        <p:txBody>
          <a:bodyPr>
            <a:normAutofit/>
          </a:bodyPr>
          <a:lstStyle/>
          <a:p>
            <a:pPr marL="265176" indent="-173736">
              <a:spcAft>
                <a:spcPts val="1200"/>
              </a:spcAft>
              <a:buSzPct val="120000"/>
            </a:pPr>
            <a:r>
              <a:rPr lang="en-US"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Cost savings to student</a:t>
            </a:r>
          </a:p>
          <a:p>
            <a:pPr marL="265176" indent="-173736">
              <a:spcAft>
                <a:spcPts val="1200"/>
              </a:spcAft>
              <a:buSzPct val="120000"/>
            </a:pPr>
            <a:r>
              <a:rPr lang="en-US"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Faculty teaching time and program administration</a:t>
            </a:r>
          </a:p>
          <a:p>
            <a:pPr marL="265176" indent="-173736">
              <a:spcAft>
                <a:spcPts val="1200"/>
              </a:spcAft>
              <a:buSzPct val="120000"/>
            </a:pPr>
            <a:r>
              <a:rPr lang="en-US" sz="24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Precepting</a:t>
            </a:r>
            <a:r>
              <a:rPr lang="en-US"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time</a:t>
            </a:r>
          </a:p>
          <a:p>
            <a:pPr marL="265176" indent="-173736">
              <a:spcAft>
                <a:spcPts val="1200"/>
              </a:spcAft>
              <a:buSzPct val="120000"/>
            </a:pPr>
            <a:r>
              <a:rPr lang="en-US"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Equipment, supplies, space</a:t>
            </a:r>
          </a:p>
          <a:p>
            <a:pPr marL="265176" indent="-173736">
              <a:spcAft>
                <a:spcPts val="1200"/>
              </a:spcAft>
              <a:buSzPct val="120000"/>
            </a:pPr>
            <a:r>
              <a:rPr lang="en-US"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Tuition</a:t>
            </a:r>
          </a:p>
          <a:p>
            <a:endParaRPr lang="en-US" dirty="0"/>
          </a:p>
        </p:txBody>
      </p:sp>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24</a:t>
            </a:fld>
            <a:endParaRPr lang="en-US" sz="1200" dirty="0">
              <a:solidFill>
                <a:schemeClr val="bg1"/>
              </a:solidFill>
              <a:latin typeface="Noto Serif" charset="0"/>
              <a:ea typeface="Noto Serif" charset="0"/>
              <a:cs typeface="Noto Serif" charset="0"/>
            </a:endParaRPr>
          </a:p>
        </p:txBody>
      </p:sp>
      <p:pic>
        <p:nvPicPr>
          <p:cNvPr id="7" name="Picture 6" descr="OHSU master brand logo." title="OHSU master bran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38118" r="38118"/>
          <a:stretch>
            <a:fillRect/>
          </a:stretch>
        </p:blipFill>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582458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25</a:t>
            </a:fld>
            <a:endParaRPr lang="en-US" sz="1200" dirty="0">
              <a:solidFill>
                <a:schemeClr val="bg1"/>
              </a:solidFill>
              <a:latin typeface="Noto Serif" charset="0"/>
              <a:ea typeface="Noto Serif" charset="0"/>
              <a:cs typeface="Noto Serif" charset="0"/>
            </a:endParaRPr>
          </a:p>
        </p:txBody>
      </p:sp>
      <p:sp>
        <p:nvSpPr>
          <p:cNvPr id="10" name="Title 2"/>
          <p:cNvSpPr txBox="1">
            <a:spLocks/>
          </p:cNvSpPr>
          <p:nvPr/>
        </p:nvSpPr>
        <p:spPr>
          <a:xfrm>
            <a:off x="2781790" y="873060"/>
            <a:ext cx="5467880" cy="7525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Lato Regular"/>
                <a:ea typeface="+mj-ea"/>
                <a:cs typeface="Lato Regular"/>
              </a:defRPr>
            </a:lvl1pPr>
          </a:lstStyle>
          <a:p>
            <a:r>
              <a:rPr lang="en-US" dirty="0" smtClean="0"/>
              <a:t>Outcomes of First Four Years</a:t>
            </a:r>
            <a:endParaRPr lang="en-US" dirty="0"/>
          </a:p>
        </p:txBody>
      </p:sp>
      <p:sp>
        <p:nvSpPr>
          <p:cNvPr id="12" name="Content Placeholder 3"/>
          <p:cNvSpPr txBox="1">
            <a:spLocks/>
          </p:cNvSpPr>
          <p:nvPr/>
        </p:nvSpPr>
        <p:spPr>
          <a:xfrm>
            <a:off x="3174898" y="1845762"/>
            <a:ext cx="5300242" cy="369288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5176" indent="-173736">
              <a:spcAft>
                <a:spcPts val="1200"/>
              </a:spcAft>
              <a:buSzPct val="120000"/>
            </a:pPr>
            <a:r>
              <a:rPr lang="en-US" dirty="0">
                <a:solidFill>
                  <a:schemeClr val="bg1"/>
                </a:solidFill>
              </a:rPr>
              <a:t>1st Oregon FIRST student class </a:t>
            </a:r>
            <a:r>
              <a:rPr lang="en-US" dirty="0" smtClean="0">
                <a:solidFill>
                  <a:schemeClr val="bg1"/>
                </a:solidFill>
              </a:rPr>
              <a:t>graduated </a:t>
            </a:r>
            <a:r>
              <a:rPr lang="en-US" dirty="0">
                <a:solidFill>
                  <a:schemeClr val="bg1"/>
                </a:solidFill>
              </a:rPr>
              <a:t>from residency in </a:t>
            </a:r>
            <a:r>
              <a:rPr lang="en-US" dirty="0" smtClean="0">
                <a:solidFill>
                  <a:schemeClr val="bg1"/>
                </a:solidFill>
              </a:rPr>
              <a:t>June 2018.</a:t>
            </a:r>
            <a:endParaRPr lang="en-US" dirty="0">
              <a:solidFill>
                <a:schemeClr val="bg1"/>
              </a:solidFill>
            </a:endParaRPr>
          </a:p>
          <a:p>
            <a:pPr marL="265176" indent="-173736">
              <a:spcAft>
                <a:spcPts val="1200"/>
              </a:spcAft>
              <a:buSzPct val="120000"/>
            </a:pPr>
            <a:r>
              <a:rPr lang="en-US" dirty="0">
                <a:solidFill>
                  <a:schemeClr val="bg1"/>
                </a:solidFill>
              </a:rPr>
              <a:t>Placement in: </a:t>
            </a:r>
          </a:p>
          <a:p>
            <a:pPr marL="665226" lvl="1" indent="-173736">
              <a:spcAft>
                <a:spcPts val="1200"/>
              </a:spcAft>
              <a:buSzPct val="120000"/>
            </a:pPr>
            <a:r>
              <a:rPr lang="en-US" dirty="0">
                <a:solidFill>
                  <a:schemeClr val="bg1"/>
                </a:solidFill>
              </a:rPr>
              <a:t>Oakridge, </a:t>
            </a:r>
            <a:r>
              <a:rPr lang="en-US" dirty="0" smtClean="0">
                <a:solidFill>
                  <a:schemeClr val="bg1"/>
                </a:solidFill>
              </a:rPr>
              <a:t>population 3,000</a:t>
            </a:r>
            <a:endParaRPr lang="en-US" dirty="0">
              <a:solidFill>
                <a:schemeClr val="bg1"/>
              </a:solidFill>
            </a:endParaRPr>
          </a:p>
          <a:p>
            <a:pPr marL="665226" lvl="1" indent="-173736">
              <a:spcAft>
                <a:spcPts val="1200"/>
              </a:spcAft>
              <a:buSzPct val="120000"/>
            </a:pPr>
            <a:r>
              <a:rPr lang="en-US" dirty="0">
                <a:solidFill>
                  <a:schemeClr val="bg1"/>
                </a:solidFill>
              </a:rPr>
              <a:t>Gold Beach, </a:t>
            </a:r>
            <a:r>
              <a:rPr lang="en-US" dirty="0" smtClean="0">
                <a:solidFill>
                  <a:schemeClr val="bg1"/>
                </a:solidFill>
              </a:rPr>
              <a:t>population 2,200</a:t>
            </a:r>
            <a:endParaRPr lang="en-US" dirty="0">
              <a:solidFill>
                <a:schemeClr val="bg1"/>
              </a:solidFill>
            </a:endParaRPr>
          </a:p>
          <a:p>
            <a:pPr marL="665226" lvl="1" indent="-173736">
              <a:spcAft>
                <a:spcPts val="1200"/>
              </a:spcAft>
              <a:buSzPct val="120000"/>
            </a:pPr>
            <a:r>
              <a:rPr lang="en-US" dirty="0">
                <a:solidFill>
                  <a:schemeClr val="bg1"/>
                </a:solidFill>
              </a:rPr>
              <a:t>3</a:t>
            </a:r>
            <a:r>
              <a:rPr lang="en-US" dirty="0" smtClean="0">
                <a:solidFill>
                  <a:schemeClr val="bg1"/>
                </a:solidFill>
              </a:rPr>
              <a:t>rd </a:t>
            </a:r>
            <a:r>
              <a:rPr lang="en-US" dirty="0">
                <a:solidFill>
                  <a:schemeClr val="bg1"/>
                </a:solidFill>
              </a:rPr>
              <a:t>g</a:t>
            </a:r>
            <a:r>
              <a:rPr lang="en-US" dirty="0" smtClean="0">
                <a:solidFill>
                  <a:schemeClr val="bg1"/>
                </a:solidFill>
              </a:rPr>
              <a:t>raduate (June 2019) </a:t>
            </a:r>
            <a:r>
              <a:rPr lang="en-US" dirty="0" smtClean="0">
                <a:solidFill>
                  <a:schemeClr val="bg1"/>
                </a:solidFill>
              </a:rPr>
              <a:t>NHSC recipient will </a:t>
            </a:r>
            <a:r>
              <a:rPr lang="en-US" dirty="0" smtClean="0">
                <a:solidFill>
                  <a:schemeClr val="bg1"/>
                </a:solidFill>
              </a:rPr>
              <a:t>stay with FQHC clinic in Klamath Falls, population 20,000</a:t>
            </a:r>
            <a:endParaRPr lang="en-US" dirty="0">
              <a:solidFill>
                <a:schemeClr val="bg1"/>
              </a:solidFill>
            </a:endParaRPr>
          </a:p>
          <a:p>
            <a:pPr marL="265176" indent="-173736">
              <a:spcAft>
                <a:spcPts val="1200"/>
              </a:spcAft>
              <a:buSzPct val="120000"/>
            </a:pPr>
            <a:r>
              <a:rPr lang="en-US" dirty="0">
                <a:solidFill>
                  <a:schemeClr val="bg1"/>
                </a:solidFill>
              </a:rPr>
              <a:t>Strong residents, leaders in class </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7" name="Picture 6" descr="OHSU master brand logo." title="OHSU master brand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spTree>
    <p:extLst>
      <p:ext uri="{BB962C8B-B14F-4D97-AF65-F5344CB8AC3E}">
        <p14:creationId xmlns:p14="http://schemas.microsoft.com/office/powerpoint/2010/main" val="3807570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26</a:t>
            </a:fld>
            <a:endParaRPr lang="en-US" sz="1200" dirty="0">
              <a:solidFill>
                <a:schemeClr val="bg1"/>
              </a:solidFill>
              <a:latin typeface="Noto Serif" charset="0"/>
              <a:ea typeface="Noto Serif" charset="0"/>
              <a:cs typeface="Noto Serif" charset="0"/>
            </a:endParaRPr>
          </a:p>
        </p:txBody>
      </p:sp>
      <p:sp>
        <p:nvSpPr>
          <p:cNvPr id="10" name="Title 2"/>
          <p:cNvSpPr txBox="1">
            <a:spLocks/>
          </p:cNvSpPr>
          <p:nvPr/>
        </p:nvSpPr>
        <p:spPr>
          <a:xfrm>
            <a:off x="3117733" y="682610"/>
            <a:ext cx="5467880" cy="7525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Lato Regular"/>
                <a:ea typeface="+mj-ea"/>
                <a:cs typeface="Lato Regular"/>
              </a:defRPr>
            </a:lvl1pPr>
          </a:lstStyle>
          <a:p>
            <a:r>
              <a:rPr lang="en-US" sz="3100" dirty="0" smtClean="0"/>
              <a:t>Challenges &amp; Lessons Learned</a:t>
            </a:r>
            <a:endParaRPr lang="en-US" sz="3100" dirty="0"/>
          </a:p>
        </p:txBody>
      </p:sp>
      <p:sp>
        <p:nvSpPr>
          <p:cNvPr id="12" name="Content Placeholder 3"/>
          <p:cNvSpPr txBox="1">
            <a:spLocks/>
          </p:cNvSpPr>
          <p:nvPr/>
        </p:nvSpPr>
        <p:spPr>
          <a:xfrm>
            <a:off x="3342536" y="1613034"/>
            <a:ext cx="5300242" cy="363193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5176" indent="-173736">
              <a:spcAft>
                <a:spcPts val="1800"/>
              </a:spcAft>
              <a:buSzPct val="120000"/>
            </a:pPr>
            <a:r>
              <a:rPr lang="en-US" dirty="0">
                <a:solidFill>
                  <a:schemeClr val="bg1"/>
                </a:solidFill>
              </a:rPr>
              <a:t>NRMP/LCME </a:t>
            </a:r>
            <a:r>
              <a:rPr lang="en-US" dirty="0" smtClean="0">
                <a:solidFill>
                  <a:schemeClr val="bg1"/>
                </a:solidFill>
              </a:rPr>
              <a:t>waiver</a:t>
            </a:r>
            <a:endParaRPr lang="en-US" dirty="0">
              <a:solidFill>
                <a:schemeClr val="bg1"/>
              </a:solidFill>
            </a:endParaRPr>
          </a:p>
          <a:p>
            <a:pPr marL="265176" indent="-173736">
              <a:spcAft>
                <a:spcPts val="1800"/>
              </a:spcAft>
              <a:buSzPct val="120000"/>
            </a:pPr>
            <a:r>
              <a:rPr lang="en-US" dirty="0">
                <a:solidFill>
                  <a:schemeClr val="bg1"/>
                </a:solidFill>
              </a:rPr>
              <a:t>Quality of </a:t>
            </a:r>
            <a:r>
              <a:rPr lang="en-US" dirty="0" smtClean="0">
                <a:solidFill>
                  <a:schemeClr val="bg1"/>
                </a:solidFill>
              </a:rPr>
              <a:t>applicants</a:t>
            </a:r>
            <a:endParaRPr lang="en-US" dirty="0">
              <a:solidFill>
                <a:schemeClr val="bg1"/>
              </a:solidFill>
            </a:endParaRPr>
          </a:p>
          <a:p>
            <a:pPr marL="265176" indent="-173736">
              <a:spcAft>
                <a:spcPts val="1800"/>
              </a:spcAft>
              <a:buSzPct val="120000"/>
            </a:pPr>
            <a:r>
              <a:rPr lang="en-US" dirty="0">
                <a:solidFill>
                  <a:schemeClr val="bg1"/>
                </a:solidFill>
              </a:rPr>
              <a:t>Is 4 years too long?  Burnout?</a:t>
            </a:r>
          </a:p>
          <a:p>
            <a:pPr marL="265176" indent="-173736">
              <a:spcAft>
                <a:spcPts val="1800"/>
              </a:spcAft>
              <a:buSzPct val="120000"/>
            </a:pPr>
            <a:r>
              <a:rPr lang="en-US" dirty="0">
                <a:solidFill>
                  <a:schemeClr val="bg1"/>
                </a:solidFill>
              </a:rPr>
              <a:t>Decision made in 3rd year, will there be students that change their mind?</a:t>
            </a:r>
          </a:p>
          <a:p>
            <a:pPr marL="265176" indent="-173736">
              <a:spcAft>
                <a:spcPts val="1800"/>
              </a:spcAft>
              <a:buSzPct val="120000"/>
            </a:pPr>
            <a:r>
              <a:rPr lang="en-US" dirty="0">
                <a:solidFill>
                  <a:schemeClr val="bg1"/>
                </a:solidFill>
              </a:rPr>
              <a:t>How to best assess the quality of applicants with less accessible info (No MSPE</a:t>
            </a:r>
            <a:r>
              <a:rPr lang="en-US" dirty="0" smtClean="0">
                <a:solidFill>
                  <a:schemeClr val="bg1"/>
                </a:solidFill>
              </a:rPr>
              <a:t>)</a:t>
            </a:r>
            <a:endParaRPr lang="en-US"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7" name="Picture 6" descr="OHSU master brand logo." title="OHSU master brand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spTree>
    <p:extLst>
      <p:ext uri="{BB962C8B-B14F-4D97-AF65-F5344CB8AC3E}">
        <p14:creationId xmlns:p14="http://schemas.microsoft.com/office/powerpoint/2010/main" val="1359632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27</a:t>
            </a:fld>
            <a:endParaRPr lang="en-US" sz="1200" dirty="0">
              <a:solidFill>
                <a:schemeClr val="bg1"/>
              </a:solidFill>
              <a:latin typeface="Noto Serif" charset="0"/>
              <a:ea typeface="Noto Serif" charset="0"/>
              <a:cs typeface="Noto Serif" charset="0"/>
            </a:endParaRPr>
          </a:p>
        </p:txBody>
      </p:sp>
      <p:sp>
        <p:nvSpPr>
          <p:cNvPr id="10" name="Title 2"/>
          <p:cNvSpPr txBox="1">
            <a:spLocks/>
          </p:cNvSpPr>
          <p:nvPr/>
        </p:nvSpPr>
        <p:spPr>
          <a:xfrm>
            <a:off x="3174898" y="752279"/>
            <a:ext cx="5467880" cy="7525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Lato Regular"/>
                <a:ea typeface="+mj-ea"/>
                <a:cs typeface="Lato Regular"/>
              </a:defRPr>
            </a:lvl1pPr>
          </a:lstStyle>
          <a:p>
            <a:r>
              <a:rPr lang="en-US" b="1" dirty="0" smtClean="0"/>
              <a:t>Oregon FIRST: </a:t>
            </a:r>
          </a:p>
          <a:p>
            <a:r>
              <a:rPr lang="en-US" u="sng" dirty="0" smtClean="0"/>
              <a:t>F</a:t>
            </a:r>
            <a:r>
              <a:rPr lang="en-US" dirty="0" smtClean="0"/>
              <a:t>amily Medicine </a:t>
            </a:r>
            <a:r>
              <a:rPr lang="en-US" u="sng" dirty="0" smtClean="0"/>
              <a:t>I</a:t>
            </a:r>
            <a:r>
              <a:rPr lang="en-US" dirty="0" smtClean="0"/>
              <a:t>ntegrated </a:t>
            </a:r>
            <a:r>
              <a:rPr lang="en-US" u="sng" dirty="0" smtClean="0"/>
              <a:t>R</a:t>
            </a:r>
            <a:r>
              <a:rPr lang="en-US" dirty="0" smtClean="0"/>
              <a:t>ural </a:t>
            </a:r>
            <a:r>
              <a:rPr lang="en-US" u="sng" dirty="0" smtClean="0"/>
              <a:t>S</a:t>
            </a:r>
            <a:r>
              <a:rPr lang="en-US" dirty="0" smtClean="0"/>
              <a:t>tudent </a:t>
            </a:r>
            <a:r>
              <a:rPr lang="en-US" u="sng" dirty="0" smtClean="0"/>
              <a:t>T</a:t>
            </a:r>
            <a:r>
              <a:rPr lang="en-US" dirty="0" smtClean="0"/>
              <a:t>raining</a:t>
            </a:r>
            <a:endParaRPr lang="en-US" dirty="0"/>
          </a:p>
        </p:txBody>
      </p:sp>
      <p:sp>
        <p:nvSpPr>
          <p:cNvPr id="12" name="Content Placeholder 3"/>
          <p:cNvSpPr txBox="1">
            <a:spLocks/>
          </p:cNvSpPr>
          <p:nvPr/>
        </p:nvSpPr>
        <p:spPr>
          <a:xfrm>
            <a:off x="3174898" y="2299697"/>
            <a:ext cx="5300242" cy="3500212"/>
          </a:xfrm>
          <a:prstGeom prst="rect">
            <a:avLst/>
          </a:prstGeom>
        </p:spPr>
        <p:txBody>
          <a:bodyPr vert="horz" lIns="91440" tIns="45720" rIns="91440" bIns="45720" rtlCol="0">
            <a:normAutofit fontScale="92500"/>
          </a:bodyPr>
          <a:lstStyle>
            <a:lvl1pPr marL="342900" indent="-3429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5176" indent="-173736">
              <a:spcAft>
                <a:spcPts val="2000"/>
              </a:spcAft>
              <a:buSzPct val="120000"/>
            </a:pPr>
            <a:r>
              <a:rPr lang="en-US" dirty="0" smtClean="0">
                <a:solidFill>
                  <a:schemeClr val="bg1"/>
                </a:solidFill>
              </a:rPr>
              <a:t>Individualized Learning</a:t>
            </a:r>
          </a:p>
          <a:p>
            <a:pPr marL="265176" indent="-173736">
              <a:spcAft>
                <a:spcPts val="2000"/>
              </a:spcAft>
              <a:buSzPct val="120000"/>
            </a:pPr>
            <a:r>
              <a:rPr lang="en-US" dirty="0" smtClean="0">
                <a:solidFill>
                  <a:schemeClr val="bg1"/>
                </a:solidFill>
              </a:rPr>
              <a:t>Increased Residency </a:t>
            </a:r>
            <a:r>
              <a:rPr lang="en-US" dirty="0" smtClean="0">
                <a:solidFill>
                  <a:schemeClr val="bg1"/>
                </a:solidFill>
              </a:rPr>
              <a:t>Readiness</a:t>
            </a:r>
          </a:p>
          <a:p>
            <a:pPr marL="265176" indent="-173736">
              <a:spcAft>
                <a:spcPts val="2000"/>
              </a:spcAft>
              <a:buSzPct val="120000"/>
            </a:pPr>
            <a:r>
              <a:rPr lang="en-US" dirty="0" smtClean="0">
                <a:solidFill>
                  <a:schemeClr val="bg1"/>
                </a:solidFill>
              </a:rPr>
              <a:t>Easier Transition from Student to Resident</a:t>
            </a:r>
            <a:endParaRPr lang="en-US" dirty="0" smtClean="0">
              <a:solidFill>
                <a:schemeClr val="bg1"/>
              </a:solidFill>
            </a:endParaRPr>
          </a:p>
          <a:p>
            <a:pPr marL="265176" indent="-173736">
              <a:spcAft>
                <a:spcPts val="2000"/>
              </a:spcAft>
              <a:buSzPct val="120000"/>
            </a:pPr>
            <a:r>
              <a:rPr lang="en-US" dirty="0" smtClean="0">
                <a:solidFill>
                  <a:schemeClr val="bg1"/>
                </a:solidFill>
              </a:rPr>
              <a:t>Decreased Cost to Students</a:t>
            </a:r>
          </a:p>
          <a:p>
            <a:pPr marL="265176" indent="-173736">
              <a:spcAft>
                <a:spcPts val="2000"/>
              </a:spcAft>
              <a:buSzPct val="120000"/>
            </a:pPr>
            <a:r>
              <a:rPr lang="en-US" dirty="0" smtClean="0">
                <a:solidFill>
                  <a:schemeClr val="bg1"/>
                </a:solidFill>
              </a:rPr>
              <a:t>Improved Health Care Workforce for Oregon</a:t>
            </a:r>
          </a:p>
          <a:p>
            <a:pPr marL="0" indent="0">
              <a:buNone/>
            </a:pPr>
            <a:endParaRPr lang="en-US"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7" name="Picture 6" descr="OHSU master brand logo." title="OHSU master brand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spTree>
    <p:extLst>
      <p:ext uri="{BB962C8B-B14F-4D97-AF65-F5344CB8AC3E}">
        <p14:creationId xmlns:p14="http://schemas.microsoft.com/office/powerpoint/2010/main" val="42415636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4498" y="5742358"/>
            <a:ext cx="498241" cy="853685"/>
          </a:xfrm>
          <a:prstGeom prst="rect">
            <a:avLst/>
          </a:prstGeom>
        </p:spPr>
      </p:pic>
      <p:sp>
        <p:nvSpPr>
          <p:cNvPr id="3" name="Title 1"/>
          <p:cNvSpPr txBox="1">
            <a:spLocks/>
          </p:cNvSpPr>
          <p:nvPr/>
        </p:nvSpPr>
        <p:spPr>
          <a:xfrm>
            <a:off x="713103" y="2168525"/>
            <a:ext cx="7772400" cy="10017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2F92D5"/>
                </a:solidFill>
                <a:latin typeface="Lato Light"/>
                <a:ea typeface="+mj-ea"/>
                <a:cs typeface="Lato Light"/>
              </a:defRPr>
            </a:lvl1pPr>
          </a:lstStyle>
          <a:p>
            <a:pPr algn="ctr"/>
            <a:r>
              <a:rPr lang="en-US" sz="4800" spc="20" dirty="0" smtClean="0">
                <a:solidFill>
                  <a:schemeClr val="bg2"/>
                </a:solidFill>
                <a:latin typeface="Lato Regular"/>
                <a:cs typeface="Lato Regular"/>
              </a:rPr>
              <a:t>Questions?</a:t>
            </a:r>
            <a:endParaRPr lang="en-US" sz="4800" spc="20" dirty="0">
              <a:solidFill>
                <a:schemeClr val="bg2"/>
              </a:solidFill>
              <a:latin typeface="Lato Regular"/>
              <a:cs typeface="Lato Regular"/>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29187651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3749" y="1065710"/>
            <a:ext cx="869688" cy="1490121"/>
          </a:xfrm>
          <a:prstGeom prst="rect">
            <a:avLst/>
          </a:prstGeom>
        </p:spPr>
      </p:pic>
      <p:sp>
        <p:nvSpPr>
          <p:cNvPr id="3" name="Title 1"/>
          <p:cNvSpPr txBox="1">
            <a:spLocks/>
          </p:cNvSpPr>
          <p:nvPr/>
        </p:nvSpPr>
        <p:spPr>
          <a:xfrm>
            <a:off x="812393" y="3006348"/>
            <a:ext cx="7772400" cy="10017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2F92D5"/>
                </a:solidFill>
                <a:latin typeface="Lato Light"/>
                <a:ea typeface="+mj-ea"/>
                <a:cs typeface="Lato Light"/>
              </a:defRPr>
            </a:lvl1pPr>
          </a:lstStyle>
          <a:p>
            <a:pPr algn="ctr"/>
            <a:r>
              <a:rPr lang="en-US" sz="4800" spc="20" dirty="0" smtClean="0">
                <a:solidFill>
                  <a:schemeClr val="bg2"/>
                </a:solidFill>
                <a:latin typeface="Lato Regular"/>
                <a:cs typeface="Lato Regular"/>
              </a:rPr>
              <a:t>Thank You</a:t>
            </a:r>
            <a:endParaRPr lang="en-US" sz="4800" spc="20" dirty="0">
              <a:solidFill>
                <a:schemeClr val="bg2"/>
              </a:solidFill>
              <a:latin typeface="Lato Regular"/>
              <a:cs typeface="Lato Regular"/>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865" y="4432818"/>
            <a:ext cx="1759455" cy="564820"/>
          </a:xfrm>
          <a:prstGeom prst="rect">
            <a:avLst/>
          </a:prstGeom>
        </p:spPr>
      </p:pic>
    </p:spTree>
    <p:extLst>
      <p:ext uri="{BB962C8B-B14F-4D97-AF65-F5344CB8AC3E}">
        <p14:creationId xmlns:p14="http://schemas.microsoft.com/office/powerpoint/2010/main" val="266295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93169" y="4640130"/>
            <a:ext cx="7212581" cy="1416542"/>
          </a:xfrm>
          <a:prstGeom prst="rect">
            <a:avLst/>
          </a:prstGeom>
          <a:noFill/>
        </p:spPr>
        <p:txBody>
          <a:bodyPr wrap="square" rtlCol="0">
            <a:spAutoFit/>
          </a:bodyPr>
          <a:lstStyle/>
          <a:p>
            <a:pPr>
              <a:lnSpc>
                <a:spcPct val="150000"/>
              </a:lnSpc>
            </a:pPr>
            <a:r>
              <a:rPr lang="en-US" sz="2000" dirty="0" smtClean="0">
                <a:solidFill>
                  <a:schemeClr val="bg1"/>
                </a:solidFill>
                <a:latin typeface="Lato Regular"/>
                <a:cs typeface="Lato Regular"/>
              </a:rPr>
              <a:t>Dwight W. Smith, MD, Director of Oregon FIRST</a:t>
            </a:r>
          </a:p>
          <a:p>
            <a:pPr>
              <a:lnSpc>
                <a:spcPct val="150000"/>
              </a:lnSpc>
            </a:pPr>
            <a:r>
              <a:rPr lang="en-US" sz="2000" dirty="0" smtClean="0">
                <a:solidFill>
                  <a:schemeClr val="bg1"/>
                </a:solidFill>
                <a:latin typeface="Lato Regular"/>
                <a:cs typeface="Lato Regular"/>
              </a:rPr>
              <a:t>Jessica Weyler, Rural Programs Coordinator</a:t>
            </a:r>
          </a:p>
          <a:p>
            <a:pPr>
              <a:lnSpc>
                <a:spcPct val="150000"/>
              </a:lnSpc>
            </a:pPr>
            <a:r>
              <a:rPr lang="en-US" sz="2000" dirty="0" smtClean="0">
                <a:solidFill>
                  <a:schemeClr val="bg1"/>
                </a:solidFill>
                <a:latin typeface="Lato Regular"/>
                <a:cs typeface="Lato Regular"/>
              </a:rPr>
              <a:t>Nick West, OHSU MD Candidate, Class of 2019</a:t>
            </a:r>
          </a:p>
        </p:txBody>
      </p:sp>
      <p:sp>
        <p:nvSpPr>
          <p:cNvPr id="4" name="TextBox 3"/>
          <p:cNvSpPr txBox="1"/>
          <p:nvPr/>
        </p:nvSpPr>
        <p:spPr>
          <a:xfrm>
            <a:off x="622050" y="3862530"/>
            <a:ext cx="5484110" cy="769441"/>
          </a:xfrm>
          <a:prstGeom prst="rect">
            <a:avLst/>
          </a:prstGeom>
          <a:noFill/>
        </p:spPr>
        <p:txBody>
          <a:bodyPr wrap="square" rtlCol="0">
            <a:spAutoFit/>
          </a:bodyPr>
          <a:lstStyle/>
          <a:p>
            <a:r>
              <a:rPr lang="en-US" sz="4400" b="1" dirty="0" smtClean="0">
                <a:solidFill>
                  <a:schemeClr val="bg1"/>
                </a:solidFill>
                <a:latin typeface="Lato Regular"/>
                <a:cs typeface="Lato Regular"/>
              </a:rPr>
              <a:t>Speakers</a:t>
            </a:r>
          </a:p>
        </p:txBody>
      </p:sp>
      <p:pic>
        <p:nvPicPr>
          <p:cNvPr id="7" name="Picture 6"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170" y="2416074"/>
            <a:ext cx="603495" cy="10340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1905" y="2731622"/>
            <a:ext cx="2238109" cy="718478"/>
          </a:xfrm>
          <a:prstGeom prst="rect">
            <a:avLst/>
          </a:prstGeom>
        </p:spPr>
      </p:pic>
    </p:spTree>
    <p:extLst>
      <p:ext uri="{BB962C8B-B14F-4D97-AF65-F5344CB8AC3E}">
        <p14:creationId xmlns:p14="http://schemas.microsoft.com/office/powerpoint/2010/main" val="1177530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058" y="689573"/>
            <a:ext cx="7534430" cy="1143000"/>
          </a:xfrm>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Overview</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p:cNvSpPr>
            <a:spLocks noGrp="1"/>
          </p:cNvSpPr>
          <p:nvPr>
            <p:ph type="body" sz="quarter" idx="10"/>
          </p:nvPr>
        </p:nvSpPr>
        <p:spPr>
          <a:xfrm>
            <a:off x="1173766" y="1869595"/>
            <a:ext cx="7534275" cy="3011487"/>
          </a:xfrm>
        </p:spPr>
        <p:txBody>
          <a:bodyPr>
            <a:normAutofit fontScale="92500"/>
          </a:bodyPr>
          <a:lstStyle/>
          <a:p>
            <a:r>
              <a:rPr lang="en-US" dirty="0" smtClean="0"/>
              <a:t>Introduction</a:t>
            </a:r>
            <a:r>
              <a:rPr lang="en-US" dirty="0"/>
              <a:t> </a:t>
            </a:r>
            <a:r>
              <a:rPr lang="en-US" dirty="0" smtClean="0"/>
              <a:t>and </a:t>
            </a:r>
            <a:r>
              <a:rPr lang="en-US" dirty="0" smtClean="0"/>
              <a:t>Background</a:t>
            </a:r>
            <a:endParaRPr lang="en-US" dirty="0"/>
          </a:p>
          <a:p>
            <a:r>
              <a:rPr lang="en-US" dirty="0" smtClean="0"/>
              <a:t>Key structural components of the </a:t>
            </a:r>
            <a:r>
              <a:rPr lang="en-US" dirty="0" smtClean="0"/>
              <a:t>OHSU Your MD curriculum transformation and Oregon </a:t>
            </a:r>
            <a:r>
              <a:rPr lang="en-US" dirty="0" smtClean="0"/>
              <a:t>FIRST curriculum</a:t>
            </a:r>
            <a:endParaRPr lang="en-US" dirty="0"/>
          </a:p>
          <a:p>
            <a:r>
              <a:rPr lang="en-US" dirty="0" smtClean="0"/>
              <a:t>Perspective of an Oregon FIRST </a:t>
            </a:r>
            <a:r>
              <a:rPr lang="en-US" dirty="0" smtClean="0"/>
              <a:t>student</a:t>
            </a:r>
            <a:endParaRPr lang="en-US" dirty="0"/>
          </a:p>
          <a:p>
            <a:r>
              <a:rPr lang="en-US" dirty="0" smtClean="0"/>
              <a:t>Results and challenges</a:t>
            </a:r>
            <a:endParaRPr lang="en-US" dirty="0"/>
          </a:p>
          <a:p>
            <a:r>
              <a:rPr lang="en-US" dirty="0" smtClean="0"/>
              <a:t>Questions and discussion</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4227298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58" y="368087"/>
            <a:ext cx="7534430" cy="1143000"/>
          </a:xfrm>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Background</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p:cNvSpPr>
            <a:spLocks noGrp="1"/>
          </p:cNvSpPr>
          <p:nvPr>
            <p:ph type="body" sz="quarter" idx="10"/>
          </p:nvPr>
        </p:nvSpPr>
        <p:spPr>
          <a:xfrm>
            <a:off x="1014109" y="1668209"/>
            <a:ext cx="7534275" cy="3705396"/>
          </a:xfrm>
        </p:spPr>
        <p:txBody>
          <a:bodyPr>
            <a:noAutofit/>
          </a:bodyPr>
          <a:lstStyle/>
          <a:p>
            <a:r>
              <a:rPr lang="en-US" sz="2000" dirty="0"/>
              <a:t>Significant disparities </a:t>
            </a:r>
            <a:r>
              <a:rPr lang="en-US" sz="2000" dirty="0" smtClean="0"/>
              <a:t>remain between </a:t>
            </a:r>
            <a:r>
              <a:rPr lang="en-US" sz="2000" dirty="0"/>
              <a:t>urban and rural counties in healthcare resources and health </a:t>
            </a:r>
            <a:r>
              <a:rPr lang="en-US" sz="2000" dirty="0" smtClean="0"/>
              <a:t>outcomes.  </a:t>
            </a:r>
          </a:p>
          <a:p>
            <a:r>
              <a:rPr lang="en-US" sz="2000" dirty="0" smtClean="0"/>
              <a:t>Numerous rural </a:t>
            </a:r>
            <a:r>
              <a:rPr lang="en-US" sz="2000" dirty="0"/>
              <a:t>areas of Oregon remain critically underserved</a:t>
            </a:r>
            <a:r>
              <a:rPr lang="en-US" sz="2000" dirty="0" smtClean="0"/>
              <a:t>.</a:t>
            </a:r>
          </a:p>
          <a:p>
            <a:r>
              <a:rPr lang="en-US" sz="2000" dirty="0" smtClean="0"/>
              <a:t>Rural physicians in Oregon require a very comprehensive skill set</a:t>
            </a:r>
            <a:endParaRPr lang="en-US" sz="2000" dirty="0"/>
          </a:p>
          <a:p>
            <a:r>
              <a:rPr lang="en-US" sz="2000" dirty="0"/>
              <a:t>The Oregon FIRST program aims to address the primary care workforce needs of our state by training of future family physicians for the comprehensive </a:t>
            </a:r>
            <a:r>
              <a:rPr lang="en-US" sz="2000" dirty="0" smtClean="0"/>
              <a:t>skill set </a:t>
            </a:r>
            <a:r>
              <a:rPr lang="en-US" sz="2000" dirty="0"/>
              <a:t>required to be a physician in rural underserved Oregon.</a:t>
            </a:r>
          </a:p>
          <a:p>
            <a:endParaRPr lang="en-US" sz="2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787209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058" y="689573"/>
            <a:ext cx="7534430" cy="1143000"/>
          </a:xfrm>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Mission</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p:cNvSpPr>
            <a:spLocks noGrp="1"/>
          </p:cNvSpPr>
          <p:nvPr>
            <p:ph type="body" sz="quarter" idx="10"/>
          </p:nvPr>
        </p:nvSpPr>
        <p:spPr>
          <a:xfrm>
            <a:off x="901700" y="1832574"/>
            <a:ext cx="7675713" cy="3754858"/>
          </a:xfrm>
        </p:spPr>
        <p:txBody>
          <a:bodyPr>
            <a:normAutofit fontScale="85000" lnSpcReduction="10000"/>
          </a:bodyPr>
          <a:lstStyle/>
          <a:p>
            <a:r>
              <a:rPr lang="en-US" dirty="0"/>
              <a:t>The Oregon FIRST program is designed to intensify the final portion of undergraduate medical school education by maximizing educational time and offering opportunity for increased responsibility and practical experience leading to the intern year of Family Medicine residency. </a:t>
            </a:r>
            <a:endParaRPr lang="en-US" dirty="0" smtClean="0"/>
          </a:p>
          <a:p>
            <a:endParaRPr lang="en-US" dirty="0" smtClean="0"/>
          </a:p>
          <a:p>
            <a:r>
              <a:rPr lang="en-US" dirty="0" smtClean="0"/>
              <a:t>This </a:t>
            </a:r>
            <a:r>
              <a:rPr lang="en-US" dirty="0"/>
              <a:t>innovative model of medical education intends to improve Residency readiness </a:t>
            </a:r>
            <a:r>
              <a:rPr lang="en-US" dirty="0" smtClean="0"/>
              <a:t>and ease the transition stressors for </a:t>
            </a:r>
            <a:r>
              <a:rPr lang="en-US" dirty="0"/>
              <a:t>students entering rural family medicine training.</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spTree>
    <p:extLst>
      <p:ext uri="{BB962C8B-B14F-4D97-AF65-F5344CB8AC3E}">
        <p14:creationId xmlns:p14="http://schemas.microsoft.com/office/powerpoint/2010/main" val="3305057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7</a:t>
            </a:fld>
            <a:endParaRPr lang="en-US" sz="1200" dirty="0">
              <a:solidFill>
                <a:schemeClr val="bg1"/>
              </a:solidFill>
              <a:latin typeface="Noto Serif" charset="0"/>
              <a:ea typeface="Noto Serif" charset="0"/>
              <a:cs typeface="Noto Serif" charset="0"/>
            </a:endParaRPr>
          </a:p>
        </p:txBody>
      </p:sp>
      <p:sp>
        <p:nvSpPr>
          <p:cNvPr id="10" name="Title 2"/>
          <p:cNvSpPr txBox="1">
            <a:spLocks/>
          </p:cNvSpPr>
          <p:nvPr/>
        </p:nvSpPr>
        <p:spPr>
          <a:xfrm>
            <a:off x="3007260" y="682610"/>
            <a:ext cx="5467880" cy="7525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Lato Regular"/>
                <a:ea typeface="+mj-ea"/>
                <a:cs typeface="Lato Regular"/>
              </a:defRPr>
            </a:lvl1pPr>
          </a:lstStyle>
          <a:p>
            <a:r>
              <a:rPr lang="en-US" sz="3000" dirty="0" smtClean="0">
                <a:latin typeface="+mj-lt"/>
              </a:rPr>
              <a:t>Cascades East Family Medicine Residency Program</a:t>
            </a:r>
            <a:endParaRPr lang="en-US" sz="3000" dirty="0">
              <a:latin typeface="+mj-lt"/>
            </a:endParaRPr>
          </a:p>
        </p:txBody>
      </p:sp>
      <p:sp>
        <p:nvSpPr>
          <p:cNvPr id="12" name="Content Placeholder 3"/>
          <p:cNvSpPr txBox="1">
            <a:spLocks/>
          </p:cNvSpPr>
          <p:nvPr/>
        </p:nvSpPr>
        <p:spPr>
          <a:xfrm>
            <a:off x="3285371" y="1833695"/>
            <a:ext cx="5300242" cy="3314757"/>
          </a:xfrm>
          <a:prstGeom prst="rect">
            <a:avLst/>
          </a:prstGeom>
        </p:spPr>
        <p:txBody>
          <a:bodyPr vert="horz" lIns="91440" tIns="45720" rIns="91440" bIns="45720" rtlCol="0">
            <a:normAutofit/>
          </a:bodyPr>
          <a:lstStyle>
            <a:lvl1pPr marL="342900" indent="-3429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5176" indent="-173736">
              <a:spcAft>
                <a:spcPts val="2000"/>
              </a:spcAft>
              <a:buSzPct val="120000"/>
            </a:pPr>
            <a:r>
              <a:rPr lang="en-US" dirty="0">
                <a:solidFill>
                  <a:schemeClr val="bg1"/>
                </a:solidFill>
                <a:latin typeface="Noto Serif" panose="02020600060500020200" pitchFamily="18" charset="0"/>
                <a:ea typeface="Noto Serif" panose="02020600060500020200" pitchFamily="18" charset="0"/>
                <a:cs typeface="Noto Serif" panose="02020600060500020200" pitchFamily="18" charset="0"/>
              </a:rPr>
              <a:t>Established in 1994</a:t>
            </a:r>
          </a:p>
          <a:p>
            <a:pPr marL="265176" indent="-173736">
              <a:spcAft>
                <a:spcPts val="2000"/>
              </a:spcAft>
              <a:buSzPct val="120000"/>
            </a:pPr>
            <a:r>
              <a:rPr lang="en-US" dirty="0">
                <a:solidFill>
                  <a:schemeClr val="bg1"/>
                </a:solidFill>
                <a:latin typeface="Noto Serif" panose="02020600060500020200" pitchFamily="18" charset="0"/>
                <a:ea typeface="Noto Serif" panose="02020600060500020200" pitchFamily="18" charset="0"/>
                <a:cs typeface="Noto Serif" panose="02020600060500020200" pitchFamily="18" charset="0"/>
              </a:rPr>
              <a:t>Sky Lakes Medical Center in Klamath Falls, OR</a:t>
            </a:r>
          </a:p>
          <a:p>
            <a:pPr marL="265176" indent="-173736">
              <a:spcAft>
                <a:spcPts val="2000"/>
              </a:spcAft>
              <a:buSzPct val="120000"/>
            </a:pPr>
            <a:r>
              <a:rPr lang="en-US" dirty="0">
                <a:solidFill>
                  <a:schemeClr val="bg1"/>
                </a:solidFill>
                <a:latin typeface="Noto Serif" panose="02020600060500020200" pitchFamily="18" charset="0"/>
                <a:ea typeface="Noto Serif" panose="02020600060500020200" pitchFamily="18" charset="0"/>
                <a:cs typeface="Noto Serif" panose="02020600060500020200" pitchFamily="18" charset="0"/>
              </a:rPr>
              <a:t>One of the most rural and </a:t>
            </a:r>
            <a:r>
              <a:rPr lang="en-US" dirty="0" smtClean="0">
                <a:solidFill>
                  <a:schemeClr val="bg1"/>
                </a:solidFill>
                <a:latin typeface="Noto Serif" panose="02020600060500020200" pitchFamily="18" charset="0"/>
                <a:ea typeface="Noto Serif" panose="02020600060500020200" pitchFamily="18" charset="0"/>
                <a:cs typeface="Noto Serif" panose="02020600060500020200" pitchFamily="18" charset="0"/>
              </a:rPr>
              <a:t>remote </a:t>
            </a:r>
            <a:br>
              <a:rPr lang="en-US" dirty="0" smtClean="0">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dirty="0" smtClean="0">
                <a:solidFill>
                  <a:schemeClr val="bg1"/>
                </a:solidFill>
                <a:latin typeface="Noto Serif" panose="02020600060500020200" pitchFamily="18" charset="0"/>
                <a:ea typeface="Noto Serif" panose="02020600060500020200" pitchFamily="18" charset="0"/>
                <a:cs typeface="Noto Serif" panose="02020600060500020200" pitchFamily="18" charset="0"/>
              </a:rPr>
              <a:t>3-year </a:t>
            </a:r>
            <a:r>
              <a:rPr lang="en-US" dirty="0">
                <a:solidFill>
                  <a:schemeClr val="bg1"/>
                </a:solidFill>
                <a:latin typeface="Noto Serif" panose="02020600060500020200" pitchFamily="18" charset="0"/>
                <a:ea typeface="Noto Serif" panose="02020600060500020200" pitchFamily="18" charset="0"/>
                <a:cs typeface="Noto Serif" panose="02020600060500020200" pitchFamily="18" charset="0"/>
              </a:rPr>
              <a:t>training programs in the nation</a:t>
            </a:r>
          </a:p>
          <a:p>
            <a:endParaRPr lang="en-US"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7" name="Picture 6" descr="OHSU master brand logo." title="OHSU master brand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spTree>
    <p:extLst>
      <p:ext uri="{BB962C8B-B14F-4D97-AF65-F5344CB8AC3E}">
        <p14:creationId xmlns:p14="http://schemas.microsoft.com/office/powerpoint/2010/main" val="3668283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0"/>
          </p:nvPr>
        </p:nvPicPr>
        <p:blipFill>
          <a:blip r:embed="rId2"/>
          <a:stretch>
            <a:fillRect/>
          </a:stretch>
        </p:blipFill>
        <p:spPr>
          <a:xfrm>
            <a:off x="15548" y="0"/>
            <a:ext cx="9146753" cy="6857999"/>
          </a:xfrm>
          <a:prstGeom prst="rect">
            <a:avLst/>
          </a:prstGeom>
        </p:spPr>
      </p:pic>
    </p:spTree>
    <p:extLst>
      <p:ext uri="{BB962C8B-B14F-4D97-AF65-F5344CB8AC3E}">
        <p14:creationId xmlns:p14="http://schemas.microsoft.com/office/powerpoint/2010/main" val="2270561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38118" r="38118"/>
          <a:stretch>
            <a:fillRect/>
          </a:stretch>
        </p:blipFill>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00C55B48-86F2-D542-81FD-386C69DBE199}" type="slidenum">
              <a:rPr lang="en-US" sz="1200" smtClean="0">
                <a:solidFill>
                  <a:schemeClr val="bg1"/>
                </a:solidFill>
                <a:latin typeface="Noto Serif" charset="0"/>
                <a:ea typeface="Noto Serif" charset="0"/>
                <a:cs typeface="Noto Serif" charset="0"/>
              </a:rPr>
              <a:t>9</a:t>
            </a:fld>
            <a:endParaRPr lang="en-US" sz="1200" dirty="0">
              <a:solidFill>
                <a:schemeClr val="bg1"/>
              </a:solidFill>
              <a:latin typeface="Noto Serif" charset="0"/>
              <a:ea typeface="Noto Serif" charset="0"/>
              <a:cs typeface="Noto Serif" charset="0"/>
            </a:endParaRPr>
          </a:p>
        </p:txBody>
      </p:sp>
      <p:sp>
        <p:nvSpPr>
          <p:cNvPr id="10" name="Title 2"/>
          <p:cNvSpPr txBox="1">
            <a:spLocks/>
          </p:cNvSpPr>
          <p:nvPr/>
        </p:nvSpPr>
        <p:spPr>
          <a:xfrm>
            <a:off x="2971698" y="878997"/>
            <a:ext cx="5467880" cy="7525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Lato Regular"/>
                <a:ea typeface="+mj-ea"/>
                <a:cs typeface="Lato Regular"/>
              </a:defRPr>
            </a:lvl1pPr>
          </a:lstStyle>
          <a:p>
            <a:r>
              <a:rPr lang="en-US" sz="3100" dirty="0" smtClean="0"/>
              <a:t>Residency Training Outcomes</a:t>
            </a:r>
            <a:endParaRPr lang="en-US" sz="3100" dirty="0"/>
          </a:p>
        </p:txBody>
      </p:sp>
      <p:sp>
        <p:nvSpPr>
          <p:cNvPr id="12" name="Content Placeholder 3"/>
          <p:cNvSpPr txBox="1">
            <a:spLocks/>
          </p:cNvSpPr>
          <p:nvPr/>
        </p:nvSpPr>
        <p:spPr>
          <a:xfrm>
            <a:off x="3258717" y="1771620"/>
            <a:ext cx="5300242" cy="3314757"/>
          </a:xfrm>
          <a:prstGeom prst="rect">
            <a:avLst/>
          </a:prstGeom>
        </p:spPr>
        <p:txBody>
          <a:bodyPr vert="horz" lIns="91440" tIns="45720" rIns="91440" bIns="45720" rtlCol="0">
            <a:normAutofit lnSpcReduction="10000"/>
          </a:bodyPr>
          <a:lstStyle>
            <a:lvl1pPr marL="342900" indent="-3429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5176" indent="-173736">
              <a:spcAft>
                <a:spcPts val="2000"/>
              </a:spcAft>
              <a:buSzPct val="120000"/>
            </a:pPr>
            <a:r>
              <a:rPr lang="en-US" dirty="0">
                <a:solidFill>
                  <a:schemeClr val="bg1"/>
                </a:solidFill>
              </a:rPr>
              <a:t>Approximately 50% of our grads stay in Oregon after graduation</a:t>
            </a:r>
          </a:p>
          <a:p>
            <a:pPr marL="265176" indent="-173736">
              <a:spcAft>
                <a:spcPts val="2000"/>
              </a:spcAft>
              <a:buSzPct val="120000"/>
            </a:pPr>
            <a:r>
              <a:rPr lang="en-US" dirty="0">
                <a:solidFill>
                  <a:schemeClr val="bg1"/>
                </a:solidFill>
              </a:rPr>
              <a:t>60% practice in communities with populations of 25,000 or less</a:t>
            </a:r>
          </a:p>
          <a:p>
            <a:pPr marL="265176" indent="-173736">
              <a:spcAft>
                <a:spcPts val="2000"/>
              </a:spcAft>
              <a:buSzPct val="120000"/>
            </a:pPr>
            <a:r>
              <a:rPr lang="en-US" dirty="0">
                <a:solidFill>
                  <a:schemeClr val="bg1"/>
                </a:solidFill>
              </a:rPr>
              <a:t>63% are in Health Professional Shortage Areas</a:t>
            </a:r>
          </a:p>
          <a:p>
            <a:endParaRPr lang="en-US"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25" y="5979000"/>
            <a:ext cx="1759455" cy="564820"/>
          </a:xfrm>
          <a:prstGeom prst="rect">
            <a:avLst/>
          </a:prstGeom>
        </p:spPr>
      </p:pic>
      <p:pic>
        <p:nvPicPr>
          <p:cNvPr id="7" name="Picture 6" descr="OHSU master brand logo." title="OHSU master brand log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613" y="6108700"/>
            <a:ext cx="358912" cy="614957"/>
          </a:xfrm>
          <a:prstGeom prst="rect">
            <a:avLst/>
          </a:prstGeom>
        </p:spPr>
      </p:pic>
    </p:spTree>
    <p:extLst>
      <p:ext uri="{BB962C8B-B14F-4D97-AF65-F5344CB8AC3E}">
        <p14:creationId xmlns:p14="http://schemas.microsoft.com/office/powerpoint/2010/main" val="4145910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HSU Cool Blues Theme">
  <a:themeElements>
    <a:clrScheme name="Custom 11">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Slide, No Logo">
  <a:themeElements>
    <a:clrScheme name="Custom 12">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ay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7771</TotalTime>
  <Words>1538</Words>
  <Application>Microsoft Office PowerPoint</Application>
  <PresentationFormat>On-screen Show (4:3)</PresentationFormat>
  <Paragraphs>238</Paragraphs>
  <Slides>29</Slides>
  <Notes>26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Arial</vt:lpstr>
      <vt:lpstr>Calibri</vt:lpstr>
      <vt:lpstr>Helvetica</vt:lpstr>
      <vt:lpstr>Lato</vt:lpstr>
      <vt:lpstr>Lato Light</vt:lpstr>
      <vt:lpstr>Lato Regular</vt:lpstr>
      <vt:lpstr>Noto</vt:lpstr>
      <vt:lpstr>Noto Serif</vt:lpstr>
      <vt:lpstr>OHSU Cool Blues Theme</vt:lpstr>
      <vt:lpstr>White Slide, No Logo</vt:lpstr>
      <vt:lpstr>Gray Slide with Logo</vt:lpstr>
      <vt:lpstr>Gray Slide No Logo</vt:lpstr>
      <vt:lpstr>    </vt:lpstr>
      <vt:lpstr>    </vt:lpstr>
      <vt:lpstr>PowerPoint Presentation</vt:lpstr>
      <vt:lpstr>Overview</vt:lpstr>
      <vt:lpstr>Background</vt:lpstr>
      <vt:lpstr>Mission</vt:lpstr>
      <vt:lpstr>PowerPoint Presentation</vt:lpstr>
      <vt:lpstr>PowerPoint Presentation</vt:lpstr>
      <vt:lpstr>PowerPoint Presentation</vt:lpstr>
      <vt:lpstr>Rural Residency  Recruitment Goals </vt:lpstr>
      <vt:lpstr>Oregon FIRST Goals</vt:lpstr>
      <vt:lpstr>Start Up Challenges</vt:lpstr>
      <vt:lpstr>PowerPoint Presentation</vt:lpstr>
      <vt:lpstr>PowerPoint Presentation</vt:lpstr>
      <vt:lpstr>Student Perspective on New Curriculum </vt:lpstr>
      <vt:lpstr>Submission to Curriculum Committee</vt:lpstr>
      <vt:lpstr>PowerPoint Presentation</vt:lpstr>
      <vt:lpstr>Student Perspective on New Curriculum </vt:lpstr>
      <vt:lpstr>PowerPoint Presentation</vt:lpstr>
      <vt:lpstr>Oregon FIRST  Fourth Year Medical Student Curriculum </vt:lpstr>
      <vt:lpstr>PowerPoint Presentation</vt:lpstr>
      <vt:lpstr>PowerPoint Presentation</vt:lpstr>
      <vt:lpstr>PowerPoint Presentation</vt:lpstr>
      <vt:lpstr>Financial</vt:lpstr>
      <vt:lpstr>PowerPoint Presentation</vt:lpstr>
      <vt:lpstr>PowerPoint Presentation</vt:lpstr>
      <vt:lpstr>PowerPoint Presentation</vt:lpstr>
      <vt:lpstr>PowerPoint Presentation</vt:lpstr>
      <vt:lpstr>PowerPoint Presentation</vt:lpstr>
    </vt:vector>
  </TitlesOfParts>
  <Company>Sockeye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OHSU</dc:creator>
  <cp:lastModifiedBy>Smith,Dwight</cp:lastModifiedBy>
  <cp:revision>525</cp:revision>
  <dcterms:created xsi:type="dcterms:W3CDTF">2015-05-18T16:26:35Z</dcterms:created>
  <dcterms:modified xsi:type="dcterms:W3CDTF">2019-01-14T19:54:54Z</dcterms:modified>
</cp:coreProperties>
</file>