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62" r:id="rId1"/>
    <p:sldMasterId id="2147483664" r:id="rId2"/>
    <p:sldMasterId id="2147483672" r:id="rId3"/>
    <p:sldMasterId id="2147483678" r:id="rId4"/>
    <p:sldMasterId id="2147483676" r:id="rId5"/>
    <p:sldMasterId id="2147483680" r:id="rId6"/>
    <p:sldMasterId id="2147483674" r:id="rId7"/>
  </p:sldMasterIdLst>
  <p:notesMasterIdLst>
    <p:notesMasterId r:id="rId46"/>
  </p:notesMasterIdLst>
  <p:sldIdLst>
    <p:sldId id="270" r:id="rId8"/>
    <p:sldId id="265" r:id="rId9"/>
    <p:sldId id="300" r:id="rId10"/>
    <p:sldId id="301" r:id="rId11"/>
    <p:sldId id="305" r:id="rId12"/>
    <p:sldId id="262" r:id="rId13"/>
    <p:sldId id="282" r:id="rId14"/>
    <p:sldId id="302" r:id="rId15"/>
    <p:sldId id="281" r:id="rId16"/>
    <p:sldId id="280" r:id="rId17"/>
    <p:sldId id="283" r:id="rId18"/>
    <p:sldId id="259" r:id="rId19"/>
    <p:sldId id="268" r:id="rId20"/>
    <p:sldId id="287" r:id="rId21"/>
    <p:sldId id="284" r:id="rId22"/>
    <p:sldId id="285" r:id="rId23"/>
    <p:sldId id="269" r:id="rId24"/>
    <p:sldId id="303" r:id="rId25"/>
    <p:sldId id="304" r:id="rId26"/>
    <p:sldId id="286" r:id="rId27"/>
    <p:sldId id="310" r:id="rId28"/>
    <p:sldId id="309" r:id="rId29"/>
    <p:sldId id="288" r:id="rId30"/>
    <p:sldId id="306" r:id="rId31"/>
    <p:sldId id="289" r:id="rId32"/>
    <p:sldId id="295" r:id="rId33"/>
    <p:sldId id="296" r:id="rId34"/>
    <p:sldId id="297" r:id="rId35"/>
    <p:sldId id="298" r:id="rId36"/>
    <p:sldId id="299" r:id="rId37"/>
    <p:sldId id="307" r:id="rId38"/>
    <p:sldId id="308" r:id="rId39"/>
    <p:sldId id="290" r:id="rId40"/>
    <p:sldId id="291" r:id="rId41"/>
    <p:sldId id="294" r:id="rId42"/>
    <p:sldId id="293" r:id="rId43"/>
    <p:sldId id="267" r:id="rId44"/>
    <p:sldId id="263" r:id="rId45"/>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Kost" initials="AK" lastIdx="8" clrIdx="0">
    <p:extLst>
      <p:ext uri="{19B8F6BF-5375-455C-9EA6-DF929625EA0E}">
        <p15:presenceInfo xmlns:p15="http://schemas.microsoft.com/office/powerpoint/2012/main" userId="Amanda Ko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p:restoredTop sz="93820" autoAdjust="0"/>
  </p:normalViewPr>
  <p:slideViewPr>
    <p:cSldViewPr snapToGrid="0" snapToObjects="1" showGuides="1">
      <p:cViewPr varScale="1">
        <p:scale>
          <a:sx n="96" d="100"/>
          <a:sy n="96" d="100"/>
        </p:scale>
        <p:origin x="45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9300-05CB-D947-9808-E0D9EF3D068A}" type="datetimeFigureOut">
              <a:rPr lang="en-US" smtClean="0"/>
              <a:t>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23EE-0F71-B548-8D5A-4D687A937AF6}" type="slidenum">
              <a:rPr lang="en-US" smtClean="0"/>
              <a:t>‹#›</a:t>
            </a:fld>
            <a:endParaRPr lang="en-US"/>
          </a:p>
        </p:txBody>
      </p:sp>
    </p:spTree>
    <p:extLst>
      <p:ext uri="{BB962C8B-B14F-4D97-AF65-F5344CB8AC3E}">
        <p14:creationId xmlns:p14="http://schemas.microsoft.com/office/powerpoint/2010/main" val="3278041421"/>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roles, thank STFM</a:t>
            </a:r>
          </a:p>
          <a:p>
            <a:r>
              <a:rPr lang="en-US" dirty="0"/>
              <a:t>Include founding director of MAT</a:t>
            </a: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2</a:t>
            </a:fld>
            <a:endParaRPr lang="en-US"/>
          </a:p>
        </p:txBody>
      </p:sp>
    </p:spTree>
    <p:extLst>
      <p:ext uri="{BB962C8B-B14F-4D97-AF65-F5344CB8AC3E}">
        <p14:creationId xmlns:p14="http://schemas.microsoft.com/office/powerpoint/2010/main" val="389556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Why do we choose which substances are good or bad if they have the same outcomes of death and morbidity? Why do we choose what is the patient’s fault or not</a:t>
            </a: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11</a:t>
            </a:fld>
            <a:endParaRPr lang="en-US"/>
          </a:p>
        </p:txBody>
      </p:sp>
    </p:spTree>
    <p:extLst>
      <p:ext uri="{BB962C8B-B14F-4D97-AF65-F5344CB8AC3E}">
        <p14:creationId xmlns:p14="http://schemas.microsoft.com/office/powerpoint/2010/main" val="393888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Institute on Alcohol Abuse and Alcoholism</a:t>
            </a:r>
          </a:p>
          <a:p>
            <a:r>
              <a:rPr lang="en-US" dirty="0"/>
              <a:t>Alcohol as third leading cause of death in 2017, first is tobacco and second is poor diet and inactivity</a:t>
            </a:r>
          </a:p>
          <a:p>
            <a:r>
              <a:rPr lang="en-US" dirty="0"/>
              <a:t>Side note – 92 caffeine related deaths, about 1/3 suicide</a:t>
            </a: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12</a:t>
            </a:fld>
            <a:endParaRPr lang="en-US"/>
          </a:p>
        </p:txBody>
      </p:sp>
    </p:spTree>
    <p:extLst>
      <p:ext uri="{BB962C8B-B14F-4D97-AF65-F5344CB8AC3E}">
        <p14:creationId xmlns:p14="http://schemas.microsoft.com/office/powerpoint/2010/main" val="267669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13</a:t>
            </a:fld>
            <a:endParaRPr lang="en-US"/>
          </a:p>
        </p:txBody>
      </p:sp>
    </p:spTree>
    <p:extLst>
      <p:ext uri="{BB962C8B-B14F-4D97-AF65-F5344CB8AC3E}">
        <p14:creationId xmlns:p14="http://schemas.microsoft.com/office/powerpoint/2010/main" val="392065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14</a:t>
            </a:fld>
            <a:endParaRPr lang="en-US"/>
          </a:p>
        </p:txBody>
      </p:sp>
    </p:spTree>
    <p:extLst>
      <p:ext uri="{BB962C8B-B14F-4D97-AF65-F5344CB8AC3E}">
        <p14:creationId xmlns:p14="http://schemas.microsoft.com/office/powerpoint/2010/main" val="76445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15</a:t>
            </a:fld>
            <a:endParaRPr lang="en-US"/>
          </a:p>
        </p:txBody>
      </p:sp>
    </p:spTree>
    <p:extLst>
      <p:ext uri="{BB962C8B-B14F-4D97-AF65-F5344CB8AC3E}">
        <p14:creationId xmlns:p14="http://schemas.microsoft.com/office/powerpoint/2010/main" val="111536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16</a:t>
            </a:fld>
            <a:endParaRPr lang="en-US"/>
          </a:p>
        </p:txBody>
      </p:sp>
    </p:spTree>
    <p:extLst>
      <p:ext uri="{BB962C8B-B14F-4D97-AF65-F5344CB8AC3E}">
        <p14:creationId xmlns:p14="http://schemas.microsoft.com/office/powerpoint/2010/main" val="100893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17</a:t>
            </a:fld>
            <a:endParaRPr lang="en-US"/>
          </a:p>
        </p:txBody>
      </p:sp>
    </p:spTree>
    <p:extLst>
      <p:ext uri="{BB962C8B-B14F-4D97-AF65-F5344CB8AC3E}">
        <p14:creationId xmlns:p14="http://schemas.microsoft.com/office/powerpoint/2010/main" val="1651249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18</a:t>
            </a:fld>
            <a:endParaRPr lang="en-US"/>
          </a:p>
        </p:txBody>
      </p:sp>
    </p:spTree>
    <p:extLst>
      <p:ext uri="{BB962C8B-B14F-4D97-AF65-F5344CB8AC3E}">
        <p14:creationId xmlns:p14="http://schemas.microsoft.com/office/powerpoint/2010/main" val="52086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19</a:t>
            </a:fld>
            <a:endParaRPr lang="en-US"/>
          </a:p>
        </p:txBody>
      </p:sp>
    </p:spTree>
    <p:extLst>
      <p:ext uri="{BB962C8B-B14F-4D97-AF65-F5344CB8AC3E}">
        <p14:creationId xmlns:p14="http://schemas.microsoft.com/office/powerpoint/2010/main" val="1746036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20</a:t>
            </a:fld>
            <a:endParaRPr lang="en-US"/>
          </a:p>
        </p:txBody>
      </p:sp>
    </p:spTree>
    <p:extLst>
      <p:ext uri="{BB962C8B-B14F-4D97-AF65-F5344CB8AC3E}">
        <p14:creationId xmlns:p14="http://schemas.microsoft.com/office/powerpoint/2010/main" val="236119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a:t>
            </a:fld>
            <a:endParaRPr lang="en-US"/>
          </a:p>
        </p:txBody>
      </p:sp>
    </p:spTree>
    <p:extLst>
      <p:ext uri="{BB962C8B-B14F-4D97-AF65-F5344CB8AC3E}">
        <p14:creationId xmlns:p14="http://schemas.microsoft.com/office/powerpoint/2010/main" val="3163281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started practicing in a rural community that needed it, I helped expand our addiction care.</a:t>
            </a:r>
          </a:p>
          <a:p>
            <a:r>
              <a:rPr lang="en-US" dirty="0"/>
              <a:t>When I was granted the role of clerkship director, it was too important to NOT alter the curriculum to include this</a:t>
            </a:r>
          </a:p>
          <a:p>
            <a:r>
              <a:rPr lang="en-US" dirty="0"/>
              <a:t>I could mentor other student educators to include an addiction component in their inpatient, outpatient and maternity care rotations, and spin a behavioral health rotation to focus on addiction care for interested students.</a:t>
            </a: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21</a:t>
            </a:fld>
            <a:endParaRPr lang="en-US"/>
          </a:p>
        </p:txBody>
      </p:sp>
    </p:spTree>
    <p:extLst>
      <p:ext uri="{BB962C8B-B14F-4D97-AF65-F5344CB8AC3E}">
        <p14:creationId xmlns:p14="http://schemas.microsoft.com/office/powerpoint/2010/main" val="3756389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22</a:t>
            </a:fld>
            <a:endParaRPr lang="en-US"/>
          </a:p>
        </p:txBody>
      </p:sp>
    </p:spTree>
    <p:extLst>
      <p:ext uri="{BB962C8B-B14F-4D97-AF65-F5344CB8AC3E}">
        <p14:creationId xmlns:p14="http://schemas.microsoft.com/office/powerpoint/2010/main" val="126746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How to take a sensitive history</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Don’t look surprised by answers</a:t>
            </a:r>
          </a:p>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Ask follow up questions</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Communication Skills – Pair/Group</a:t>
            </a:r>
          </a:p>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Effects of Substances – Didactic (brief)</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Brief physical and psychological effects</a:t>
            </a:r>
          </a:p>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Behavioral Strategies – Interactive Discussion</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Counseling</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Motivational Interviewing</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Coping Skills</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Relapse Prevention</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Safety – Discussion (student experiences)</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Harm reduction</a:t>
            </a:r>
          </a:p>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Trauma Informed Care</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ACEs</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Medication Strategies – Didactic</a:t>
            </a:r>
            <a:endParaRPr lang="en-US" dirty="0">
              <a:solidFill>
                <a:srgbClr val="414141"/>
              </a:solidFill>
              <a:latin typeface="Arial Narrow" panose="020B0604020202020204" pitchFamily="34" charset="0"/>
              <a:cs typeface="Arial Narrow" panose="020B0604020202020204" pitchFamily="34" charset="0"/>
            </a:endParaRPr>
          </a:p>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Buprenorphine, Methadone, Naltrexone</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Naloxone</a:t>
            </a:r>
          </a:p>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Bupropion, Varenicline</a:t>
            </a:r>
          </a:p>
          <a:p>
            <a:pPr lvl="1">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Gabapentin, Acamprosate, </a:t>
            </a:r>
            <a:r>
              <a:rPr lang="en-US" dirty="0" err="1">
                <a:solidFill>
                  <a:srgbClr val="414141"/>
                </a:solidFill>
                <a:latin typeface="Arial Narrow" panose="020B0604020202020204" pitchFamily="34" charset="0"/>
                <a:cs typeface="Arial Narrow" panose="020B0604020202020204" pitchFamily="34" charset="0"/>
              </a:rPr>
              <a:t>Disulfuram</a:t>
            </a:r>
            <a:r>
              <a:rPr lang="en-US" dirty="0">
                <a:solidFill>
                  <a:srgbClr val="414141"/>
                </a:solidFill>
                <a:latin typeface="Arial Narrow" panose="020B0604020202020204" pitchFamily="34" charset="0"/>
                <a:cs typeface="Arial Narrow" panose="020B0604020202020204" pitchFamily="34" charset="0"/>
              </a:rPr>
              <a:t>, Naltrexone</a:t>
            </a:r>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23</a:t>
            </a:fld>
            <a:endParaRPr lang="en-US"/>
          </a:p>
        </p:txBody>
      </p:sp>
    </p:spTree>
    <p:extLst>
      <p:ext uri="{BB962C8B-B14F-4D97-AF65-F5344CB8AC3E}">
        <p14:creationId xmlns:p14="http://schemas.microsoft.com/office/powerpoint/2010/main" val="1407567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24</a:t>
            </a:fld>
            <a:endParaRPr lang="en-US"/>
          </a:p>
        </p:txBody>
      </p:sp>
    </p:spTree>
    <p:extLst>
      <p:ext uri="{BB962C8B-B14F-4D97-AF65-F5344CB8AC3E}">
        <p14:creationId xmlns:p14="http://schemas.microsoft.com/office/powerpoint/2010/main" val="3580866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25</a:t>
            </a:fld>
            <a:endParaRPr lang="en-US"/>
          </a:p>
        </p:txBody>
      </p:sp>
    </p:spTree>
    <p:extLst>
      <p:ext uri="{BB962C8B-B14F-4D97-AF65-F5344CB8AC3E}">
        <p14:creationId xmlns:p14="http://schemas.microsoft.com/office/powerpoint/2010/main" val="1314958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26</a:t>
            </a:fld>
            <a:endParaRPr lang="en-US"/>
          </a:p>
        </p:txBody>
      </p:sp>
    </p:spTree>
    <p:extLst>
      <p:ext uri="{BB962C8B-B14F-4D97-AF65-F5344CB8AC3E}">
        <p14:creationId xmlns:p14="http://schemas.microsoft.com/office/powerpoint/2010/main" val="3309609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27</a:t>
            </a:fld>
            <a:endParaRPr lang="en-US"/>
          </a:p>
        </p:txBody>
      </p:sp>
    </p:spTree>
    <p:extLst>
      <p:ext uri="{BB962C8B-B14F-4D97-AF65-F5344CB8AC3E}">
        <p14:creationId xmlns:p14="http://schemas.microsoft.com/office/powerpoint/2010/main" val="2842069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28</a:t>
            </a:fld>
            <a:endParaRPr lang="en-US"/>
          </a:p>
        </p:txBody>
      </p:sp>
    </p:spTree>
    <p:extLst>
      <p:ext uri="{BB962C8B-B14F-4D97-AF65-F5344CB8AC3E}">
        <p14:creationId xmlns:p14="http://schemas.microsoft.com/office/powerpoint/2010/main" val="7106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29</a:t>
            </a:fld>
            <a:endParaRPr lang="en-US"/>
          </a:p>
        </p:txBody>
      </p:sp>
    </p:spTree>
    <p:extLst>
      <p:ext uri="{BB962C8B-B14F-4D97-AF65-F5344CB8AC3E}">
        <p14:creationId xmlns:p14="http://schemas.microsoft.com/office/powerpoint/2010/main" val="290940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30</a:t>
            </a:fld>
            <a:endParaRPr lang="en-US"/>
          </a:p>
        </p:txBody>
      </p:sp>
    </p:spTree>
    <p:extLst>
      <p:ext uri="{BB962C8B-B14F-4D97-AF65-F5344CB8AC3E}">
        <p14:creationId xmlns:p14="http://schemas.microsoft.com/office/powerpoint/2010/main" val="142249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4</a:t>
            </a:fld>
            <a:endParaRPr lang="en-US"/>
          </a:p>
        </p:txBody>
      </p:sp>
    </p:spTree>
    <p:extLst>
      <p:ext uri="{BB962C8B-B14F-4D97-AF65-F5344CB8AC3E}">
        <p14:creationId xmlns:p14="http://schemas.microsoft.com/office/powerpoint/2010/main" val="2835910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noted improvement! (just showing to cover all 20, not discussed separately)</a:t>
            </a:r>
          </a:p>
        </p:txBody>
      </p:sp>
      <p:sp>
        <p:nvSpPr>
          <p:cNvPr id="4" name="Slide Number Placeholder 3"/>
          <p:cNvSpPr>
            <a:spLocks noGrp="1"/>
          </p:cNvSpPr>
          <p:nvPr>
            <p:ph type="sldNum" sz="quarter" idx="5"/>
          </p:nvPr>
        </p:nvSpPr>
        <p:spPr/>
        <p:txBody>
          <a:bodyPr/>
          <a:lstStyle/>
          <a:p>
            <a:fld id="{111E23EE-0F71-B548-8D5A-4D687A937AF6}" type="slidenum">
              <a:rPr lang="en-US" smtClean="0"/>
              <a:t>31</a:t>
            </a:fld>
            <a:endParaRPr lang="en-US"/>
          </a:p>
        </p:txBody>
      </p:sp>
    </p:spTree>
    <p:extLst>
      <p:ext uri="{BB962C8B-B14F-4D97-AF65-F5344CB8AC3E}">
        <p14:creationId xmlns:p14="http://schemas.microsoft.com/office/powerpoint/2010/main" val="395667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Is</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it the FM environment?</a:t>
            </a:r>
          </a:p>
          <a:p>
            <a:pPr>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Was</a:t>
            </a:r>
            <a:r>
              <a:rPr lang="en-US" dirty="0">
                <a:solidFill>
                  <a:srgbClr val="414141"/>
                </a:solidFill>
                <a:latin typeface="Arial Narrow" panose="020B0604020202020204" pitchFamily="34" charset="0"/>
                <a:cs typeface="Arial Narrow" panose="020B0604020202020204" pitchFamily="34" charset="0"/>
              </a:rPr>
              <a:t> it the first time they were on the “front lines” of people asking for help?</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Did</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they learn the right questions?</a:t>
            </a:r>
          </a:p>
          <a:p>
            <a:pPr>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Good</a:t>
            </a:r>
            <a:r>
              <a:rPr lang="en-US" dirty="0">
                <a:solidFill>
                  <a:srgbClr val="414141"/>
                </a:solidFill>
                <a:latin typeface="Arial Narrow" panose="020B0604020202020204" pitchFamily="34" charset="0"/>
                <a:cs typeface="Arial Narrow" panose="020B0604020202020204" pitchFamily="34" charset="0"/>
              </a:rPr>
              <a:t> modelling?</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Just the workshop?</a:t>
            </a:r>
          </a:p>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Likely a combination of all of the above</a:t>
            </a:r>
          </a:p>
          <a:p>
            <a:pPr lvl="1">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Motivation</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to teach and continue to offer primary care experiences</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32</a:t>
            </a:fld>
            <a:endParaRPr lang="en-US"/>
          </a:p>
        </p:txBody>
      </p:sp>
    </p:spTree>
    <p:extLst>
      <p:ext uri="{BB962C8B-B14F-4D97-AF65-F5344CB8AC3E}">
        <p14:creationId xmlns:p14="http://schemas.microsoft.com/office/powerpoint/2010/main" val="2867151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33</a:t>
            </a:fld>
            <a:endParaRPr lang="en-US"/>
          </a:p>
        </p:txBody>
      </p:sp>
    </p:spTree>
    <p:extLst>
      <p:ext uri="{BB962C8B-B14F-4D97-AF65-F5344CB8AC3E}">
        <p14:creationId xmlns:p14="http://schemas.microsoft.com/office/powerpoint/2010/main" val="220147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Talk about it: Include data and leaders</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Treat your patients and include students – harm reduction, referrals and medications</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Model how to refer patients if you don’t have the ability to offer treatment</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Consider the DATA X Waiver training as CME, even if no intention to prescribe buprenorphine</a:t>
            </a:r>
          </a:p>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Let your students teach you if they have experience</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Bring a student to meetings or with these patients</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Start small-what can </a:t>
            </a:r>
            <a:r>
              <a:rPr lang="en-US" dirty="0">
                <a:solidFill>
                  <a:srgbClr val="414141"/>
                </a:solidFill>
                <a:latin typeface="Arial Narrow" panose="020B0604020202020204" pitchFamily="34" charset="0"/>
                <a:cs typeface="Arial Narrow" panose="020B0604020202020204" pitchFamily="34" charset="0"/>
              </a:rPr>
              <a:t>you control? De-stigmatizing alone is a huge step</a:t>
            </a:r>
          </a:p>
          <a:p>
            <a:pPr>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Start a curriculum-in whatever way works</a:t>
            </a:r>
            <a:endParaRPr kumimoji="0" lang="en-US" sz="12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34</a:t>
            </a:fld>
            <a:endParaRPr lang="en-US"/>
          </a:p>
        </p:txBody>
      </p:sp>
    </p:spTree>
    <p:extLst>
      <p:ext uri="{BB962C8B-B14F-4D97-AF65-F5344CB8AC3E}">
        <p14:creationId xmlns:p14="http://schemas.microsoft.com/office/powerpoint/2010/main" val="1788625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35</a:t>
            </a:fld>
            <a:endParaRPr lang="en-US"/>
          </a:p>
        </p:txBody>
      </p:sp>
    </p:spTree>
    <p:extLst>
      <p:ext uri="{BB962C8B-B14F-4D97-AF65-F5344CB8AC3E}">
        <p14:creationId xmlns:p14="http://schemas.microsoft.com/office/powerpoint/2010/main" val="2371903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36</a:t>
            </a:fld>
            <a:endParaRPr lang="en-US"/>
          </a:p>
        </p:txBody>
      </p:sp>
    </p:spTree>
    <p:extLst>
      <p:ext uri="{BB962C8B-B14F-4D97-AF65-F5344CB8AC3E}">
        <p14:creationId xmlns:p14="http://schemas.microsoft.com/office/powerpoint/2010/main" val="1241470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37</a:t>
            </a:fld>
            <a:endParaRPr lang="en-US"/>
          </a:p>
        </p:txBody>
      </p:sp>
    </p:spTree>
    <p:extLst>
      <p:ext uri="{BB962C8B-B14F-4D97-AF65-F5344CB8AC3E}">
        <p14:creationId xmlns:p14="http://schemas.microsoft.com/office/powerpoint/2010/main" val="234629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38</a:t>
            </a:fld>
            <a:endParaRPr lang="en-US"/>
          </a:p>
        </p:txBody>
      </p:sp>
    </p:spTree>
    <p:extLst>
      <p:ext uri="{BB962C8B-B14F-4D97-AF65-F5344CB8AC3E}">
        <p14:creationId xmlns:p14="http://schemas.microsoft.com/office/powerpoint/2010/main" val="3792438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39</a:t>
            </a:fld>
            <a:endParaRPr lang="en-US"/>
          </a:p>
        </p:txBody>
      </p:sp>
    </p:spTree>
    <p:extLst>
      <p:ext uri="{BB962C8B-B14F-4D97-AF65-F5344CB8AC3E}">
        <p14:creationId xmlns:p14="http://schemas.microsoft.com/office/powerpoint/2010/main" val="1521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5</a:t>
            </a:fld>
            <a:endParaRPr lang="en-US"/>
          </a:p>
        </p:txBody>
      </p:sp>
    </p:spTree>
    <p:extLst>
      <p:ext uri="{BB962C8B-B14F-4D97-AF65-F5344CB8AC3E}">
        <p14:creationId xmlns:p14="http://schemas.microsoft.com/office/powerpoint/2010/main" val="93031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6</a:t>
            </a:fld>
            <a:endParaRPr lang="en-US"/>
          </a:p>
        </p:txBody>
      </p:sp>
    </p:spTree>
    <p:extLst>
      <p:ext uri="{BB962C8B-B14F-4D97-AF65-F5344CB8AC3E}">
        <p14:creationId xmlns:p14="http://schemas.microsoft.com/office/powerpoint/2010/main" val="29255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E23EE-0F71-B548-8D5A-4D687A937AF6}" type="slidenum">
              <a:rPr lang="en-US" smtClean="0"/>
              <a:t>7</a:t>
            </a:fld>
            <a:endParaRPr lang="en-US"/>
          </a:p>
        </p:txBody>
      </p:sp>
    </p:spTree>
    <p:extLst>
      <p:ext uri="{BB962C8B-B14F-4D97-AF65-F5344CB8AC3E}">
        <p14:creationId xmlns:p14="http://schemas.microsoft.com/office/powerpoint/2010/main" val="194099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picture that comes up when googling image addiction</a:t>
            </a:r>
          </a:p>
          <a:p>
            <a:r>
              <a:rPr lang="en-US" dirty="0"/>
              <a:t>Look at the definition of addiction. Was that what you were taught? I wasn’t – so how did we get there. </a:t>
            </a:r>
          </a:p>
        </p:txBody>
      </p:sp>
      <p:sp>
        <p:nvSpPr>
          <p:cNvPr id="4" name="Slide Number Placeholder 3"/>
          <p:cNvSpPr>
            <a:spLocks noGrp="1"/>
          </p:cNvSpPr>
          <p:nvPr>
            <p:ph type="sldNum" sz="quarter" idx="5"/>
          </p:nvPr>
        </p:nvSpPr>
        <p:spPr/>
        <p:txBody>
          <a:bodyPr/>
          <a:lstStyle/>
          <a:p>
            <a:fld id="{111E23EE-0F71-B548-8D5A-4D687A937AF6}" type="slidenum">
              <a:rPr lang="en-US" smtClean="0"/>
              <a:t>8</a:t>
            </a:fld>
            <a:endParaRPr lang="en-US"/>
          </a:p>
        </p:txBody>
      </p:sp>
    </p:spTree>
    <p:extLst>
      <p:ext uri="{BB962C8B-B14F-4D97-AF65-F5344CB8AC3E}">
        <p14:creationId xmlns:p14="http://schemas.microsoft.com/office/powerpoint/2010/main" val="313098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9</a:t>
            </a:fld>
            <a:endParaRPr lang="en-US"/>
          </a:p>
        </p:txBody>
      </p:sp>
    </p:spTree>
    <p:extLst>
      <p:ext uri="{BB962C8B-B14F-4D97-AF65-F5344CB8AC3E}">
        <p14:creationId xmlns:p14="http://schemas.microsoft.com/office/powerpoint/2010/main" val="83012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relate to people who are drinking during talk, feeling off when not taking it, de-stigmatize addiction by talking about people who “need coffee” in the AM to feel normal</a:t>
            </a:r>
          </a:p>
          <a:p>
            <a:endParaRPr lang="en-US" dirty="0"/>
          </a:p>
        </p:txBody>
      </p:sp>
      <p:sp>
        <p:nvSpPr>
          <p:cNvPr id="4" name="Slide Number Placeholder 3"/>
          <p:cNvSpPr>
            <a:spLocks noGrp="1"/>
          </p:cNvSpPr>
          <p:nvPr>
            <p:ph type="sldNum" sz="quarter" idx="5"/>
          </p:nvPr>
        </p:nvSpPr>
        <p:spPr/>
        <p:txBody>
          <a:bodyPr/>
          <a:lstStyle/>
          <a:p>
            <a:fld id="{111E23EE-0F71-B548-8D5A-4D687A937AF6}" type="slidenum">
              <a:rPr lang="en-US" smtClean="0"/>
              <a:t>10</a:t>
            </a:fld>
            <a:endParaRPr lang="en-US"/>
          </a:p>
        </p:txBody>
      </p:sp>
    </p:spTree>
    <p:extLst>
      <p:ext uri="{BB962C8B-B14F-4D97-AF65-F5344CB8AC3E}">
        <p14:creationId xmlns:p14="http://schemas.microsoft.com/office/powerpoint/2010/main" val="3313097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9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3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96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51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7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2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1466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4999D2-88F9-0D43-976B-06D5201E6697}"/>
              </a:ext>
            </a:extLst>
          </p:cNvPr>
          <p:cNvPicPr>
            <a:picLocks noChangeAspect="1"/>
          </p:cNvPicPr>
          <p:nvPr userDrawn="1"/>
        </p:nvPicPr>
        <p:blipFill>
          <a:blip r:embed="rId3"/>
          <a:stretch>
            <a:fillRect/>
          </a:stretch>
        </p:blipFill>
        <p:spPr>
          <a:xfrm>
            <a:off x="0" y="0"/>
            <a:ext cx="14630400" cy="8229600"/>
          </a:xfrm>
          <a:prstGeom prst="rect">
            <a:avLst/>
          </a:prstGeom>
        </p:spPr>
      </p:pic>
      <p:sp>
        <p:nvSpPr>
          <p:cNvPr id="6" name="Rectangle 5">
            <a:extLst>
              <a:ext uri="{FF2B5EF4-FFF2-40B4-BE49-F238E27FC236}">
                <a16:creationId xmlns:a16="http://schemas.microsoft.com/office/drawing/2014/main" id="{EF2E46B4-A436-F34D-BBAB-636311601D6D}"/>
              </a:ext>
            </a:extLst>
          </p:cNvPr>
          <p:cNvSpPr/>
          <p:nvPr userDrawn="1"/>
        </p:nvSpPr>
        <p:spPr>
          <a:xfrm>
            <a:off x="0" y="7000407"/>
            <a:ext cx="14630400" cy="1229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4440479-2960-A94C-8D91-E632B79FF03B}"/>
              </a:ext>
            </a:extLst>
          </p:cNvPr>
          <p:cNvPicPr>
            <a:picLocks noChangeAspect="1"/>
          </p:cNvPicPr>
          <p:nvPr userDrawn="1"/>
        </p:nvPicPr>
        <p:blipFill>
          <a:blip r:embed="rId4"/>
          <a:stretch>
            <a:fillRect/>
          </a:stretch>
        </p:blipFill>
        <p:spPr>
          <a:xfrm>
            <a:off x="2558317" y="7087549"/>
            <a:ext cx="2094261" cy="791573"/>
          </a:xfrm>
          <a:prstGeom prst="rect">
            <a:avLst/>
          </a:prstGeom>
        </p:spPr>
      </p:pic>
      <p:pic>
        <p:nvPicPr>
          <p:cNvPr id="18" name="Picture 17">
            <a:extLst>
              <a:ext uri="{FF2B5EF4-FFF2-40B4-BE49-F238E27FC236}">
                <a16:creationId xmlns:a16="http://schemas.microsoft.com/office/drawing/2014/main" id="{7F8C7932-5DDB-824A-A0BB-E6CF0EB5AF39}"/>
              </a:ext>
            </a:extLst>
          </p:cNvPr>
          <p:cNvPicPr>
            <a:picLocks noChangeAspect="1"/>
          </p:cNvPicPr>
          <p:nvPr userDrawn="1"/>
        </p:nvPicPr>
        <p:blipFill>
          <a:blip r:embed="rId5"/>
          <a:stretch>
            <a:fillRect/>
          </a:stretch>
        </p:blipFill>
        <p:spPr>
          <a:xfrm>
            <a:off x="579769" y="7213052"/>
            <a:ext cx="1773280" cy="717559"/>
          </a:xfrm>
          <a:prstGeom prst="rect">
            <a:avLst/>
          </a:prstGeom>
        </p:spPr>
      </p:pic>
      <p:sp>
        <p:nvSpPr>
          <p:cNvPr id="7" name="TextBox 6">
            <a:extLst>
              <a:ext uri="{FF2B5EF4-FFF2-40B4-BE49-F238E27FC236}">
                <a16:creationId xmlns:a16="http://schemas.microsoft.com/office/drawing/2014/main" id="{8B589E25-EC24-C743-A4FF-236C854154D2}"/>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accent5"/>
                </a:solidFill>
                <a:latin typeface="Arial Narrow" panose="020B0604020202020204" pitchFamily="34" charset="0"/>
                <a:cs typeface="Arial Narrow" panose="020B0604020202020204" pitchFamily="34" charset="0"/>
              </a:rPr>
              <a:t>Join the conversation on Twitter #MSE20</a:t>
            </a:r>
          </a:p>
        </p:txBody>
      </p:sp>
    </p:spTree>
    <p:extLst>
      <p:ext uri="{BB962C8B-B14F-4D97-AF65-F5344CB8AC3E}">
        <p14:creationId xmlns:p14="http://schemas.microsoft.com/office/powerpoint/2010/main" val="211001335"/>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b="0" i="0" kern="1200" spc="-15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37C2C2-98AC-654A-94B3-D7A464AC53D7}"/>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988F541-AAE6-F245-8FE3-EA3AEB7ECA3A}"/>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accent5"/>
                </a:solidFill>
                <a:latin typeface="Arial Narrow" panose="020B0604020202020204" pitchFamily="34" charset="0"/>
                <a:cs typeface="Arial Narrow" panose="020B0604020202020204" pitchFamily="34" charset="0"/>
              </a:rPr>
              <a:t>Join the conversation on Twitter #MSE20</a:t>
            </a:r>
          </a:p>
        </p:txBody>
      </p:sp>
      <p:pic>
        <p:nvPicPr>
          <p:cNvPr id="21" name="Picture 20">
            <a:extLst>
              <a:ext uri="{FF2B5EF4-FFF2-40B4-BE49-F238E27FC236}">
                <a16:creationId xmlns:a16="http://schemas.microsoft.com/office/drawing/2014/main" id="{CF7DB2D5-DBBC-594D-8004-779CA27A176B}"/>
              </a:ext>
            </a:extLst>
          </p:cNvPr>
          <p:cNvPicPr>
            <a:picLocks noChangeAspect="1"/>
          </p:cNvPicPr>
          <p:nvPr userDrawn="1"/>
        </p:nvPicPr>
        <p:blipFill>
          <a:blip r:embed="rId3"/>
          <a:stretch>
            <a:fillRect/>
          </a:stretch>
        </p:blipFill>
        <p:spPr>
          <a:xfrm>
            <a:off x="531921" y="6784500"/>
            <a:ext cx="2937522" cy="614830"/>
          </a:xfrm>
          <a:prstGeom prst="rect">
            <a:avLst/>
          </a:prstGeom>
        </p:spPr>
      </p:pic>
      <p:sp>
        <p:nvSpPr>
          <p:cNvPr id="6" name="Subtitle 2">
            <a:extLst>
              <a:ext uri="{FF2B5EF4-FFF2-40B4-BE49-F238E27FC236}">
                <a16:creationId xmlns:a16="http://schemas.microsoft.com/office/drawing/2014/main" id="{4F037044-FDE6-5D43-A3DC-4475E355B0DF}"/>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spTree>
    <p:extLst>
      <p:ext uri="{BB962C8B-B14F-4D97-AF65-F5344CB8AC3E}">
        <p14:creationId xmlns:p14="http://schemas.microsoft.com/office/powerpoint/2010/main" val="4123140060"/>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B3255-41BB-544F-8271-64612B414D9C}"/>
              </a:ext>
            </a:extLst>
          </p:cNvPr>
          <p:cNvSpPr/>
          <p:nvPr userDrawn="1"/>
        </p:nvSpPr>
        <p:spPr>
          <a:xfrm>
            <a:off x="0" y="0"/>
            <a:ext cx="14630400" cy="822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5C28374D-F2C8-0E4D-8032-EB6B50BBCA2E}"/>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bg1"/>
                </a:solidFill>
                <a:latin typeface="Arial Narrow" panose="020B0604020202020204" pitchFamily="34" charset="0"/>
                <a:cs typeface="Arial Narrow" panose="020B0604020202020204" pitchFamily="34" charset="0"/>
              </a:rPr>
              <a:t>Join the conversation on Twitter #MSE20</a:t>
            </a:r>
          </a:p>
        </p:txBody>
      </p:sp>
      <p:sp>
        <p:nvSpPr>
          <p:cNvPr id="10" name="Rectangle 9">
            <a:extLst>
              <a:ext uri="{FF2B5EF4-FFF2-40B4-BE49-F238E27FC236}">
                <a16:creationId xmlns:a16="http://schemas.microsoft.com/office/drawing/2014/main" id="{69A76318-B4AA-D344-912B-9B5D7AA9CB75}"/>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30A65D9-6E73-334B-88D8-94DF688FD8DB}"/>
              </a:ext>
            </a:extLst>
          </p:cNvPr>
          <p:cNvGrpSpPr/>
          <p:nvPr userDrawn="1"/>
        </p:nvGrpSpPr>
        <p:grpSpPr>
          <a:xfrm>
            <a:off x="565784" y="6773543"/>
            <a:ext cx="2818601" cy="580798"/>
            <a:chOff x="6222857" y="4616449"/>
            <a:chExt cx="1838522" cy="378844"/>
          </a:xfrm>
        </p:grpSpPr>
        <p:pic>
          <p:nvPicPr>
            <p:cNvPr id="15" name="Picture 14">
              <a:extLst>
                <a:ext uri="{FF2B5EF4-FFF2-40B4-BE49-F238E27FC236}">
                  <a16:creationId xmlns:a16="http://schemas.microsoft.com/office/drawing/2014/main" id="{DF882E30-E894-2441-9C14-0FF8F107B495}"/>
                </a:ext>
              </a:extLst>
            </p:cNvPr>
            <p:cNvPicPr>
              <a:picLocks noChangeAspect="1"/>
            </p:cNvPicPr>
            <p:nvPr userDrawn="1"/>
          </p:nvPicPr>
          <p:blipFill>
            <a:blip r:embed="rId3"/>
            <a:stretch>
              <a:fillRect/>
            </a:stretch>
          </p:blipFill>
          <p:spPr>
            <a:xfrm>
              <a:off x="6222857" y="4671377"/>
              <a:ext cx="800483" cy="323916"/>
            </a:xfrm>
            <a:prstGeom prst="rect">
              <a:avLst/>
            </a:prstGeom>
          </p:spPr>
        </p:pic>
        <p:pic>
          <p:nvPicPr>
            <p:cNvPr id="22" name="Picture 21">
              <a:extLst>
                <a:ext uri="{FF2B5EF4-FFF2-40B4-BE49-F238E27FC236}">
                  <a16:creationId xmlns:a16="http://schemas.microsoft.com/office/drawing/2014/main" id="{1C97C764-5104-F744-BD3A-9B3DBC4DB4C8}"/>
                </a:ext>
              </a:extLst>
            </p:cNvPr>
            <p:cNvPicPr>
              <a:picLocks noChangeAspect="1"/>
            </p:cNvPicPr>
            <p:nvPr userDrawn="1"/>
          </p:nvPicPr>
          <p:blipFill>
            <a:blip r:embed="rId4"/>
            <a:stretch>
              <a:fillRect/>
            </a:stretch>
          </p:blipFill>
          <p:spPr>
            <a:xfrm>
              <a:off x="7116001" y="4616449"/>
              <a:ext cx="945378" cy="355601"/>
            </a:xfrm>
            <a:prstGeom prst="rect">
              <a:avLst/>
            </a:prstGeom>
          </p:spPr>
        </p:pic>
      </p:grpSp>
      <p:sp>
        <p:nvSpPr>
          <p:cNvPr id="23" name="Subtitle 2">
            <a:extLst>
              <a:ext uri="{FF2B5EF4-FFF2-40B4-BE49-F238E27FC236}">
                <a16:creationId xmlns:a16="http://schemas.microsoft.com/office/drawing/2014/main" id="{D0863A40-3691-3C4E-A10D-A277BA68540A}"/>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spTree>
    <p:extLst>
      <p:ext uri="{BB962C8B-B14F-4D97-AF65-F5344CB8AC3E}">
        <p14:creationId xmlns:p14="http://schemas.microsoft.com/office/powerpoint/2010/main" val="430350928"/>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B3255-41BB-544F-8271-64612B414D9C}"/>
              </a:ext>
            </a:extLst>
          </p:cNvPr>
          <p:cNvSpPr/>
          <p:nvPr userDrawn="1"/>
        </p:nvSpPr>
        <p:spPr>
          <a:xfrm>
            <a:off x="0" y="0"/>
            <a:ext cx="146304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69A76318-B4AA-D344-912B-9B5D7AA9CB75}"/>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30A65D9-6E73-334B-88D8-94DF688FD8DB}"/>
              </a:ext>
            </a:extLst>
          </p:cNvPr>
          <p:cNvGrpSpPr/>
          <p:nvPr userDrawn="1"/>
        </p:nvGrpSpPr>
        <p:grpSpPr>
          <a:xfrm>
            <a:off x="565784" y="6773543"/>
            <a:ext cx="2818601" cy="580798"/>
            <a:chOff x="6222857" y="4616449"/>
            <a:chExt cx="1838522" cy="378844"/>
          </a:xfrm>
        </p:grpSpPr>
        <p:pic>
          <p:nvPicPr>
            <p:cNvPr id="15" name="Picture 14">
              <a:extLst>
                <a:ext uri="{FF2B5EF4-FFF2-40B4-BE49-F238E27FC236}">
                  <a16:creationId xmlns:a16="http://schemas.microsoft.com/office/drawing/2014/main" id="{DF882E30-E894-2441-9C14-0FF8F107B495}"/>
                </a:ext>
              </a:extLst>
            </p:cNvPr>
            <p:cNvPicPr>
              <a:picLocks noChangeAspect="1"/>
            </p:cNvPicPr>
            <p:nvPr userDrawn="1"/>
          </p:nvPicPr>
          <p:blipFill>
            <a:blip r:embed="rId3"/>
            <a:stretch>
              <a:fillRect/>
            </a:stretch>
          </p:blipFill>
          <p:spPr>
            <a:xfrm>
              <a:off x="6222857" y="4671377"/>
              <a:ext cx="800483" cy="323916"/>
            </a:xfrm>
            <a:prstGeom prst="rect">
              <a:avLst/>
            </a:prstGeom>
          </p:spPr>
        </p:pic>
        <p:pic>
          <p:nvPicPr>
            <p:cNvPr id="22" name="Picture 21">
              <a:extLst>
                <a:ext uri="{FF2B5EF4-FFF2-40B4-BE49-F238E27FC236}">
                  <a16:creationId xmlns:a16="http://schemas.microsoft.com/office/drawing/2014/main" id="{1C97C764-5104-F744-BD3A-9B3DBC4DB4C8}"/>
                </a:ext>
              </a:extLst>
            </p:cNvPr>
            <p:cNvPicPr>
              <a:picLocks noChangeAspect="1"/>
            </p:cNvPicPr>
            <p:nvPr userDrawn="1"/>
          </p:nvPicPr>
          <p:blipFill>
            <a:blip r:embed="rId4"/>
            <a:stretch>
              <a:fillRect/>
            </a:stretch>
          </p:blipFill>
          <p:spPr>
            <a:xfrm>
              <a:off x="7116001" y="4616449"/>
              <a:ext cx="945378" cy="355601"/>
            </a:xfrm>
            <a:prstGeom prst="rect">
              <a:avLst/>
            </a:prstGeom>
          </p:spPr>
        </p:pic>
      </p:grpSp>
      <p:sp>
        <p:nvSpPr>
          <p:cNvPr id="16" name="Subtitle 2">
            <a:extLst>
              <a:ext uri="{FF2B5EF4-FFF2-40B4-BE49-F238E27FC236}">
                <a16:creationId xmlns:a16="http://schemas.microsoft.com/office/drawing/2014/main" id="{01B28AAB-07C7-5346-83F2-D015A2E8329B}"/>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sp>
        <p:nvSpPr>
          <p:cNvPr id="17" name="TextBox 16">
            <a:extLst>
              <a:ext uri="{FF2B5EF4-FFF2-40B4-BE49-F238E27FC236}">
                <a16:creationId xmlns:a16="http://schemas.microsoft.com/office/drawing/2014/main" id="{7FF3BB98-00C4-1F4D-A4AF-75C920E5F39E}"/>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bg1"/>
                </a:solidFill>
                <a:latin typeface="Arial Narrow" panose="020B0604020202020204" pitchFamily="34" charset="0"/>
                <a:cs typeface="Arial Narrow" panose="020B0604020202020204" pitchFamily="34" charset="0"/>
              </a:rPr>
              <a:t>Join the conversation on Twitter #MSE20</a:t>
            </a:r>
          </a:p>
        </p:txBody>
      </p:sp>
    </p:spTree>
    <p:extLst>
      <p:ext uri="{BB962C8B-B14F-4D97-AF65-F5344CB8AC3E}">
        <p14:creationId xmlns:p14="http://schemas.microsoft.com/office/powerpoint/2010/main" val="340346172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B3255-41BB-544F-8271-64612B414D9C}"/>
              </a:ext>
            </a:extLst>
          </p:cNvPr>
          <p:cNvSpPr/>
          <p:nvPr userDrawn="1"/>
        </p:nvSpPr>
        <p:spPr>
          <a:xfrm>
            <a:off x="0" y="0"/>
            <a:ext cx="14630400"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69A76318-B4AA-D344-912B-9B5D7AA9CB75}"/>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30A65D9-6E73-334B-88D8-94DF688FD8DB}"/>
              </a:ext>
            </a:extLst>
          </p:cNvPr>
          <p:cNvGrpSpPr/>
          <p:nvPr userDrawn="1"/>
        </p:nvGrpSpPr>
        <p:grpSpPr>
          <a:xfrm>
            <a:off x="565784" y="6773543"/>
            <a:ext cx="2818601" cy="580798"/>
            <a:chOff x="6222857" y="4616449"/>
            <a:chExt cx="1838522" cy="378844"/>
          </a:xfrm>
        </p:grpSpPr>
        <p:pic>
          <p:nvPicPr>
            <p:cNvPr id="15" name="Picture 14">
              <a:extLst>
                <a:ext uri="{FF2B5EF4-FFF2-40B4-BE49-F238E27FC236}">
                  <a16:creationId xmlns:a16="http://schemas.microsoft.com/office/drawing/2014/main" id="{DF882E30-E894-2441-9C14-0FF8F107B495}"/>
                </a:ext>
              </a:extLst>
            </p:cNvPr>
            <p:cNvPicPr>
              <a:picLocks noChangeAspect="1"/>
            </p:cNvPicPr>
            <p:nvPr userDrawn="1"/>
          </p:nvPicPr>
          <p:blipFill>
            <a:blip r:embed="rId3"/>
            <a:stretch>
              <a:fillRect/>
            </a:stretch>
          </p:blipFill>
          <p:spPr>
            <a:xfrm>
              <a:off x="6222857" y="4671377"/>
              <a:ext cx="800483" cy="323916"/>
            </a:xfrm>
            <a:prstGeom prst="rect">
              <a:avLst/>
            </a:prstGeom>
          </p:spPr>
        </p:pic>
        <p:pic>
          <p:nvPicPr>
            <p:cNvPr id="22" name="Picture 21">
              <a:extLst>
                <a:ext uri="{FF2B5EF4-FFF2-40B4-BE49-F238E27FC236}">
                  <a16:creationId xmlns:a16="http://schemas.microsoft.com/office/drawing/2014/main" id="{1C97C764-5104-F744-BD3A-9B3DBC4DB4C8}"/>
                </a:ext>
              </a:extLst>
            </p:cNvPr>
            <p:cNvPicPr>
              <a:picLocks noChangeAspect="1"/>
            </p:cNvPicPr>
            <p:nvPr userDrawn="1"/>
          </p:nvPicPr>
          <p:blipFill>
            <a:blip r:embed="rId4"/>
            <a:stretch>
              <a:fillRect/>
            </a:stretch>
          </p:blipFill>
          <p:spPr>
            <a:xfrm>
              <a:off x="7116001" y="4616449"/>
              <a:ext cx="945378" cy="355601"/>
            </a:xfrm>
            <a:prstGeom prst="rect">
              <a:avLst/>
            </a:prstGeom>
          </p:spPr>
        </p:pic>
      </p:grpSp>
      <p:sp>
        <p:nvSpPr>
          <p:cNvPr id="16" name="Subtitle 2">
            <a:extLst>
              <a:ext uri="{FF2B5EF4-FFF2-40B4-BE49-F238E27FC236}">
                <a16:creationId xmlns:a16="http://schemas.microsoft.com/office/drawing/2014/main" id="{8CC1B7A9-3F7F-684E-9D5D-D86A4BC902CF}"/>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sp>
        <p:nvSpPr>
          <p:cNvPr id="17" name="TextBox 16">
            <a:extLst>
              <a:ext uri="{FF2B5EF4-FFF2-40B4-BE49-F238E27FC236}">
                <a16:creationId xmlns:a16="http://schemas.microsoft.com/office/drawing/2014/main" id="{EE337C85-9338-F44E-9F41-7196A5C08821}"/>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bg1"/>
                </a:solidFill>
                <a:latin typeface="Arial Narrow" panose="020B0604020202020204" pitchFamily="34" charset="0"/>
                <a:cs typeface="Arial Narrow" panose="020B0604020202020204" pitchFamily="34" charset="0"/>
              </a:rPr>
              <a:t>Join the conversation on Twitter #MSE20</a:t>
            </a:r>
          </a:p>
        </p:txBody>
      </p:sp>
    </p:spTree>
    <p:extLst>
      <p:ext uri="{BB962C8B-B14F-4D97-AF65-F5344CB8AC3E}">
        <p14:creationId xmlns:p14="http://schemas.microsoft.com/office/powerpoint/2010/main" val="3980993339"/>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81913-F5E7-814E-BFBB-CA8ECCD83AB4}"/>
              </a:ext>
            </a:extLst>
          </p:cNvPr>
          <p:cNvPicPr>
            <a:picLocks noChangeAspect="1"/>
          </p:cNvPicPr>
          <p:nvPr userDrawn="1"/>
        </p:nvPicPr>
        <p:blipFill>
          <a:blip r:embed="rId3"/>
          <a:stretch>
            <a:fillRect/>
          </a:stretch>
        </p:blipFill>
        <p:spPr>
          <a:xfrm>
            <a:off x="0" y="0"/>
            <a:ext cx="14630400" cy="8229600"/>
          </a:xfrm>
          <a:prstGeom prst="rect">
            <a:avLst/>
          </a:prstGeom>
        </p:spPr>
      </p:pic>
      <p:sp>
        <p:nvSpPr>
          <p:cNvPr id="10" name="Rectangle 9">
            <a:extLst>
              <a:ext uri="{FF2B5EF4-FFF2-40B4-BE49-F238E27FC236}">
                <a16:creationId xmlns:a16="http://schemas.microsoft.com/office/drawing/2014/main" id="{69A76318-B4AA-D344-912B-9B5D7AA9CB75}"/>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a:extLst>
              <a:ext uri="{FF2B5EF4-FFF2-40B4-BE49-F238E27FC236}">
                <a16:creationId xmlns:a16="http://schemas.microsoft.com/office/drawing/2014/main" id="{8CC1B7A9-3F7F-684E-9D5D-D86A4BC902CF}"/>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pic>
        <p:nvPicPr>
          <p:cNvPr id="12" name="Picture 11">
            <a:extLst>
              <a:ext uri="{FF2B5EF4-FFF2-40B4-BE49-F238E27FC236}">
                <a16:creationId xmlns:a16="http://schemas.microsoft.com/office/drawing/2014/main" id="{CDEF7E72-9FBC-754E-8FED-ABC896490638}"/>
              </a:ext>
            </a:extLst>
          </p:cNvPr>
          <p:cNvPicPr>
            <a:picLocks noChangeAspect="1"/>
          </p:cNvPicPr>
          <p:nvPr userDrawn="1"/>
        </p:nvPicPr>
        <p:blipFill>
          <a:blip r:embed="rId4"/>
          <a:stretch>
            <a:fillRect/>
          </a:stretch>
        </p:blipFill>
        <p:spPr>
          <a:xfrm>
            <a:off x="531921" y="6784500"/>
            <a:ext cx="2937522" cy="614830"/>
          </a:xfrm>
          <a:prstGeom prst="rect">
            <a:avLst/>
          </a:prstGeom>
        </p:spPr>
      </p:pic>
      <p:sp>
        <p:nvSpPr>
          <p:cNvPr id="6" name="TextBox 5">
            <a:extLst>
              <a:ext uri="{FF2B5EF4-FFF2-40B4-BE49-F238E27FC236}">
                <a16:creationId xmlns:a16="http://schemas.microsoft.com/office/drawing/2014/main" id="{745B41CB-406E-5E4C-A2F9-CD88C7934DE7}"/>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accent5"/>
                </a:solidFill>
                <a:latin typeface="Arial Narrow" panose="020B0604020202020204" pitchFamily="34" charset="0"/>
                <a:cs typeface="Arial Narrow" panose="020B0604020202020204" pitchFamily="34" charset="0"/>
              </a:rPr>
              <a:t>Join the conversation on Twitter #MSE20</a:t>
            </a:r>
          </a:p>
        </p:txBody>
      </p:sp>
    </p:spTree>
    <p:extLst>
      <p:ext uri="{BB962C8B-B14F-4D97-AF65-F5344CB8AC3E}">
        <p14:creationId xmlns:p14="http://schemas.microsoft.com/office/powerpoint/2010/main" val="2947693231"/>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D986EF-F683-E941-BB10-25A6BBD76EFE}"/>
              </a:ext>
            </a:extLst>
          </p:cNvPr>
          <p:cNvPicPr>
            <a:picLocks noChangeAspect="1"/>
          </p:cNvPicPr>
          <p:nvPr userDrawn="1"/>
        </p:nvPicPr>
        <p:blipFill>
          <a:blip r:embed="rId3"/>
          <a:stretch>
            <a:fillRect/>
          </a:stretch>
        </p:blipFill>
        <p:spPr>
          <a:xfrm>
            <a:off x="0" y="0"/>
            <a:ext cx="14630400" cy="8229600"/>
          </a:xfrm>
          <a:prstGeom prst="rect">
            <a:avLst/>
          </a:prstGeom>
        </p:spPr>
      </p:pic>
      <p:sp>
        <p:nvSpPr>
          <p:cNvPr id="10" name="Rectangle 9">
            <a:extLst>
              <a:ext uri="{FF2B5EF4-FFF2-40B4-BE49-F238E27FC236}">
                <a16:creationId xmlns:a16="http://schemas.microsoft.com/office/drawing/2014/main" id="{59B2161E-5789-134B-92B2-3614DD81C793}"/>
              </a:ext>
            </a:extLst>
          </p:cNvPr>
          <p:cNvSpPr/>
          <p:nvPr userDrawn="1"/>
        </p:nvSpPr>
        <p:spPr>
          <a:xfrm>
            <a:off x="0" y="7534900"/>
            <a:ext cx="14630400" cy="694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6CC923BF-AEC0-6D4A-B4D5-D01AF332206D}"/>
              </a:ext>
            </a:extLst>
          </p:cNvPr>
          <p:cNvSpPr txBox="1">
            <a:spLocks/>
          </p:cNvSpPr>
          <p:nvPr userDrawn="1"/>
        </p:nvSpPr>
        <p:spPr>
          <a:xfrm>
            <a:off x="805325" y="7631899"/>
            <a:ext cx="12516309" cy="4471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0" dirty="0">
                <a:solidFill>
                  <a:schemeClr val="bg1"/>
                </a:solidFill>
                <a:latin typeface="Arial Narrow" panose="020B0604020202020204" pitchFamily="34" charset="0"/>
                <a:cs typeface="Arial Narrow" panose="020B0604020202020204" pitchFamily="34" charset="0"/>
              </a:rPr>
              <a:t>2020 STFM CONFERENCE ON MEDICAL STUDENT EDUCATION</a:t>
            </a:r>
          </a:p>
        </p:txBody>
      </p:sp>
      <p:grpSp>
        <p:nvGrpSpPr>
          <p:cNvPr id="24" name="Group 23">
            <a:extLst>
              <a:ext uri="{FF2B5EF4-FFF2-40B4-BE49-F238E27FC236}">
                <a16:creationId xmlns:a16="http://schemas.microsoft.com/office/drawing/2014/main" id="{D34BB176-4129-D347-9EE8-431A3AB15645}"/>
              </a:ext>
            </a:extLst>
          </p:cNvPr>
          <p:cNvGrpSpPr/>
          <p:nvPr userDrawn="1"/>
        </p:nvGrpSpPr>
        <p:grpSpPr>
          <a:xfrm>
            <a:off x="565784" y="6773543"/>
            <a:ext cx="2818601" cy="580798"/>
            <a:chOff x="6222857" y="4616449"/>
            <a:chExt cx="1838522" cy="378844"/>
          </a:xfrm>
        </p:grpSpPr>
        <p:pic>
          <p:nvPicPr>
            <p:cNvPr id="25" name="Picture 24">
              <a:extLst>
                <a:ext uri="{FF2B5EF4-FFF2-40B4-BE49-F238E27FC236}">
                  <a16:creationId xmlns:a16="http://schemas.microsoft.com/office/drawing/2014/main" id="{8D8D7423-9F30-024A-9132-B878EFB059E5}"/>
                </a:ext>
              </a:extLst>
            </p:cNvPr>
            <p:cNvPicPr>
              <a:picLocks noChangeAspect="1"/>
            </p:cNvPicPr>
            <p:nvPr userDrawn="1"/>
          </p:nvPicPr>
          <p:blipFill>
            <a:blip r:embed="rId4"/>
            <a:stretch>
              <a:fillRect/>
            </a:stretch>
          </p:blipFill>
          <p:spPr>
            <a:xfrm>
              <a:off x="6222857" y="4671377"/>
              <a:ext cx="800483" cy="323916"/>
            </a:xfrm>
            <a:prstGeom prst="rect">
              <a:avLst/>
            </a:prstGeom>
          </p:spPr>
        </p:pic>
        <p:pic>
          <p:nvPicPr>
            <p:cNvPr id="26" name="Picture 25">
              <a:extLst>
                <a:ext uri="{FF2B5EF4-FFF2-40B4-BE49-F238E27FC236}">
                  <a16:creationId xmlns:a16="http://schemas.microsoft.com/office/drawing/2014/main" id="{FF328104-1305-CC47-BF2D-4F388A11D4F7}"/>
                </a:ext>
              </a:extLst>
            </p:cNvPr>
            <p:cNvPicPr>
              <a:picLocks noChangeAspect="1"/>
            </p:cNvPicPr>
            <p:nvPr userDrawn="1"/>
          </p:nvPicPr>
          <p:blipFill>
            <a:blip r:embed="rId5"/>
            <a:stretch>
              <a:fillRect/>
            </a:stretch>
          </p:blipFill>
          <p:spPr>
            <a:xfrm>
              <a:off x="7116001" y="4616449"/>
              <a:ext cx="945378" cy="355601"/>
            </a:xfrm>
            <a:prstGeom prst="rect">
              <a:avLst/>
            </a:prstGeom>
          </p:spPr>
        </p:pic>
      </p:grpSp>
      <p:sp>
        <p:nvSpPr>
          <p:cNvPr id="8" name="TextBox 7">
            <a:extLst>
              <a:ext uri="{FF2B5EF4-FFF2-40B4-BE49-F238E27FC236}">
                <a16:creationId xmlns:a16="http://schemas.microsoft.com/office/drawing/2014/main" id="{E5FD5F87-C544-3B4D-A77F-DFA5B615166A}"/>
              </a:ext>
            </a:extLst>
          </p:cNvPr>
          <p:cNvSpPr txBox="1"/>
          <p:nvPr userDrawn="1"/>
        </p:nvSpPr>
        <p:spPr>
          <a:xfrm>
            <a:off x="9753768" y="238733"/>
            <a:ext cx="4378817" cy="307777"/>
          </a:xfrm>
          <a:prstGeom prst="rect">
            <a:avLst/>
          </a:prstGeom>
          <a:noFill/>
        </p:spPr>
        <p:txBody>
          <a:bodyPr wrap="square" rtlCol="0">
            <a:spAutoFit/>
          </a:bodyPr>
          <a:lstStyle/>
          <a:p>
            <a:pPr algn="r"/>
            <a:r>
              <a:rPr lang="en-US" sz="1400" b="0" i="1" dirty="0">
                <a:solidFill>
                  <a:schemeClr val="bg1"/>
                </a:solidFill>
                <a:latin typeface="Arial Narrow" panose="020B0604020202020204" pitchFamily="34" charset="0"/>
                <a:cs typeface="Arial Narrow" panose="020B0604020202020204" pitchFamily="34" charset="0"/>
              </a:rPr>
              <a:t>Join the conversation on Twitter #MSE20</a:t>
            </a:r>
          </a:p>
        </p:txBody>
      </p:sp>
    </p:spTree>
    <p:extLst>
      <p:ext uri="{BB962C8B-B14F-4D97-AF65-F5344CB8AC3E}">
        <p14:creationId xmlns:p14="http://schemas.microsoft.com/office/powerpoint/2010/main" val="3280104757"/>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b="0" i="0" kern="1200" spc="-15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jsat.2005.08.00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hyperlink" Target="http://www.jabfm.org/content/33/1?eto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niaaa.nih.gov/publications/brochures-and-fact-sheets/alcohol-facts-and-statistics.%20Accessed%2011/17/19"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DE27687-774E-3C45-B8C6-24E3B6D3675F}"/>
              </a:ext>
            </a:extLst>
          </p:cNvPr>
          <p:cNvSpPr txBox="1">
            <a:spLocks/>
          </p:cNvSpPr>
          <p:nvPr/>
        </p:nvSpPr>
        <p:spPr>
          <a:xfrm>
            <a:off x="0" y="3004127"/>
            <a:ext cx="14630400" cy="83335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spc="-150" dirty="0">
                <a:solidFill>
                  <a:schemeClr val="accent2"/>
                </a:solidFill>
                <a:latin typeface="Arial Narrow" panose="020B0604020202020204" pitchFamily="34" charset="0"/>
                <a:ea typeface="Helvetica Neue Condensed" panose="02000503000000020004" pitchFamily="2" charset="0"/>
                <a:cs typeface="Arial Narrow" panose="020B0604020202020204" pitchFamily="34" charset="0"/>
              </a:rPr>
              <a:t>Equity for Addiction Starts with Students</a:t>
            </a:r>
          </a:p>
        </p:txBody>
      </p:sp>
      <p:sp>
        <p:nvSpPr>
          <p:cNvPr id="3" name="Subtitle 2">
            <a:extLst>
              <a:ext uri="{FF2B5EF4-FFF2-40B4-BE49-F238E27FC236}">
                <a16:creationId xmlns:a16="http://schemas.microsoft.com/office/drawing/2014/main" id="{9222F59D-A09A-A54D-ACB2-E5FB867782E8}"/>
              </a:ext>
            </a:extLst>
          </p:cNvPr>
          <p:cNvSpPr txBox="1">
            <a:spLocks/>
          </p:cNvSpPr>
          <p:nvPr/>
        </p:nvSpPr>
        <p:spPr>
          <a:xfrm>
            <a:off x="0" y="3837482"/>
            <a:ext cx="14630400" cy="94608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t>Why you should care about your students’ exposure to addiction medicine</a:t>
            </a:r>
          </a:p>
          <a:p>
            <a:endPar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endParaRPr>
          </a:p>
          <a:p>
            <a: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t>Rebecca Cantone, MD</a:t>
            </a:r>
            <a:b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br>
            <a: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t>Director of Student Education</a:t>
            </a:r>
            <a:b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br>
            <a:r>
              <a:rPr lang="en-US" b="1"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rPr>
              <a:t>OHSU Department of Family Medicine</a:t>
            </a:r>
          </a:p>
        </p:txBody>
      </p:sp>
    </p:spTree>
    <p:extLst>
      <p:ext uri="{BB962C8B-B14F-4D97-AF65-F5344CB8AC3E}">
        <p14:creationId xmlns:p14="http://schemas.microsoft.com/office/powerpoint/2010/main" val="181487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Social Appropriateness and “Fault”</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285464"/>
            <a:ext cx="7099300" cy="3481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500"/>
              </a:spcBef>
              <a:buClr>
                <a:schemeClr val="accent2"/>
              </a:buClr>
              <a:buSzPct val="100000"/>
              <a:buFont typeface="Arial" panose="020B0604020202020204" pitchFamily="34" charset="0"/>
              <a:buChar char="•"/>
              <a:defRPr/>
            </a:pPr>
            <a:r>
              <a:rPr lang="en-US" sz="3600" dirty="0">
                <a:solidFill>
                  <a:srgbClr val="414141"/>
                </a:solidFill>
                <a:latin typeface="Arial Narrow" panose="020B0604020202020204" pitchFamily="34" charset="0"/>
                <a:cs typeface="Arial Narrow" panose="020B0604020202020204" pitchFamily="34" charset="0"/>
              </a:rPr>
              <a:t>Kills people but ok?</a:t>
            </a:r>
          </a:p>
          <a:p>
            <a:pPr>
              <a:spcBef>
                <a:spcPts val="500"/>
              </a:spcBef>
              <a:buClr>
                <a:schemeClr val="accent2"/>
              </a:buClr>
              <a:buSzPct val="100000"/>
              <a:defRPr/>
            </a:pPr>
            <a:endParaRPr lang="en-US" sz="3600"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sz="3600" dirty="0">
                <a:solidFill>
                  <a:srgbClr val="414141"/>
                </a:solidFill>
                <a:latin typeface="Arial Narrow" panose="020B0604020202020204" pitchFamily="34" charset="0"/>
                <a:cs typeface="Arial Narrow" panose="020B0604020202020204" pitchFamily="34" charset="0"/>
              </a:rPr>
              <a:t>Kills people and their fault?</a:t>
            </a:r>
            <a:endParaRPr kumimoji="0" lang="en-US" sz="36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111A8BBE-2268-D34F-90FD-93E1A448551B}"/>
              </a:ext>
            </a:extLst>
          </p:cNvPr>
          <p:cNvPicPr>
            <a:picLocks noChangeAspect="1"/>
          </p:cNvPicPr>
          <p:nvPr/>
        </p:nvPicPr>
        <p:blipFill>
          <a:blip r:embed="rId3"/>
          <a:stretch>
            <a:fillRect/>
          </a:stretch>
        </p:blipFill>
        <p:spPr>
          <a:xfrm>
            <a:off x="7555632" y="1788508"/>
            <a:ext cx="6010808" cy="4808646"/>
          </a:xfrm>
          <a:prstGeom prst="rect">
            <a:avLst/>
          </a:prstGeom>
        </p:spPr>
      </p:pic>
    </p:spTree>
    <p:extLst>
      <p:ext uri="{BB962C8B-B14F-4D97-AF65-F5344CB8AC3E}">
        <p14:creationId xmlns:p14="http://schemas.microsoft.com/office/powerpoint/2010/main" val="361141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9194388"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Alcohol and Tobacco vs Opioids and Stimulants?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1907775"/>
            <a:ext cx="9194388" cy="50297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Alcohol: 88,000 deaths</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Third leading preventable cause of death in the United States in 2017 (NIH)</a:t>
            </a:r>
          </a:p>
          <a:p>
            <a:pPr marL="457200" indent="-457200">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Opioids</a:t>
            </a:r>
            <a:r>
              <a:rPr lang="en-US" dirty="0">
                <a:solidFill>
                  <a:srgbClr val="414141"/>
                </a:solidFill>
                <a:latin typeface="Arial Narrow" panose="020B0604020202020204" pitchFamily="34" charset="0"/>
                <a:cs typeface="Arial Narrow" panose="020B0604020202020204" pitchFamily="34" charset="0"/>
              </a:rPr>
              <a:t>: 47,600 overdose deaths in 2017 (CDC)</a:t>
            </a:r>
          </a:p>
          <a:p>
            <a:pPr marL="1257300" lvl="1" indent="-457200">
              <a:buClr>
                <a:schemeClr val="accent2"/>
              </a:buClr>
              <a:buSzPct val="100000"/>
              <a:buFont typeface="Courier New" panose="02070309020205020404" pitchFamily="49" charset="0"/>
              <a:buChar char="o"/>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Training is sometimes limited to “don’t over </a:t>
            </a:r>
            <a:r>
              <a:rPr kumimoji="0" lang="en-US" sz="2800" u="none" strike="noStrike" kern="1200" cap="none" spc="0" normalizeH="0" baseline="0" noProof="0" dirty="0" err="1">
                <a:ln>
                  <a:noFill/>
                </a:ln>
                <a:solidFill>
                  <a:srgbClr val="414141"/>
                </a:solidFill>
                <a:effectLst/>
                <a:uLnTx/>
                <a:uFillTx/>
                <a:latin typeface="Arial Narrow" panose="020B0604020202020204" pitchFamily="34" charset="0"/>
                <a:cs typeface="Arial Narrow" panose="020B0604020202020204" pitchFamily="34" charset="0"/>
              </a:rPr>
              <a:t>pr</a:t>
            </a:r>
            <a:r>
              <a:rPr lang="en-US" sz="2800" dirty="0">
                <a:solidFill>
                  <a:srgbClr val="414141"/>
                </a:solidFill>
                <a:latin typeface="Arial Narrow" panose="020B0604020202020204" pitchFamily="34" charset="0"/>
                <a:cs typeface="Arial Narrow" panose="020B0604020202020204" pitchFamily="34" charset="0"/>
              </a:rPr>
              <a:t>escribe”</a:t>
            </a:r>
          </a:p>
          <a:p>
            <a:pPr marL="457200" indent="-457200">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Among all 2017 drug overdose deaths, 13,942 involved cocaine and 10,333 involved psychostimulants (CDC)</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Poor diet and inactivity is the second preventable cause of death</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Tobacco was #1</a:t>
            </a:r>
          </a:p>
        </p:txBody>
      </p:sp>
      <p:pic>
        <p:nvPicPr>
          <p:cNvPr id="3" name="Picture 2">
            <a:extLst>
              <a:ext uri="{FF2B5EF4-FFF2-40B4-BE49-F238E27FC236}">
                <a16:creationId xmlns:a16="http://schemas.microsoft.com/office/drawing/2014/main" id="{33154ADF-558E-E943-9949-40C88880A3FB}"/>
              </a:ext>
            </a:extLst>
          </p:cNvPr>
          <p:cNvPicPr>
            <a:picLocks noChangeAspect="1"/>
          </p:cNvPicPr>
          <p:nvPr/>
        </p:nvPicPr>
        <p:blipFill>
          <a:blip r:embed="rId3"/>
          <a:stretch>
            <a:fillRect/>
          </a:stretch>
        </p:blipFill>
        <p:spPr>
          <a:xfrm>
            <a:off x="9665568" y="1865170"/>
            <a:ext cx="4183241" cy="3144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160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8"/>
            <a:ext cx="7099300" cy="1799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It’s Complicated…</a:t>
            </a:r>
            <a:b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br>
            <a:b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br>
            <a:r>
              <a:rPr lang="en-US" sz="4000" dirty="0">
                <a:solidFill>
                  <a:schemeClr val="tx1"/>
                </a:solidFill>
                <a:latin typeface="Arial Narrow" panose="020B0604020202020204" pitchFamily="34" charset="0"/>
                <a:cs typeface="Arial Narrow" panose="020B0604020202020204" pitchFamily="34" charset="0"/>
              </a:rPr>
              <a:t>NOT a choice</a:t>
            </a:r>
            <a:endParaRPr kumimoji="0" lang="en-US" sz="4000" u="none" strike="noStrike" kern="1200" cap="none" normalizeH="0" baseline="0" noProof="0" dirty="0">
              <a:ln>
                <a:noFill/>
              </a:ln>
              <a:solidFill>
                <a:schemeClr val="tx1"/>
              </a:solidFill>
              <a:effectLst/>
              <a:uLnTx/>
              <a:uFillTx/>
              <a:latin typeface="Arial Narrow" panose="020B0604020202020204" pitchFamily="34" charset="0"/>
              <a:cs typeface="Arial Narrow" panose="020B0604020202020204" pitchFamily="34" charset="0"/>
            </a:endParaRP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861935"/>
            <a:ext cx="7099300" cy="4095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ACEs</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414141"/>
                </a:solidFill>
                <a:latin typeface="Arial Narrow" panose="020B0604020202020204" pitchFamily="34" charset="0"/>
                <a:cs typeface="Arial Narrow" panose="020B0604020202020204" pitchFamily="34" charset="0"/>
              </a:rPr>
              <a:t>Trauma</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414141"/>
                </a:solidFill>
                <a:latin typeface="Arial Narrow" panose="020B0604020202020204" pitchFamily="34" charset="0"/>
                <a:cs typeface="Arial Narrow" panose="020B0604020202020204" pitchFamily="34" charset="0"/>
              </a:rPr>
              <a:t>Environment</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414141"/>
                </a:solidFill>
                <a:latin typeface="Arial Narrow" panose="020B0604020202020204" pitchFamily="34" charset="0"/>
                <a:cs typeface="Arial Narrow" panose="020B0604020202020204" pitchFamily="34" charset="0"/>
              </a:rPr>
              <a:t>Availability/Peers/Family</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Neurophysiology</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414141"/>
                </a:solidFill>
                <a:latin typeface="Arial Narrow" panose="020B0604020202020204" pitchFamily="34" charset="0"/>
                <a:cs typeface="Arial Narrow" panose="020B0604020202020204" pitchFamily="34" charset="0"/>
              </a:rPr>
              <a:t>Coping Skills</a:t>
            </a:r>
          </a:p>
        </p:txBody>
      </p:sp>
      <p:pic>
        <p:nvPicPr>
          <p:cNvPr id="3" name="Picture 2">
            <a:extLst>
              <a:ext uri="{FF2B5EF4-FFF2-40B4-BE49-F238E27FC236}">
                <a16:creationId xmlns:a16="http://schemas.microsoft.com/office/drawing/2014/main" id="{AE69454E-CFD0-4345-B221-E116F23E97C9}"/>
              </a:ext>
            </a:extLst>
          </p:cNvPr>
          <p:cNvPicPr>
            <a:picLocks noChangeAspect="1"/>
          </p:cNvPicPr>
          <p:nvPr/>
        </p:nvPicPr>
        <p:blipFill>
          <a:blip r:embed="rId3"/>
          <a:stretch>
            <a:fillRect/>
          </a:stretch>
        </p:blipFill>
        <p:spPr>
          <a:xfrm>
            <a:off x="6817690" y="804719"/>
            <a:ext cx="6671129" cy="6412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CB0D6B4-33EB-6746-8395-E851F72A3ACE}"/>
              </a:ext>
            </a:extLst>
          </p:cNvPr>
          <p:cNvSpPr txBox="1"/>
          <p:nvPr/>
        </p:nvSpPr>
        <p:spPr>
          <a:xfrm>
            <a:off x="12854549" y="7200803"/>
            <a:ext cx="3184071" cy="424732"/>
          </a:xfrm>
          <a:prstGeom prst="rect">
            <a:avLst/>
          </a:prstGeom>
          <a:noFill/>
        </p:spPr>
        <p:txBody>
          <a:bodyPr wrap="square" rtlCol="0">
            <a:spAutoFit/>
          </a:bodyPr>
          <a:lstStyle/>
          <a:p>
            <a:r>
              <a:rPr lang="en-US" b="1" dirty="0"/>
              <a:t>NIDA</a:t>
            </a:r>
          </a:p>
        </p:txBody>
      </p:sp>
    </p:spTree>
    <p:extLst>
      <p:ext uri="{BB962C8B-B14F-4D97-AF65-F5344CB8AC3E}">
        <p14:creationId xmlns:p14="http://schemas.microsoft.com/office/powerpoint/2010/main" val="423823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BF378D-3548-5F41-A057-E6332B422B00}"/>
              </a:ext>
            </a:extLst>
          </p:cNvPr>
          <p:cNvSpPr txBox="1">
            <a:spLocks/>
          </p:cNvSpPr>
          <p:nvPr/>
        </p:nvSpPr>
        <p:spPr>
          <a:xfrm>
            <a:off x="689841" y="804719"/>
            <a:ext cx="7480124" cy="260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0" u="none" strike="noStrike" kern="1200" cap="none"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Education</a:t>
            </a:r>
          </a:p>
        </p:txBody>
      </p:sp>
      <p:pic>
        <p:nvPicPr>
          <p:cNvPr id="5" name="Picture 4">
            <a:extLst>
              <a:ext uri="{FF2B5EF4-FFF2-40B4-BE49-F238E27FC236}">
                <a16:creationId xmlns:a16="http://schemas.microsoft.com/office/drawing/2014/main" id="{6EE8C2BE-798A-B44C-AC79-D920DC4DF1AF}"/>
              </a:ext>
            </a:extLst>
          </p:cNvPr>
          <p:cNvPicPr>
            <a:picLocks noChangeAspect="1"/>
          </p:cNvPicPr>
          <p:nvPr/>
        </p:nvPicPr>
        <p:blipFill rotWithShape="1">
          <a:blip r:embed="rId3"/>
          <a:srcRect l="13392" t="3095" r="13392" b="41191"/>
          <a:stretch/>
        </p:blipFill>
        <p:spPr>
          <a:xfrm>
            <a:off x="9382601" y="2501942"/>
            <a:ext cx="4429302" cy="4163553"/>
          </a:xfrm>
          <a:prstGeom prst="ellipse">
            <a:avLst/>
          </a:prstGeom>
          <a:ln w="28575">
            <a:solidFill>
              <a:schemeClr val="accent2"/>
            </a:solidFill>
          </a:ln>
          <a:effectLst>
            <a:softEdge rad="0"/>
          </a:effectLst>
        </p:spPr>
      </p:pic>
      <p:pic>
        <p:nvPicPr>
          <p:cNvPr id="6" name="Picture 5">
            <a:extLst>
              <a:ext uri="{FF2B5EF4-FFF2-40B4-BE49-F238E27FC236}">
                <a16:creationId xmlns:a16="http://schemas.microsoft.com/office/drawing/2014/main" id="{B6D4C6D9-C04D-6147-8F24-01EDF2918455}"/>
              </a:ext>
            </a:extLst>
          </p:cNvPr>
          <p:cNvPicPr>
            <a:picLocks noChangeAspect="1"/>
          </p:cNvPicPr>
          <p:nvPr/>
        </p:nvPicPr>
        <p:blipFill rotWithShape="1">
          <a:blip r:embed="rId4"/>
          <a:srcRect l="10990" t="4982" r="10990" b="38315"/>
          <a:stretch/>
        </p:blipFill>
        <p:spPr>
          <a:xfrm>
            <a:off x="6883825" y="986758"/>
            <a:ext cx="2498776" cy="2421404"/>
          </a:xfrm>
          <a:prstGeom prst="ellipse">
            <a:avLst/>
          </a:prstGeom>
          <a:ln w="28575">
            <a:solidFill>
              <a:schemeClr val="accent2"/>
            </a:solidFill>
          </a:ln>
          <a:effectLst>
            <a:softEdge rad="0"/>
          </a:effectLst>
        </p:spPr>
      </p:pic>
    </p:spTree>
    <p:extLst>
      <p:ext uri="{BB962C8B-B14F-4D97-AF65-F5344CB8AC3E}">
        <p14:creationId xmlns:p14="http://schemas.microsoft.com/office/powerpoint/2010/main" val="91748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Background of Addiction Education </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002113"/>
            <a:ext cx="10565988" cy="26310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11 countries show addiction training occurs off the job</a:t>
            </a:r>
            <a:br>
              <a:rPr lang="en-US" dirty="0">
                <a:solidFill>
                  <a:srgbClr val="414141"/>
                </a:solidFill>
                <a:latin typeface="Arial Narrow" panose="020B0604020202020204" pitchFamily="34" charset="0"/>
                <a:cs typeface="Arial Narrow" panose="020B0604020202020204" pitchFamily="34" charset="0"/>
              </a:rPr>
            </a:b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It is not frequently regulated in education</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The US focuses on workforce development (not specific training) </a:t>
            </a:r>
          </a:p>
        </p:txBody>
      </p:sp>
      <p:sp>
        <p:nvSpPr>
          <p:cNvPr id="4" name="TextBox 3">
            <a:extLst>
              <a:ext uri="{FF2B5EF4-FFF2-40B4-BE49-F238E27FC236}">
                <a16:creationId xmlns:a16="http://schemas.microsoft.com/office/drawing/2014/main" id="{9C4C5422-7EB0-1B42-A2C0-D6B42E3DE66C}"/>
              </a:ext>
            </a:extLst>
          </p:cNvPr>
          <p:cNvSpPr txBox="1"/>
          <p:nvPr/>
        </p:nvSpPr>
        <p:spPr>
          <a:xfrm>
            <a:off x="6940350" y="7073273"/>
            <a:ext cx="10711543" cy="794064"/>
          </a:xfrm>
          <a:prstGeom prst="rect">
            <a:avLst/>
          </a:prstGeom>
          <a:noFill/>
        </p:spPr>
        <p:txBody>
          <a:bodyPr wrap="square" rtlCol="0">
            <a:spAutoFit/>
          </a:bodyPr>
          <a:lstStyle/>
          <a:p>
            <a:r>
              <a:rPr lang="en-US" sz="1200" b="1" i="1" dirty="0" err="1"/>
              <a:t>Uchtenhagen</a:t>
            </a:r>
            <a:r>
              <a:rPr lang="en-US" sz="1200" b="1" i="1" dirty="0"/>
              <a:t>, A., </a:t>
            </a:r>
            <a:r>
              <a:rPr lang="en-US" sz="1200" b="1" i="1" dirty="0" err="1"/>
              <a:t>Stamm</a:t>
            </a:r>
            <a:r>
              <a:rPr lang="en-US" sz="1200" b="1" i="1" dirty="0"/>
              <a:t>, R., Huber, J., &amp; </a:t>
            </a:r>
            <a:r>
              <a:rPr lang="en-US" sz="1200" b="1" i="1" dirty="0" err="1"/>
              <a:t>Vuille</a:t>
            </a:r>
            <a:r>
              <a:rPr lang="en-US" sz="1200" b="1" i="1" dirty="0"/>
              <a:t>, R. (2008). A Review of Systems for Continued Education and </a:t>
            </a:r>
            <a:br>
              <a:rPr lang="en-US" sz="1200" b="1" i="1" dirty="0"/>
            </a:br>
            <a:r>
              <a:rPr lang="en-US" sz="1200" b="1" i="1" dirty="0"/>
              <a:t>Training in the Substance Abuse Field. Substance Abuse, 29(3), 95–102. https://</a:t>
            </a:r>
            <a:r>
              <a:rPr lang="en-US" sz="1200" b="1" i="1" dirty="0" err="1"/>
              <a:t>doi.org</a:t>
            </a:r>
            <a:r>
              <a:rPr lang="en-US" sz="1200" b="1" i="1" dirty="0"/>
              <a:t>/10.1080/08897070802219263</a:t>
            </a:r>
          </a:p>
          <a:p>
            <a:endParaRPr lang="en-US" b="1" i="1" dirty="0"/>
          </a:p>
        </p:txBody>
      </p:sp>
      <p:pic>
        <p:nvPicPr>
          <p:cNvPr id="3" name="Picture 2">
            <a:extLst>
              <a:ext uri="{FF2B5EF4-FFF2-40B4-BE49-F238E27FC236}">
                <a16:creationId xmlns:a16="http://schemas.microsoft.com/office/drawing/2014/main" id="{3C371675-9698-FF42-A021-50A67ED835C4}"/>
              </a:ext>
            </a:extLst>
          </p:cNvPr>
          <p:cNvPicPr>
            <a:picLocks noChangeAspect="1"/>
          </p:cNvPicPr>
          <p:nvPr/>
        </p:nvPicPr>
        <p:blipFill>
          <a:blip r:embed="rId3"/>
          <a:stretch>
            <a:fillRect/>
          </a:stretch>
        </p:blipFill>
        <p:spPr>
          <a:xfrm>
            <a:off x="9744297" y="1865169"/>
            <a:ext cx="4105170" cy="3796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599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Progress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1893577"/>
            <a:ext cx="8947645" cy="40026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More studies happening</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More evidence on changing knowledge, </a:t>
            </a:r>
            <a:r>
              <a:rPr lang="en-US" dirty="0">
                <a:solidFill>
                  <a:srgbClr val="414141"/>
                </a:solidFill>
                <a:latin typeface="Arial Narrow" panose="020B0604020202020204" pitchFamily="34" charset="0"/>
                <a:cs typeface="Arial Narrow" panose="020B0604020202020204" pitchFamily="34" charset="0"/>
              </a:rPr>
              <a:t>confidence, and attitudes with workshops – not with students</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Screening and Brief Interventions – not with OUD</a:t>
            </a:r>
            <a:endParaRPr lang="en-US" dirty="0">
              <a:solidFill>
                <a:srgbClr val="414141"/>
              </a:solidFill>
              <a:latin typeface="Arial Narrow" panose="020B0604020202020204" pitchFamily="34" charset="0"/>
              <a:cs typeface="Arial Narrow" panose="020B0604020202020204" pitchFamily="34" charset="0"/>
            </a:endParaRPr>
          </a:p>
        </p:txBody>
      </p:sp>
      <p:sp>
        <p:nvSpPr>
          <p:cNvPr id="4" name="TextBox 3">
            <a:extLst>
              <a:ext uri="{FF2B5EF4-FFF2-40B4-BE49-F238E27FC236}">
                <a16:creationId xmlns:a16="http://schemas.microsoft.com/office/drawing/2014/main" id="{10C2AEDC-79EE-504E-B70F-EFF58B4CE29A}"/>
              </a:ext>
            </a:extLst>
          </p:cNvPr>
          <p:cNvSpPr txBox="1"/>
          <p:nvPr/>
        </p:nvSpPr>
        <p:spPr>
          <a:xfrm>
            <a:off x="4004994" y="6466114"/>
            <a:ext cx="10863945" cy="1200329"/>
          </a:xfrm>
          <a:prstGeom prst="rect">
            <a:avLst/>
          </a:prstGeom>
          <a:noFill/>
        </p:spPr>
        <p:txBody>
          <a:bodyPr wrap="square" rtlCol="0">
            <a:spAutoFit/>
          </a:bodyPr>
          <a:lstStyle/>
          <a:p>
            <a:r>
              <a:rPr lang="en-US" sz="1200" b="1" i="1" dirty="0"/>
              <a:t>Walters, S. T., Matson, S. A., Baer, J. S., &amp; </a:t>
            </a:r>
            <a:r>
              <a:rPr lang="en-US" sz="1200" b="1" i="1" dirty="0" err="1"/>
              <a:t>Ziedonis</a:t>
            </a:r>
            <a:r>
              <a:rPr lang="en-US" sz="1200" b="1" i="1" dirty="0"/>
              <a:t>, D. M. (n.d.). Effectiveness of workshop training for psychosocial addiction treatments: A systematic review. </a:t>
            </a:r>
            <a:r>
              <a:rPr lang="en-US" sz="1200" b="1" i="1" dirty="0">
                <a:hlinkClick r:id="rId3"/>
              </a:rPr>
              <a:t>https://doi.org/10.1016/j.jsat.2005.08.006</a:t>
            </a:r>
            <a:br>
              <a:rPr lang="en-US" sz="1200" b="1" i="1" dirty="0"/>
            </a:br>
            <a:endParaRPr lang="en-US" sz="1200" b="1" i="1" dirty="0"/>
          </a:p>
          <a:p>
            <a:r>
              <a:rPr lang="en-US" sz="1200" b="1" i="1" dirty="0" err="1"/>
              <a:t>Babor</a:t>
            </a:r>
            <a:r>
              <a:rPr lang="en-US" sz="1200" b="1" i="1" dirty="0"/>
              <a:t>, T. F., Higgins-Biddle, J. C., Higgins, P. S., </a:t>
            </a:r>
            <a:r>
              <a:rPr lang="en-US" sz="1200" b="1" i="1" dirty="0" err="1"/>
              <a:t>Gassman</a:t>
            </a:r>
            <a:r>
              <a:rPr lang="en-US" sz="1200" b="1" i="1" dirty="0"/>
              <a:t>, R. A., &amp; Gould, B. E. (2004). Training Medical Providers to Conduct Alcohol Screening and Brief Interventions. </a:t>
            </a:r>
            <a:r>
              <a:rPr lang="de-DE" sz="1200" b="1" i="1" dirty="0" err="1"/>
              <a:t>Substance</a:t>
            </a:r>
            <a:r>
              <a:rPr lang="de-DE" sz="1200" b="1" i="1" dirty="0"/>
              <a:t> </a:t>
            </a:r>
            <a:r>
              <a:rPr lang="de-DE" sz="1200" b="1" i="1" dirty="0" err="1"/>
              <a:t>Abuse</a:t>
            </a:r>
            <a:r>
              <a:rPr lang="de-DE" sz="1200" b="1" i="1" dirty="0"/>
              <a:t>, 25(1), 17–26. https://</a:t>
            </a:r>
            <a:r>
              <a:rPr lang="de-DE" sz="1200" b="1" i="1" dirty="0" err="1"/>
              <a:t>doi.org</a:t>
            </a:r>
            <a:r>
              <a:rPr lang="de-DE" sz="1200" b="1" i="1" dirty="0"/>
              <a:t>/10.1300/J465v25n01_04</a:t>
            </a:r>
            <a:endParaRPr lang="en-US" sz="1200" b="1" i="1" dirty="0"/>
          </a:p>
          <a:p>
            <a:endParaRPr lang="en-US" sz="1200" b="1" i="1" dirty="0"/>
          </a:p>
        </p:txBody>
      </p:sp>
      <p:pic>
        <p:nvPicPr>
          <p:cNvPr id="3" name="Picture 2">
            <a:extLst>
              <a:ext uri="{FF2B5EF4-FFF2-40B4-BE49-F238E27FC236}">
                <a16:creationId xmlns:a16="http://schemas.microsoft.com/office/drawing/2014/main" id="{C26A2668-95CE-AD40-8803-D3C5E40950D2}"/>
              </a:ext>
            </a:extLst>
          </p:cNvPr>
          <p:cNvPicPr>
            <a:picLocks noChangeAspect="1"/>
          </p:cNvPicPr>
          <p:nvPr/>
        </p:nvPicPr>
        <p:blipFill>
          <a:blip r:embed="rId4"/>
          <a:stretch>
            <a:fillRect/>
          </a:stretch>
        </p:blipFill>
        <p:spPr>
          <a:xfrm>
            <a:off x="8806070" y="1865169"/>
            <a:ext cx="5367128" cy="4025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2932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Does Training Work (If you can</a:t>
            </a:r>
            <a:r>
              <a:rPr kumimoji="0" lang="en-US" sz="4000" u="none" strike="noStrike" kern="1200" cap="none" normalizeH="0" noProof="0" dirty="0">
                <a:ln>
                  <a:noFill/>
                </a:ln>
                <a:solidFill>
                  <a:schemeClr val="accent2"/>
                </a:solidFill>
                <a:effectLst/>
                <a:uLnTx/>
                <a:uFillTx/>
                <a:latin typeface="Arial Narrow" panose="020B0604020202020204" pitchFamily="34" charset="0"/>
                <a:cs typeface="Arial Narrow" panose="020B0604020202020204" pitchFamily="34" charset="0"/>
              </a:rPr>
              <a:t> get it)</a:t>
            </a: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2187787"/>
            <a:ext cx="7099301" cy="39809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MSWs who receive addiction training provide statistically significant more substance use disorder care than those who did not</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Primary care and psychiatry residents report feeling unprepared </a:t>
            </a:r>
          </a:p>
        </p:txBody>
      </p:sp>
      <p:sp>
        <p:nvSpPr>
          <p:cNvPr id="4" name="TextBox 3">
            <a:extLst>
              <a:ext uri="{FF2B5EF4-FFF2-40B4-BE49-F238E27FC236}">
                <a16:creationId xmlns:a16="http://schemas.microsoft.com/office/drawing/2014/main" id="{5D8DF425-0CD5-9140-9DC2-0C2B38570218}"/>
              </a:ext>
            </a:extLst>
          </p:cNvPr>
          <p:cNvSpPr txBox="1"/>
          <p:nvPr/>
        </p:nvSpPr>
        <p:spPr>
          <a:xfrm>
            <a:off x="3649079" y="6729881"/>
            <a:ext cx="11160225" cy="1348061"/>
          </a:xfrm>
          <a:prstGeom prst="rect">
            <a:avLst/>
          </a:prstGeom>
          <a:noFill/>
        </p:spPr>
        <p:txBody>
          <a:bodyPr wrap="square" rtlCol="0">
            <a:spAutoFit/>
          </a:bodyPr>
          <a:lstStyle/>
          <a:p>
            <a:r>
              <a:rPr lang="de-DE" sz="1200" b="1" i="1" dirty="0" err="1"/>
              <a:t>Amodeo</a:t>
            </a:r>
            <a:r>
              <a:rPr lang="de-DE" sz="1200" b="1" i="1" dirty="0"/>
              <a:t>, M., </a:t>
            </a:r>
            <a:r>
              <a:rPr lang="de-DE" sz="1200" b="1" i="1" dirty="0" err="1"/>
              <a:t>Fassler</a:t>
            </a:r>
            <a:r>
              <a:rPr lang="de-DE" sz="1200" b="1" i="1" dirty="0"/>
              <a:t>, I., &amp; Griffin, M. (2002). </a:t>
            </a:r>
            <a:r>
              <a:rPr lang="en-US" sz="1200" b="1" i="1" dirty="0"/>
              <a:t>MSWs With and Without Long-Term Substance Abuse Training: Agency, Community, and Personal Outcomes. Substance Abuse, 23(1). Retrieved from http://www.tandfonline.com/doi/pdf/10.1080/08897070209511471?needAccess=true</a:t>
            </a:r>
            <a:br>
              <a:rPr lang="en-US" sz="1200" b="1" i="1" dirty="0"/>
            </a:br>
            <a:endParaRPr lang="en-US" sz="1200" b="1" i="1" dirty="0"/>
          </a:p>
          <a:p>
            <a:r>
              <a:rPr lang="en-US" sz="1200" b="1" i="1" dirty="0"/>
              <a:t>Blumenthal, D., Gokhale, M., Campbell, E. G., &amp; Weissman, J. S. (2001). Preparedness for Clinical Practice. JAMA, 286(9), 1027. https://</a:t>
            </a:r>
            <a:r>
              <a:rPr lang="en-US" sz="1200" b="1" i="1" dirty="0" err="1"/>
              <a:t>doi.org</a:t>
            </a:r>
            <a:r>
              <a:rPr lang="en-US" sz="1200" b="1" i="1" dirty="0"/>
              <a:t>/10.1001/jama.286.9.1027</a:t>
            </a:r>
          </a:p>
          <a:p>
            <a:endParaRPr lang="en-US" sz="1200" dirty="0"/>
          </a:p>
          <a:p>
            <a:endParaRPr lang="en-US" dirty="0"/>
          </a:p>
        </p:txBody>
      </p:sp>
      <p:pic>
        <p:nvPicPr>
          <p:cNvPr id="3" name="Picture 2">
            <a:extLst>
              <a:ext uri="{FF2B5EF4-FFF2-40B4-BE49-F238E27FC236}">
                <a16:creationId xmlns:a16="http://schemas.microsoft.com/office/drawing/2014/main" id="{59192550-4E62-FD44-83E6-8435EA4A2BDC}"/>
              </a:ext>
            </a:extLst>
          </p:cNvPr>
          <p:cNvPicPr>
            <a:picLocks noChangeAspect="1"/>
          </p:cNvPicPr>
          <p:nvPr/>
        </p:nvPicPr>
        <p:blipFill>
          <a:blip r:embed="rId3"/>
          <a:stretch>
            <a:fillRect/>
          </a:stretch>
        </p:blipFill>
        <p:spPr>
          <a:xfrm>
            <a:off x="8163893" y="1865169"/>
            <a:ext cx="5813363" cy="3867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652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5354-AAAB-6041-8C5A-18A0D1DF367D}"/>
              </a:ext>
            </a:extLst>
          </p:cNvPr>
          <p:cNvSpPr txBox="1">
            <a:spLocks/>
          </p:cNvSpPr>
          <p:nvPr/>
        </p:nvSpPr>
        <p:spPr>
          <a:xfrm>
            <a:off x="689840" y="1232165"/>
            <a:ext cx="9805881" cy="1060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u="none" strike="noStrike" kern="1200" cap="none"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Ways to change the future</a:t>
            </a:r>
          </a:p>
        </p:txBody>
      </p:sp>
      <p:pic>
        <p:nvPicPr>
          <p:cNvPr id="6" name="Picture 5">
            <a:extLst>
              <a:ext uri="{FF2B5EF4-FFF2-40B4-BE49-F238E27FC236}">
                <a16:creationId xmlns:a16="http://schemas.microsoft.com/office/drawing/2014/main" id="{99F9A83C-54D7-F649-B0BD-4EA47C0B68FD}"/>
              </a:ext>
            </a:extLst>
          </p:cNvPr>
          <p:cNvPicPr>
            <a:picLocks noChangeAspect="1"/>
          </p:cNvPicPr>
          <p:nvPr/>
        </p:nvPicPr>
        <p:blipFill rotWithShape="1">
          <a:blip r:embed="rId3"/>
          <a:srcRect l="23730" t="10313" r="23730" b="22078"/>
          <a:stretch/>
        </p:blipFill>
        <p:spPr>
          <a:xfrm>
            <a:off x="7146759" y="2957575"/>
            <a:ext cx="4395117" cy="4180258"/>
          </a:xfrm>
          <a:prstGeom prst="ellipse">
            <a:avLst/>
          </a:prstGeom>
          <a:ln w="28575">
            <a:solidFill>
              <a:schemeClr val="accent2"/>
            </a:solidFill>
          </a:ln>
          <a:effectLst>
            <a:softEdge rad="0"/>
          </a:effectLst>
        </p:spPr>
      </p:pic>
      <p:pic>
        <p:nvPicPr>
          <p:cNvPr id="7" name="Picture 6">
            <a:extLst>
              <a:ext uri="{FF2B5EF4-FFF2-40B4-BE49-F238E27FC236}">
                <a16:creationId xmlns:a16="http://schemas.microsoft.com/office/drawing/2014/main" id="{CAC00C00-B516-434B-B702-BE95A416BC3E}"/>
              </a:ext>
            </a:extLst>
          </p:cNvPr>
          <p:cNvPicPr>
            <a:picLocks noChangeAspect="1"/>
          </p:cNvPicPr>
          <p:nvPr/>
        </p:nvPicPr>
        <p:blipFill rotWithShape="1">
          <a:blip r:embed="rId4"/>
          <a:srcRect l="26667" t="16666" r="26667" b="33334"/>
          <a:stretch/>
        </p:blipFill>
        <p:spPr>
          <a:xfrm>
            <a:off x="11201627" y="1334944"/>
            <a:ext cx="2545992" cy="2377285"/>
          </a:xfrm>
          <a:prstGeom prst="ellipse">
            <a:avLst/>
          </a:prstGeom>
          <a:ln w="28575">
            <a:solidFill>
              <a:schemeClr val="accent1"/>
            </a:solidFill>
          </a:ln>
          <a:effectLst>
            <a:softEdge rad="0"/>
          </a:effectLst>
        </p:spPr>
      </p:pic>
    </p:spTree>
    <p:extLst>
      <p:ext uri="{BB962C8B-B14F-4D97-AF65-F5344CB8AC3E}">
        <p14:creationId xmlns:p14="http://schemas.microsoft.com/office/powerpoint/2010/main" val="3666566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What did we learn?</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788507"/>
            <a:ext cx="8295133" cy="49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Tobacco Use</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Meds, advising/assist (5As), motivational interviewing</a:t>
            </a:r>
            <a:endPar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Alcohol Use</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Meds, counseling</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Obesity</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Lifestyle changes, now meds</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Screening on usual visits – Alcohol, Tobacco, BMI</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“Other illicit substances”</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How hard is it for anyone to say yes to that?</a:t>
            </a:r>
          </a:p>
        </p:txBody>
      </p:sp>
      <p:pic>
        <p:nvPicPr>
          <p:cNvPr id="2" name="Picture 1"/>
          <p:cNvPicPr>
            <a:picLocks noChangeAspect="1"/>
          </p:cNvPicPr>
          <p:nvPr/>
        </p:nvPicPr>
        <p:blipFill>
          <a:blip r:embed="rId3"/>
          <a:stretch>
            <a:fillRect/>
          </a:stretch>
        </p:blipFill>
        <p:spPr>
          <a:xfrm>
            <a:off x="8027681" y="1947531"/>
            <a:ext cx="5939790" cy="4511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181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5210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What we SHOULD have learned:</a:t>
            </a:r>
            <a:b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br>
            <a:endPar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Ask the right questions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325757"/>
            <a:ext cx="6880002" cy="48437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Do you smoke…what?</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What substances do you use?</a:t>
            </a: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HOW</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do you use X?</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If known history, how MUCH instead of yes/no</a:t>
            </a: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How much/often?</a:t>
            </a:r>
          </a:p>
          <a:p>
            <a:pPr marL="457200" indent="-457200">
              <a:spcBef>
                <a:spcPts val="500"/>
              </a:spcBef>
              <a:buClr>
                <a:schemeClr val="accent2"/>
              </a:buClr>
              <a:buSzPct val="100000"/>
              <a:buFont typeface="Arial" panose="020B0604020202020204" pitchFamily="34" charset="0"/>
              <a:buChar char="•"/>
              <a:defRPr/>
            </a:pPr>
            <a:endPar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Set</a:t>
            </a:r>
            <a:r>
              <a:rPr lang="en-US" dirty="0">
                <a:solidFill>
                  <a:srgbClr val="414141"/>
                </a:solidFill>
                <a:latin typeface="Arial Narrow" panose="020B0604020202020204" pitchFamily="34" charset="0"/>
                <a:cs typeface="Arial Narrow" panose="020B0604020202020204" pitchFamily="34" charset="0"/>
              </a:rPr>
              <a:t> the stage to focus on safety, not judgement</a:t>
            </a: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Review the DSM</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Criteria</a:t>
            </a:r>
          </a:p>
          <a:p>
            <a:pPr marL="457200" indent="-457200">
              <a:spcBef>
                <a:spcPts val="500"/>
              </a:spcBef>
              <a:buClr>
                <a:schemeClr val="accent2"/>
              </a:buClr>
              <a:buSzPct val="100000"/>
              <a:buFont typeface="Arial" panose="020B0604020202020204" pitchFamily="34" charset="0"/>
              <a:buChar char="•"/>
              <a:defRPr/>
            </a:pPr>
            <a:r>
              <a:rPr lang="en-US" noProof="0" dirty="0">
                <a:solidFill>
                  <a:srgbClr val="414141"/>
                </a:solidFill>
                <a:latin typeface="Arial Narrow" panose="020B0604020202020204" pitchFamily="34" charset="0"/>
                <a:cs typeface="Arial Narrow" panose="020B0604020202020204" pitchFamily="34" charset="0"/>
              </a:rPr>
              <a:t>Offer treatment WHEN the person is ready</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3" name="Picture 2"/>
          <p:cNvPicPr>
            <a:picLocks noChangeAspect="1"/>
          </p:cNvPicPr>
          <p:nvPr/>
        </p:nvPicPr>
        <p:blipFill>
          <a:blip r:embed="rId3"/>
          <a:stretch>
            <a:fillRect/>
          </a:stretch>
        </p:blipFill>
        <p:spPr>
          <a:xfrm>
            <a:off x="7945405" y="2325757"/>
            <a:ext cx="5935705" cy="3976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64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1089740" y="1003334"/>
            <a:ext cx="9130352" cy="613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spc="-150"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DISCLOSURES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1" y="4074508"/>
            <a:ext cx="14630401" cy="23698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029297C-3A40-D74F-AFD4-5B2E56E44A4B}"/>
              </a:ext>
            </a:extLst>
          </p:cNvPr>
          <p:cNvSpPr txBox="1">
            <a:spLocks/>
          </p:cNvSpPr>
          <p:nvPr/>
        </p:nvSpPr>
        <p:spPr>
          <a:xfrm>
            <a:off x="1089739" y="1875750"/>
            <a:ext cx="10240869" cy="430639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chemeClr val="accent2"/>
              </a:buClr>
              <a:buFont typeface="Arial" panose="020B0604020202020204" pitchFamily="34" charset="0"/>
              <a:buChar char="•"/>
            </a:pPr>
            <a:r>
              <a:rPr lang="en-US" sz="2800" dirty="0">
                <a:latin typeface="Arial Narrow" panose="020B0604020202020204" pitchFamily="34" charset="0"/>
                <a:ea typeface="Helvetica Neue Condensed" panose="02000503000000020004" pitchFamily="2" charset="0"/>
                <a:cs typeface="Arial Narrow" panose="020B0604020202020204" pitchFamily="34" charset="0"/>
              </a:rPr>
              <a:t>None</a:t>
            </a:r>
          </a:p>
          <a:p>
            <a:pPr marL="342900" indent="-342900" algn="l">
              <a:buClr>
                <a:schemeClr val="accent2"/>
              </a:buClr>
              <a:buFont typeface="Arial" panose="020B0604020202020204" pitchFamily="34" charset="0"/>
              <a:buChar char="•"/>
            </a:pPr>
            <a:r>
              <a:rPr lang="en-US" sz="2800" dirty="0">
                <a:latin typeface="Arial Narrow" panose="020B0604020202020204" pitchFamily="34" charset="0"/>
                <a:ea typeface="Helvetica Neue Condensed" panose="02000503000000020004" pitchFamily="2" charset="0"/>
                <a:cs typeface="Arial Narrow" panose="020B0604020202020204" pitchFamily="34" charset="0"/>
              </a:rPr>
              <a:t>Views in this presentation do not necessarily reflect those of my institution</a:t>
            </a:r>
          </a:p>
          <a:p>
            <a:pPr marL="342900" indent="-342900" algn="l">
              <a:buClr>
                <a:schemeClr val="accent2"/>
              </a:buClr>
              <a:buFont typeface="Arial" panose="020B0604020202020204" pitchFamily="34" charset="0"/>
              <a:buChar char="•"/>
            </a:pPr>
            <a:r>
              <a:rPr lang="en-US" sz="2800" dirty="0">
                <a:latin typeface="Arial Narrow" panose="020B0604020202020204" pitchFamily="34" charset="0"/>
                <a:ea typeface="Helvetica Neue Condensed" panose="02000503000000020004" pitchFamily="2" charset="0"/>
                <a:cs typeface="Arial Narrow" panose="020B0604020202020204" pitchFamily="34" charset="0"/>
              </a:rPr>
              <a:t>Uncited images courtesy of </a:t>
            </a:r>
            <a:r>
              <a:rPr lang="en-US" sz="2800" dirty="0" err="1">
                <a:latin typeface="Arial Narrow" panose="020B0604020202020204" pitchFamily="34" charset="0"/>
                <a:ea typeface="Helvetica Neue Condensed" panose="02000503000000020004" pitchFamily="2" charset="0"/>
                <a:cs typeface="Arial Narrow" panose="020B0604020202020204" pitchFamily="34" charset="0"/>
              </a:rPr>
              <a:t>Pixabay</a:t>
            </a:r>
            <a:br>
              <a:rPr lang="en-US" sz="2800" dirty="0">
                <a:latin typeface="Arial Narrow" panose="020B0604020202020204" pitchFamily="34" charset="0"/>
                <a:ea typeface="Helvetica Neue Condensed" panose="02000503000000020004" pitchFamily="2" charset="0"/>
                <a:cs typeface="Arial Narrow" panose="020B0604020202020204" pitchFamily="34" charset="0"/>
              </a:rPr>
            </a:br>
            <a:endParaRPr lang="en-US" sz="2800" dirty="0">
              <a:latin typeface="Arial Narrow" panose="020B0604020202020204" pitchFamily="34" charset="0"/>
              <a:ea typeface="Helvetica Neue Condensed" panose="02000503000000020004" pitchFamily="2" charset="0"/>
              <a:cs typeface="Arial Narrow" panose="020B0604020202020204" pitchFamily="34" charset="0"/>
            </a:endParaRPr>
          </a:p>
          <a:p>
            <a:pPr algn="l"/>
            <a:r>
              <a:rPr lang="en-US" sz="2800" b="1" dirty="0">
                <a:latin typeface="Arial Narrow" panose="020B0604020202020204" pitchFamily="34" charset="0"/>
                <a:ea typeface="Helvetica Neue Condensed" panose="02000503000000020004" pitchFamily="2" charset="0"/>
                <a:cs typeface="Arial Narrow" panose="020B0604020202020204" pitchFamily="34" charset="0"/>
              </a:rPr>
              <a:t>Note: </a:t>
            </a:r>
            <a:r>
              <a:rPr lang="en-US" sz="2800" dirty="0">
                <a:latin typeface="Arial Narrow" panose="020B0604020202020204" pitchFamily="34" charset="0"/>
                <a:ea typeface="Helvetica Neue Condensed" panose="02000503000000020004" pitchFamily="2" charset="0"/>
                <a:cs typeface="Arial Narrow" panose="020B0604020202020204" pitchFamily="34" charset="0"/>
              </a:rPr>
              <a:t>Addiction affects folks in different ways. Take care of yourself and others and step out if these topics become difficult for you. </a:t>
            </a:r>
            <a:br>
              <a:rPr lang="en-US" sz="2800" dirty="0">
                <a:latin typeface="Arial Narrow" panose="020B0604020202020204" pitchFamily="34" charset="0"/>
                <a:ea typeface="Helvetica Neue Condensed" panose="02000503000000020004" pitchFamily="2" charset="0"/>
                <a:cs typeface="Arial Narrow" panose="020B0604020202020204" pitchFamily="34" charset="0"/>
              </a:rPr>
            </a:br>
            <a:br>
              <a:rPr lang="en-US" sz="2800" b="1" dirty="0">
                <a:latin typeface="Arial Narrow" panose="020B0604020202020204" pitchFamily="34" charset="0"/>
                <a:ea typeface="Helvetica Neue Condensed" panose="02000503000000020004" pitchFamily="2" charset="0"/>
                <a:cs typeface="Arial Narrow" panose="020B0604020202020204" pitchFamily="34" charset="0"/>
              </a:rPr>
            </a:br>
            <a:r>
              <a:rPr lang="en-US" sz="2800" b="1" dirty="0">
                <a:latin typeface="Arial Narrow" panose="020B0604020202020204" pitchFamily="34" charset="0"/>
                <a:ea typeface="Helvetica Neue Condensed" panose="02000503000000020004" pitchFamily="2" charset="0"/>
                <a:cs typeface="Arial Narrow" panose="020B0604020202020204" pitchFamily="34" charset="0"/>
              </a:rPr>
              <a:t>Please reach out if you need assistance or resources.</a:t>
            </a:r>
            <a:br>
              <a:rPr lang="en-US" sz="2800" dirty="0">
                <a:latin typeface="Arial Narrow" panose="020B0604020202020204" pitchFamily="34" charset="0"/>
                <a:ea typeface="Helvetica Neue Condensed" panose="02000503000000020004" pitchFamily="2" charset="0"/>
                <a:cs typeface="Arial Narrow" panose="020B0604020202020204" pitchFamily="34" charset="0"/>
              </a:rPr>
            </a:br>
            <a:r>
              <a:rPr lang="en-US" sz="2800" dirty="0">
                <a:latin typeface="Arial Narrow" panose="020B0604020202020204" pitchFamily="34" charset="0"/>
                <a:ea typeface="Helvetica Neue Condensed" panose="02000503000000020004" pitchFamily="2" charset="0"/>
                <a:cs typeface="Arial Narrow" panose="020B0604020202020204" pitchFamily="34" charset="0"/>
              </a:rPr>
              <a:t>SAMHSA’s National Helpline – 1-800-662-HELP (4357)</a:t>
            </a:r>
          </a:p>
          <a:p>
            <a:pPr algn="l"/>
            <a:endParaRPr lang="en-US" dirty="0">
              <a:solidFill>
                <a:schemeClr val="tx2"/>
              </a:solidFill>
              <a:latin typeface="Arial Narrow" panose="020B0604020202020204" pitchFamily="34" charset="0"/>
              <a:ea typeface="Helvetica Neue Condensed" panose="02000503000000020004" pitchFamily="2" charset="0"/>
              <a:cs typeface="Arial Narrow" panose="020B0604020202020204" pitchFamily="34" charset="0"/>
            </a:endParaRPr>
          </a:p>
        </p:txBody>
      </p:sp>
    </p:spTree>
    <p:extLst>
      <p:ext uri="{BB962C8B-B14F-4D97-AF65-F5344CB8AC3E}">
        <p14:creationId xmlns:p14="http://schemas.microsoft.com/office/powerpoint/2010/main" val="3830985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529237"/>
            <a:ext cx="7099300" cy="140176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What have we done? </a:t>
            </a:r>
            <a:b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br>
            <a:b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b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Could your institution make a change?</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2" y="1941295"/>
            <a:ext cx="7099300" cy="60100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Listened to students – they wanted training</a:t>
            </a: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Required practical</a:t>
            </a:r>
            <a:r>
              <a:rPr lang="en-US" dirty="0">
                <a:solidFill>
                  <a:srgbClr val="414141"/>
                </a:solidFill>
                <a:latin typeface="Arial Narrow" panose="020B0604020202020204" pitchFamily="34" charset="0"/>
                <a:cs typeface="Arial Narrow" panose="020B0604020202020204" pitchFamily="34" charset="0"/>
              </a:rPr>
              <a:t> SUD Workshop on REQUIRED FM rotation</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Address the students who wouldn’t choose the elective courses</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Help address bias</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Answer questions</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Model good behavior</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Create a safe space</a:t>
            </a: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Demonstrate interdisciplinary teams</a:t>
            </a:r>
          </a:p>
        </p:txBody>
      </p:sp>
      <p:pic>
        <p:nvPicPr>
          <p:cNvPr id="3" name="Picture 2">
            <a:extLst>
              <a:ext uri="{FF2B5EF4-FFF2-40B4-BE49-F238E27FC236}">
                <a16:creationId xmlns:a16="http://schemas.microsoft.com/office/drawing/2014/main" id="{47BBF424-12DC-E148-8417-5C6CA0147166}"/>
              </a:ext>
            </a:extLst>
          </p:cNvPr>
          <p:cNvPicPr>
            <a:picLocks noChangeAspect="1"/>
          </p:cNvPicPr>
          <p:nvPr/>
        </p:nvPicPr>
        <p:blipFill>
          <a:blip r:embed="rId3"/>
          <a:stretch>
            <a:fillRect/>
          </a:stretch>
        </p:blipFill>
        <p:spPr>
          <a:xfrm>
            <a:off x="7596336" y="2080443"/>
            <a:ext cx="6060028" cy="3942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98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70532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MORE courses</a:t>
            </a:r>
            <a:r>
              <a:rPr kumimoji="0" lang="en-US" sz="4000" u="none" strike="noStrike" kern="1200" cap="none" normalizeH="0" noProof="0" dirty="0">
                <a:ln>
                  <a:noFill/>
                </a:ln>
                <a:solidFill>
                  <a:schemeClr val="accent2"/>
                </a:solidFill>
                <a:effectLst/>
                <a:uLnTx/>
                <a:uFillTx/>
                <a:latin typeface="Arial Narrow" panose="020B0604020202020204" pitchFamily="34" charset="0"/>
                <a:cs typeface="Arial Narrow" panose="020B0604020202020204" pitchFamily="34" charset="0"/>
              </a:rPr>
              <a:t> (</a:t>
            </a: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multiple departments)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788508"/>
            <a:ext cx="10680525" cy="472312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b="1"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Inpatient Electives</a:t>
            </a:r>
          </a:p>
          <a:p>
            <a:pPr lvl="1">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Addictions Consult Team (Clinical)</a:t>
            </a:r>
          </a:p>
          <a:p>
            <a:pPr lvl="1">
              <a:buClr>
                <a:schemeClr val="accent2"/>
              </a:buClr>
              <a:buSzPct val="100000"/>
              <a:buFont typeface="Courier New" panose="02070309020205020404" pitchFamily="49" charset="0"/>
              <a:buChar char="o"/>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Neonatal Opioid Withdrawal (Pre-Clinical)</a:t>
            </a:r>
          </a:p>
          <a:p>
            <a:pPr lvl="1">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Substance Use in Pregnancy (Clinical)</a:t>
            </a:r>
            <a:br>
              <a:rPr lang="en-US" sz="2800" dirty="0">
                <a:solidFill>
                  <a:srgbClr val="414141"/>
                </a:solidFill>
                <a:latin typeface="Arial Narrow" panose="020B0604020202020204" pitchFamily="34" charset="0"/>
                <a:cs typeface="Arial Narrow" panose="020B0604020202020204" pitchFamily="34" charset="0"/>
              </a:rPr>
            </a:br>
            <a:endParaRPr lang="en-US" sz="2800" dirty="0">
              <a:solidFill>
                <a:srgbClr val="414141"/>
              </a:solidFill>
              <a:latin typeface="Arial Narrow" panose="020B0604020202020204" pitchFamily="34" charset="0"/>
              <a:cs typeface="Arial Narrow" panose="020B0604020202020204" pitchFamily="34" charset="0"/>
            </a:endParaRPr>
          </a:p>
          <a:p>
            <a:pPr marL="457200" indent="-457200">
              <a:buClr>
                <a:schemeClr val="accent2"/>
              </a:buClr>
              <a:buSzPct val="100000"/>
              <a:buFont typeface="Arial" panose="020B0604020202020204" pitchFamily="34" charset="0"/>
              <a:buChar char="•"/>
              <a:defRPr/>
            </a:pPr>
            <a:r>
              <a:rPr kumimoji="0" lang="en-US" b="1"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Outpatient Electives</a:t>
            </a:r>
          </a:p>
          <a:p>
            <a:pPr lvl="1">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Addiction treatment centers (Clinical)</a:t>
            </a:r>
          </a:p>
          <a:p>
            <a:pPr lvl="1">
              <a:buClr>
                <a:schemeClr val="accent2"/>
              </a:buClr>
              <a:buSzPct val="100000"/>
              <a:buFont typeface="Courier New" panose="02070309020205020404" pitchFamily="49" charset="0"/>
              <a:buChar char="o"/>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Detox/recovery programs and behavioral health (Clinical)</a:t>
            </a:r>
            <a:b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br>
            <a:endParaRPr lang="en-US" sz="2800" dirty="0">
              <a:solidFill>
                <a:srgbClr val="414141"/>
              </a:solidFill>
              <a:latin typeface="Arial Narrow" panose="020B0604020202020204" pitchFamily="34" charset="0"/>
              <a:cs typeface="Arial Narrow" panose="020B0604020202020204" pitchFamily="34" charset="0"/>
            </a:endParaRPr>
          </a:p>
          <a:p>
            <a:pPr marL="457200" indent="-457200">
              <a:buClr>
                <a:schemeClr val="accent2"/>
              </a:buClr>
              <a:buSzPct val="100000"/>
              <a:buFont typeface="Arial" panose="020B0604020202020204" pitchFamily="34" charset="0"/>
              <a:buChar char="•"/>
              <a:defRPr/>
            </a:pPr>
            <a:r>
              <a:rPr lang="en-US" b="1" dirty="0">
                <a:solidFill>
                  <a:srgbClr val="414141"/>
                </a:solidFill>
                <a:latin typeface="Arial Narrow" panose="020B0604020202020204" pitchFamily="34" charset="0"/>
                <a:cs typeface="Arial Narrow" panose="020B0604020202020204" pitchFamily="34" charset="0"/>
              </a:rPr>
              <a:t>Didactic (Required)</a:t>
            </a:r>
          </a:p>
          <a:p>
            <a:pPr lvl="1">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Pain Intersession – Trauma Informed Care</a:t>
            </a:r>
          </a:p>
        </p:txBody>
      </p:sp>
    </p:spTree>
    <p:extLst>
      <p:ext uri="{BB962C8B-B14F-4D97-AF65-F5344CB8AC3E}">
        <p14:creationId xmlns:p14="http://schemas.microsoft.com/office/powerpoint/2010/main" val="187607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Workshop Structure</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468582"/>
            <a:ext cx="9770342" cy="52370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0096D3"/>
              </a:buClr>
              <a:buSzPct val="70000"/>
              <a:buFont typeface="Arial" panose="020B0604020202020204" pitchFamily="34" charset="0"/>
              <a:buChar char="•"/>
              <a:tabLst/>
              <a:defRPr/>
            </a:pP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Communication Skills – Pair/Group</a:t>
            </a:r>
            <a:b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Effects of Substances – Didactic (brief)</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Behavioral Strategies – Interactive Discussion</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Safety – Discussion (student experiences)</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Medication Strategies – Didactic</a:t>
            </a:r>
          </a:p>
          <a:p>
            <a:pPr>
              <a:spcBef>
                <a:spcPts val="500"/>
              </a:spcBef>
              <a:buClr>
                <a:schemeClr val="accent2"/>
              </a:buClr>
              <a:buSzPct val="100000"/>
              <a:defRPr/>
            </a:pPr>
            <a:endParaRPr lang="en-US" dirty="0">
              <a:solidFill>
                <a:srgbClr val="41414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18969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Did it work?</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788508"/>
            <a:ext cx="10004663" cy="46122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Surveys pre/post addiction workshop</a:t>
            </a:r>
            <a:b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Utilized a validated drug problems perceptions questionnaire</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06420503-6500-8740-8A54-7F880DAB39A9}"/>
              </a:ext>
            </a:extLst>
          </p:cNvPr>
          <p:cNvPicPr>
            <a:picLocks noChangeAspect="1"/>
          </p:cNvPicPr>
          <p:nvPr/>
        </p:nvPicPr>
        <p:blipFill>
          <a:blip r:embed="rId3"/>
          <a:stretch>
            <a:fillRect/>
          </a:stretch>
        </p:blipFill>
        <p:spPr>
          <a:xfrm>
            <a:off x="3125435" y="3663568"/>
            <a:ext cx="8801521" cy="2329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442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377587" y="274494"/>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DPPQ</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35" t="-174" r="5498" b="1498"/>
          <a:stretch/>
        </p:blipFill>
        <p:spPr>
          <a:xfrm>
            <a:off x="460879" y="1254241"/>
            <a:ext cx="4099256" cy="5340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584" t="27969" r="63671" b="33364"/>
          <a:stretch/>
        </p:blipFill>
        <p:spPr>
          <a:xfrm>
            <a:off x="6334403" y="372742"/>
            <a:ext cx="3868558" cy="5765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84" t="66795" r="63955" b="1729"/>
          <a:stretch/>
        </p:blipFill>
        <p:spPr>
          <a:xfrm>
            <a:off x="10383601" y="2344761"/>
            <a:ext cx="4057428" cy="4968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a:off x="6689558" y="6305066"/>
            <a:ext cx="2550695" cy="9855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Brace 8"/>
          <p:cNvSpPr/>
          <p:nvPr/>
        </p:nvSpPr>
        <p:spPr>
          <a:xfrm>
            <a:off x="4610193" y="804719"/>
            <a:ext cx="1213091" cy="6221723"/>
          </a:xfrm>
          <a:prstGeom prst="rightBrace">
            <a:avLst>
              <a:gd name="adj1" fmla="val 8333"/>
              <a:gd name="adj2" fmla="val 49613"/>
            </a:avLst>
          </a:pr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6083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347523"/>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4" name="Picture 3">
            <a:extLst>
              <a:ext uri="{FF2B5EF4-FFF2-40B4-BE49-F238E27FC236}">
                <a16:creationId xmlns:a16="http://schemas.microsoft.com/office/drawing/2014/main" id="{C31A38B0-B4FF-3C4E-9ADA-07CEAE114B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8544" y="1333921"/>
            <a:ext cx="7113140" cy="5100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997E277-2342-8741-891A-FA02A4E09C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81684" y="1333920"/>
            <a:ext cx="7189692" cy="5100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7C77B9E1-4E2E-B945-8005-E6DB3D910506}"/>
              </a:ext>
            </a:extLst>
          </p:cNvPr>
          <p:cNvSpPr/>
          <p:nvPr/>
        </p:nvSpPr>
        <p:spPr>
          <a:xfrm>
            <a:off x="8019369" y="4584305"/>
            <a:ext cx="6280557"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B5A744-9B0A-CE47-9141-5833CEC0CE69}"/>
              </a:ext>
            </a:extLst>
          </p:cNvPr>
          <p:cNvSpPr/>
          <p:nvPr/>
        </p:nvSpPr>
        <p:spPr>
          <a:xfrm>
            <a:off x="1096376" y="4584305"/>
            <a:ext cx="5943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1446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274494"/>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6" name="Picture 5">
            <a:extLst>
              <a:ext uri="{FF2B5EF4-FFF2-40B4-BE49-F238E27FC236}">
                <a16:creationId xmlns:a16="http://schemas.microsoft.com/office/drawing/2014/main" id="{CE305711-C1DA-1840-A8FE-172CDA7727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693" y="1385785"/>
            <a:ext cx="7046279" cy="5100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6B92DAD-1415-4643-B31A-4DF3D1A455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36972" y="1385785"/>
            <a:ext cx="7017662" cy="5100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3FB8DBAA-C169-2841-A151-FBC7DEC708DB}"/>
              </a:ext>
            </a:extLst>
          </p:cNvPr>
          <p:cNvSpPr/>
          <p:nvPr/>
        </p:nvSpPr>
        <p:spPr>
          <a:xfrm>
            <a:off x="8178394" y="4611085"/>
            <a:ext cx="6032906" cy="1157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6E77ED6-A1CB-FD43-B6A0-E78C306DC4E2}"/>
              </a:ext>
            </a:extLst>
          </p:cNvPr>
          <p:cNvSpPr/>
          <p:nvPr/>
        </p:nvSpPr>
        <p:spPr>
          <a:xfrm>
            <a:off x="1244812" y="4611085"/>
            <a:ext cx="5943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571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484621" y="46354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6" name="Picture 5">
            <a:extLst>
              <a:ext uri="{FF2B5EF4-FFF2-40B4-BE49-F238E27FC236}">
                <a16:creationId xmlns:a16="http://schemas.microsoft.com/office/drawing/2014/main" id="{331574DD-2E5D-484A-A9EA-BCA2A4BADE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8581" y="1403684"/>
            <a:ext cx="7220920" cy="5062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F582FDE-CBC1-6A4F-8C4B-530CDA7AC7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29501" y="1403684"/>
            <a:ext cx="7032458" cy="5062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BDDA9D7D-0EA4-CE48-8D4D-A09CCD3E912F}"/>
              </a:ext>
            </a:extLst>
          </p:cNvPr>
          <p:cNvSpPr/>
          <p:nvPr/>
        </p:nvSpPr>
        <p:spPr>
          <a:xfrm>
            <a:off x="7748339" y="4623016"/>
            <a:ext cx="6496439"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50E7F79-2A41-144B-B24A-3C6FC7C6E56E}"/>
              </a:ext>
            </a:extLst>
          </p:cNvPr>
          <p:cNvSpPr/>
          <p:nvPr/>
        </p:nvSpPr>
        <p:spPr>
          <a:xfrm>
            <a:off x="971359" y="4623016"/>
            <a:ext cx="6243738"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62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380548" y="324756"/>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3" name="Picture 2">
            <a:extLst>
              <a:ext uri="{FF2B5EF4-FFF2-40B4-BE49-F238E27FC236}">
                <a16:creationId xmlns:a16="http://schemas.microsoft.com/office/drawing/2014/main" id="{1B1B0914-11B0-6540-8C2B-284F349A64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4992" y="1440353"/>
            <a:ext cx="6917278" cy="4961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E94D712F-6DB5-5546-A438-AB30FAFE09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02270" y="1440352"/>
            <a:ext cx="6943119" cy="4961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93BCBCAF-0E2B-CB42-A36A-398BD93EF36D}"/>
              </a:ext>
            </a:extLst>
          </p:cNvPr>
          <p:cNvSpPr/>
          <p:nvPr/>
        </p:nvSpPr>
        <p:spPr>
          <a:xfrm>
            <a:off x="1028428" y="4536472"/>
            <a:ext cx="6051543"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3BCBCAF-0E2B-CB42-A36A-398BD93EF36D}"/>
              </a:ext>
            </a:extLst>
          </p:cNvPr>
          <p:cNvSpPr/>
          <p:nvPr/>
        </p:nvSpPr>
        <p:spPr>
          <a:xfrm>
            <a:off x="8145720" y="4536473"/>
            <a:ext cx="6051543"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012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461241" y="114518"/>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3" name="Picture 2">
            <a:extLst>
              <a:ext uri="{FF2B5EF4-FFF2-40B4-BE49-F238E27FC236}">
                <a16:creationId xmlns:a16="http://schemas.microsoft.com/office/drawing/2014/main" id="{83CF9776-60CA-D74C-94EA-8E5161614DD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1264" y="1033356"/>
            <a:ext cx="7096255" cy="3213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D4299B3-FA84-FF43-9C28-761B7960E3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77519" y="1033355"/>
            <a:ext cx="6523492"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E604274-59F5-BA49-B75C-F04CB0CC4F6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1263" y="4283240"/>
            <a:ext cx="7096253" cy="3216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B2B1066-B22F-824C-87BB-3A8D9D966C4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77518" y="4278918"/>
            <a:ext cx="652349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4B014BD9-37E5-EE49-9C56-A51FA3AF754A}"/>
              </a:ext>
            </a:extLst>
          </p:cNvPr>
          <p:cNvSpPr/>
          <p:nvPr/>
        </p:nvSpPr>
        <p:spPr>
          <a:xfrm>
            <a:off x="7965603" y="3052371"/>
            <a:ext cx="594360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B014BD9-37E5-EE49-9C56-A51FA3AF754A}"/>
              </a:ext>
            </a:extLst>
          </p:cNvPr>
          <p:cNvSpPr/>
          <p:nvPr/>
        </p:nvSpPr>
        <p:spPr>
          <a:xfrm>
            <a:off x="1295499" y="3062682"/>
            <a:ext cx="621792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B014BD9-37E5-EE49-9C56-A51FA3AF754A}"/>
              </a:ext>
            </a:extLst>
          </p:cNvPr>
          <p:cNvSpPr/>
          <p:nvPr/>
        </p:nvSpPr>
        <p:spPr>
          <a:xfrm>
            <a:off x="1167790" y="6297006"/>
            <a:ext cx="621792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B014BD9-37E5-EE49-9C56-A51FA3AF754A}"/>
              </a:ext>
            </a:extLst>
          </p:cNvPr>
          <p:cNvSpPr/>
          <p:nvPr/>
        </p:nvSpPr>
        <p:spPr>
          <a:xfrm>
            <a:off x="7828443" y="6293613"/>
            <a:ext cx="621792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68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654596"/>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Why This Talk</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1689904"/>
            <a:ext cx="9237930" cy="4919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The opioid epidemic may be slightly improving but won’t get better if we don’t increase providers willing to help</a:t>
            </a:r>
            <a:br>
              <a:rPr lang="en-US" sz="3200" dirty="0">
                <a:solidFill>
                  <a:srgbClr val="414141"/>
                </a:solidFill>
                <a:latin typeface="Arial Narrow" panose="020B0604020202020204" pitchFamily="34" charset="0"/>
                <a:cs typeface="Arial Narrow" panose="020B0604020202020204" pitchFamily="34" charset="0"/>
              </a:rPr>
            </a:br>
            <a:endParaRPr lang="en-US" sz="1800"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Practicing docs in Mid-Late career are unlikely to prescribe buprenorphine</a:t>
            </a:r>
            <a:br>
              <a:rPr lang="en-US" sz="3200" dirty="0">
                <a:solidFill>
                  <a:srgbClr val="414141"/>
                </a:solidFill>
                <a:latin typeface="Arial Narrow" panose="020B0604020202020204" pitchFamily="34" charset="0"/>
                <a:cs typeface="Arial Narrow" panose="020B0604020202020204" pitchFamily="34" charset="0"/>
              </a:rPr>
            </a:br>
            <a:endParaRPr kumimoji="0" lang="en-US" sz="1800"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Younger</a:t>
            </a:r>
            <a:r>
              <a:rPr lang="en-US" dirty="0">
                <a:solidFill>
                  <a:srgbClr val="414141"/>
                </a:solidFill>
                <a:latin typeface="Arial Narrow" panose="020B0604020202020204" pitchFamily="34" charset="0"/>
                <a:cs typeface="Arial Narrow" panose="020B0604020202020204" pitchFamily="34" charset="0"/>
              </a:rPr>
              <a:t> career docs are more willing to prescribe</a:t>
            </a:r>
            <a:br>
              <a:rPr lang="en-US" sz="3200" dirty="0">
                <a:solidFill>
                  <a:srgbClr val="414141"/>
                </a:solidFill>
                <a:latin typeface="Arial Narrow" panose="020B0604020202020204" pitchFamily="34" charset="0"/>
                <a:cs typeface="Arial Narrow" panose="020B0604020202020204" pitchFamily="34" charset="0"/>
              </a:rPr>
            </a:br>
            <a:endParaRPr lang="en-US" sz="1800"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Students are eager to learn this</a:t>
            </a:r>
            <a:br>
              <a:rPr lang="en-US" sz="3200" dirty="0">
                <a:solidFill>
                  <a:srgbClr val="414141"/>
                </a:solidFill>
                <a:latin typeface="Arial Narrow" panose="020B0604020202020204" pitchFamily="34" charset="0"/>
                <a:cs typeface="Arial Narrow" panose="020B0604020202020204" pitchFamily="34" charset="0"/>
              </a:rPr>
            </a:br>
            <a:endParaRPr lang="en-US" sz="1800"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JABFM</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had most of an issue related to opioid use disorder treatment (1/6/20)</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sp>
        <p:nvSpPr>
          <p:cNvPr id="2" name="TextBox 1"/>
          <p:cNvSpPr txBox="1"/>
          <p:nvPr/>
        </p:nvSpPr>
        <p:spPr>
          <a:xfrm>
            <a:off x="4384041" y="6999747"/>
            <a:ext cx="9838481" cy="757130"/>
          </a:xfrm>
          <a:prstGeom prst="rect">
            <a:avLst/>
          </a:prstGeom>
          <a:noFill/>
        </p:spPr>
        <p:txBody>
          <a:bodyPr wrap="square" rtlCol="0">
            <a:spAutoFit/>
          </a:bodyPr>
          <a:lstStyle/>
          <a:p>
            <a:pPr algn="r"/>
            <a:r>
              <a:rPr lang="en-US" dirty="0">
                <a:hlinkClick r:id="rId3"/>
              </a:rPr>
              <a:t>JABFM. January-February 2020; 33 (1)</a:t>
            </a:r>
            <a:endParaRPr lang="en-US" dirty="0"/>
          </a:p>
          <a:p>
            <a:pPr algn="r"/>
            <a:endParaRPr lang="en-US" dirty="0"/>
          </a:p>
        </p:txBody>
      </p:sp>
      <p:pic>
        <p:nvPicPr>
          <p:cNvPr id="3" name="Picture 2"/>
          <p:cNvPicPr>
            <a:picLocks noChangeAspect="1"/>
          </p:cNvPicPr>
          <p:nvPr/>
        </p:nvPicPr>
        <p:blipFill>
          <a:blip r:embed="rId4"/>
          <a:stretch>
            <a:fillRect/>
          </a:stretch>
        </p:blipFill>
        <p:spPr>
          <a:xfrm>
            <a:off x="9589068" y="2356489"/>
            <a:ext cx="4346851" cy="289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297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455461" y="13510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YES</a:t>
            </a:r>
          </a:p>
        </p:txBody>
      </p:sp>
      <p:pic>
        <p:nvPicPr>
          <p:cNvPr id="3" name="Picture 2">
            <a:extLst>
              <a:ext uri="{FF2B5EF4-FFF2-40B4-BE49-F238E27FC236}">
                <a16:creationId xmlns:a16="http://schemas.microsoft.com/office/drawing/2014/main" id="{9E992D76-41B8-B644-A8F8-9B5A9F10AC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8599" y="1203581"/>
            <a:ext cx="4572000" cy="363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54BABF59-5C9B-C74E-A746-E6E6E2E8DB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70599" y="1174058"/>
            <a:ext cx="4631327" cy="3665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983EEFD-B78E-4F46-9827-0E11566AC47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601926" y="1174058"/>
            <a:ext cx="4599759" cy="3665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A42E677-23DF-E64B-94DA-60A66BED1C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8599" y="4839410"/>
            <a:ext cx="3461657" cy="2677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7DC093E-DEAA-5949-A5EC-AA79243D0EA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860257" y="4839410"/>
            <a:ext cx="3200400" cy="2677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DC762AC7-1064-C942-8004-860AD7D66FF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060657" y="4839410"/>
            <a:ext cx="3651611" cy="2677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F5994BC-B73B-BC4A-9650-6FBDB97FDD4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573519" y="4839410"/>
            <a:ext cx="3628166" cy="2677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96B86E5E-3677-5840-8366-5467ABA86EE3}"/>
              </a:ext>
            </a:extLst>
          </p:cNvPr>
          <p:cNvSpPr/>
          <p:nvPr/>
        </p:nvSpPr>
        <p:spPr>
          <a:xfrm>
            <a:off x="800069" y="3489013"/>
            <a:ext cx="4094330" cy="73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A7EE2D2-47B1-3741-854B-A077DBBC90F3}"/>
              </a:ext>
            </a:extLst>
          </p:cNvPr>
          <p:cNvSpPr/>
          <p:nvPr/>
        </p:nvSpPr>
        <p:spPr>
          <a:xfrm>
            <a:off x="5412346" y="3489013"/>
            <a:ext cx="4094330" cy="73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3F4B9A-E2F4-4241-AFEE-1F64335C77A9}"/>
              </a:ext>
            </a:extLst>
          </p:cNvPr>
          <p:cNvSpPr/>
          <p:nvPr/>
        </p:nvSpPr>
        <p:spPr>
          <a:xfrm>
            <a:off x="10753452" y="6522971"/>
            <a:ext cx="3315330" cy="59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BD288DF-D8B1-7E49-BE50-63FDAABA0D39}"/>
              </a:ext>
            </a:extLst>
          </p:cNvPr>
          <p:cNvSpPr/>
          <p:nvPr/>
        </p:nvSpPr>
        <p:spPr>
          <a:xfrm>
            <a:off x="7221540" y="6522971"/>
            <a:ext cx="3315330" cy="59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982755-D9DC-D546-8A2F-4EDCDF8519A6}"/>
              </a:ext>
            </a:extLst>
          </p:cNvPr>
          <p:cNvSpPr/>
          <p:nvPr/>
        </p:nvSpPr>
        <p:spPr>
          <a:xfrm>
            <a:off x="3925260" y="6522971"/>
            <a:ext cx="3061651" cy="59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FD2CE78-F6CD-7048-885F-E01F470AED8C}"/>
              </a:ext>
            </a:extLst>
          </p:cNvPr>
          <p:cNvSpPr/>
          <p:nvPr/>
        </p:nvSpPr>
        <p:spPr>
          <a:xfrm>
            <a:off x="548462" y="6535594"/>
            <a:ext cx="3217882" cy="59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A7EE2D2-47B1-3741-854B-A077DBBC90F3}"/>
              </a:ext>
            </a:extLst>
          </p:cNvPr>
          <p:cNvSpPr/>
          <p:nvPr/>
        </p:nvSpPr>
        <p:spPr>
          <a:xfrm>
            <a:off x="9965296" y="3508063"/>
            <a:ext cx="4094330" cy="73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665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Outcomes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264757"/>
            <a:ext cx="7215668" cy="4762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Clr>
                <a:schemeClr val="accent2"/>
              </a:buClr>
              <a:buSzPct val="100000"/>
              <a:defRPr/>
            </a:pPr>
            <a:r>
              <a:rPr kumimoji="0" lang="en-US" sz="4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We made progress, but why?</a:t>
            </a:r>
            <a:endParaRPr lang="en-US" sz="4800" dirty="0">
              <a:solidFill>
                <a:srgbClr val="414141"/>
              </a:solidFill>
              <a:latin typeface="Arial Narrow" panose="020B0604020202020204" pitchFamily="34" charset="0"/>
              <a:cs typeface="Arial Narrow" panose="020B0604020202020204" pitchFamily="34" charset="0"/>
            </a:endParaRPr>
          </a:p>
        </p:txBody>
      </p:sp>
      <p:pic>
        <p:nvPicPr>
          <p:cNvPr id="2" name="Picture 1"/>
          <p:cNvPicPr>
            <a:picLocks noChangeAspect="1"/>
          </p:cNvPicPr>
          <p:nvPr/>
        </p:nvPicPr>
        <p:blipFill>
          <a:blip r:embed="rId3"/>
          <a:stretch>
            <a:fillRect/>
          </a:stretch>
        </p:blipFill>
        <p:spPr>
          <a:xfrm>
            <a:off x="7789141" y="1788507"/>
            <a:ext cx="6169306" cy="4112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960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It</a:t>
            </a:r>
            <a:r>
              <a:rPr kumimoji="0" lang="en-US" sz="4000" u="none" strike="noStrike" kern="1200" cap="none" normalizeH="0" noProof="0" dirty="0">
                <a:ln>
                  <a:noFill/>
                </a:ln>
                <a:solidFill>
                  <a:schemeClr val="accent2"/>
                </a:solidFill>
                <a:effectLst/>
                <a:uLnTx/>
                <a:uFillTx/>
                <a:latin typeface="Arial Narrow" panose="020B0604020202020204" pitchFamily="34" charset="0"/>
                <a:cs typeface="Arial Narrow" panose="020B0604020202020204" pitchFamily="34" charset="0"/>
              </a:rPr>
              <a:t> doesn’t take much to change a little</a:t>
            </a:r>
            <a:endPar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endParaRP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2156073"/>
            <a:ext cx="7482609" cy="5316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Discuss interests with your students</a:t>
            </a:r>
            <a:b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Make baby steps in your own education</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Engage any behavioral health,</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psychiatry, or mental health/addictions teams in your area</a:t>
            </a:r>
            <a:b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You</a:t>
            </a:r>
            <a:r>
              <a:rPr lang="en-US" dirty="0">
                <a:solidFill>
                  <a:srgbClr val="414141"/>
                </a:solidFill>
                <a:latin typeface="Arial Narrow" panose="020B0604020202020204" pitchFamily="34" charset="0"/>
                <a:cs typeface="Arial Narrow" panose="020B0604020202020204" pitchFamily="34" charset="0"/>
              </a:rPr>
              <a:t> don’t have to be experienced to teach students</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2" name="Picture 1"/>
          <p:cNvPicPr>
            <a:picLocks noChangeAspect="1"/>
          </p:cNvPicPr>
          <p:nvPr/>
        </p:nvPicPr>
        <p:blipFill>
          <a:blip r:embed="rId3"/>
          <a:stretch>
            <a:fillRect/>
          </a:stretch>
        </p:blipFill>
        <p:spPr>
          <a:xfrm>
            <a:off x="8460308" y="2158265"/>
            <a:ext cx="5298855" cy="3670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9961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What can YOU do?</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901538"/>
            <a:ext cx="7789142" cy="48478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Talk about it</a:t>
            </a: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Treat your patients – with students</a:t>
            </a: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Model how to refer patients</a:t>
            </a: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Consider the DATA X Waiver</a:t>
            </a:r>
          </a:p>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Let your students teach you</a:t>
            </a: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Bring a student</a:t>
            </a: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De-stigmatize</a:t>
            </a:r>
            <a:endParaRPr lang="en-US" dirty="0">
              <a:solidFill>
                <a:srgbClr val="414141"/>
              </a:solidFill>
              <a:latin typeface="Arial Narrow" panose="020B0604020202020204" pitchFamily="34" charset="0"/>
              <a:cs typeface="Arial Narrow" panose="020B0604020202020204" pitchFamily="34" charset="0"/>
            </a:endParaRPr>
          </a:p>
          <a:p>
            <a:pPr marL="571500" indent="-5715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Start a curriculum</a:t>
            </a:r>
          </a:p>
        </p:txBody>
      </p:sp>
      <p:pic>
        <p:nvPicPr>
          <p:cNvPr id="4" name="Picture 3">
            <a:extLst>
              <a:ext uri="{FF2B5EF4-FFF2-40B4-BE49-F238E27FC236}">
                <a16:creationId xmlns:a16="http://schemas.microsoft.com/office/drawing/2014/main" id="{26D1CEA2-21BC-CE4C-BF13-A89DE4EC6804}"/>
              </a:ext>
            </a:extLst>
          </p:cNvPr>
          <p:cNvPicPr>
            <a:picLocks noChangeAspect="1"/>
          </p:cNvPicPr>
          <p:nvPr/>
        </p:nvPicPr>
        <p:blipFill>
          <a:blip r:embed="rId3"/>
          <a:stretch>
            <a:fillRect/>
          </a:stretch>
        </p:blipFill>
        <p:spPr>
          <a:xfrm>
            <a:off x="7093775" y="1766831"/>
            <a:ext cx="6271986" cy="4035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8074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6904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Acknowledgements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1788508"/>
            <a:ext cx="8584788" cy="485177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Bre Gustafson, Clerkship Coordinator</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414141"/>
                </a:solidFill>
                <a:latin typeface="Arial Narrow" panose="020B0604020202020204" pitchFamily="34" charset="0"/>
                <a:cs typeface="Arial Narrow" panose="020B0604020202020204" pitchFamily="34" charset="0"/>
              </a:rPr>
              <a:t>Drs. Matt Chan and Jennifer Willingham</a:t>
            </a:r>
          </a:p>
          <a:p>
            <a:pPr marL="45720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Rebecca Rdesinski, Research Associate</a:t>
            </a:r>
            <a:endParaRPr lang="en-US" sz="2000" dirty="0">
              <a:solidFill>
                <a:srgbClr val="414141"/>
              </a:solidFill>
              <a:latin typeface="Arial Narrow" panose="020B0604020202020204" pitchFamily="34" charset="0"/>
              <a:cs typeface="Arial Narrow"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The OHSU MAT Research Work Group</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Sean Robinson, MD, Director of Electives</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OHSU School of Medicine</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Tracy Bumsted, MD, MPH, Associate Dean of UME</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OHSU Family Medicine</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Lauren Weekes, Student Ed Program Manager</a:t>
            </a:r>
          </a:p>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Nonda Hanneman, Student</a:t>
            </a:r>
          </a:p>
        </p:txBody>
      </p:sp>
      <p:pic>
        <p:nvPicPr>
          <p:cNvPr id="3" name="Picture 2">
            <a:extLst>
              <a:ext uri="{FF2B5EF4-FFF2-40B4-BE49-F238E27FC236}">
                <a16:creationId xmlns:a16="http://schemas.microsoft.com/office/drawing/2014/main" id="{7423CC46-DC80-1847-A770-01C14E3E259D}"/>
              </a:ext>
            </a:extLst>
          </p:cNvPr>
          <p:cNvPicPr>
            <a:picLocks noChangeAspect="1"/>
          </p:cNvPicPr>
          <p:nvPr/>
        </p:nvPicPr>
        <p:blipFill>
          <a:blip r:embed="rId3"/>
          <a:stretch>
            <a:fillRect/>
          </a:stretch>
        </p:blipFill>
        <p:spPr>
          <a:xfrm>
            <a:off x="8055841" y="1865169"/>
            <a:ext cx="5859397" cy="4394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932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1008562"/>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Questions?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083443"/>
            <a:ext cx="7099300" cy="3481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96D3"/>
              </a:buClr>
              <a:buSzPct val="70000"/>
              <a:buFont typeface="Wingdings" pitchFamily="2" charset="2"/>
              <a:buNone/>
              <a:tabLst/>
              <a:defRPr/>
            </a:pPr>
            <a:r>
              <a:rPr kumimoji="0" lang="en-US" sz="4400" u="none" strike="noStrike" kern="1200" cap="none" spc="0" normalizeH="0" baseline="0" noProof="0" dirty="0" err="1">
                <a:ln>
                  <a:noFill/>
                </a:ln>
                <a:solidFill>
                  <a:srgbClr val="414141"/>
                </a:solidFill>
                <a:effectLst/>
                <a:uLnTx/>
                <a:uFillTx/>
                <a:latin typeface="Arial Narrow" panose="020B0604020202020204" pitchFamily="34" charset="0"/>
                <a:cs typeface="Arial Narrow" panose="020B0604020202020204" pitchFamily="34" charset="0"/>
              </a:rPr>
              <a:t>cantone@ohsu.edu</a:t>
            </a:r>
            <a:endParaRPr kumimoji="0" lang="en-US" sz="44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2" name="Picture 1"/>
          <p:cNvPicPr>
            <a:picLocks noChangeAspect="1"/>
          </p:cNvPicPr>
          <p:nvPr/>
        </p:nvPicPr>
        <p:blipFill>
          <a:blip r:embed="rId3"/>
          <a:stretch>
            <a:fillRect/>
          </a:stretch>
        </p:blipFill>
        <p:spPr>
          <a:xfrm>
            <a:off x="6280164" y="1976166"/>
            <a:ext cx="6719892" cy="3695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1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404090" y="51896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References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404090" y="1788506"/>
            <a:ext cx="14112010" cy="54123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err="1">
                <a:latin typeface="Arial Narrow" panose="020B0606020202030204" pitchFamily="34" charset="0"/>
                <a:cs typeface="Arial" panose="020B0604020202020204" pitchFamily="34" charset="0"/>
              </a:rPr>
              <a:t>Amodeo</a:t>
            </a:r>
            <a:r>
              <a:rPr lang="de-DE" sz="1800" dirty="0">
                <a:latin typeface="Arial Narrow" panose="020B0606020202030204" pitchFamily="34" charset="0"/>
                <a:cs typeface="Arial" panose="020B0604020202020204" pitchFamily="34" charset="0"/>
              </a:rPr>
              <a:t>, M., </a:t>
            </a:r>
            <a:r>
              <a:rPr lang="de-DE" sz="1800" dirty="0" err="1">
                <a:latin typeface="Arial Narrow" panose="020B0606020202030204" pitchFamily="34" charset="0"/>
                <a:cs typeface="Arial" panose="020B0604020202020204" pitchFamily="34" charset="0"/>
              </a:rPr>
              <a:t>Fassler</a:t>
            </a:r>
            <a:r>
              <a:rPr lang="de-DE" sz="1800" dirty="0">
                <a:latin typeface="Arial Narrow" panose="020B0606020202030204" pitchFamily="34" charset="0"/>
                <a:cs typeface="Arial" panose="020B0604020202020204" pitchFamily="34" charset="0"/>
              </a:rPr>
              <a:t>, I., &amp; Griffin, M. (2002). </a:t>
            </a:r>
            <a:r>
              <a:rPr lang="en-US" sz="1800" dirty="0">
                <a:latin typeface="Arial Narrow" panose="020B0606020202030204" pitchFamily="34" charset="0"/>
                <a:cs typeface="Arial" panose="020B0604020202020204" pitchFamily="34" charset="0"/>
              </a:rPr>
              <a:t>MSWs With and Without Long-Term Substance Abuse Training: Agency, Community, and Personal Outcomes. </a:t>
            </a:r>
            <a:r>
              <a:rPr lang="en-US" sz="1800" i="1" dirty="0">
                <a:latin typeface="Arial Narrow" panose="020B0606020202030204" pitchFamily="34" charset="0"/>
                <a:cs typeface="Arial" panose="020B0604020202020204" pitchFamily="34" charset="0"/>
              </a:rPr>
              <a:t>Substance Abuse</a:t>
            </a:r>
            <a:r>
              <a:rPr lang="en-US" sz="1800" dirty="0">
                <a:latin typeface="Arial Narrow" panose="020B0606020202030204" pitchFamily="34" charset="0"/>
                <a:cs typeface="Arial" panose="020B0604020202020204" pitchFamily="34" charset="0"/>
              </a:rPr>
              <a:t>, </a:t>
            </a:r>
            <a:r>
              <a:rPr lang="en-US" sz="1800" i="1" dirty="0">
                <a:latin typeface="Arial Narrow" panose="020B0606020202030204" pitchFamily="34" charset="0"/>
                <a:cs typeface="Arial" panose="020B0604020202020204" pitchFamily="34" charset="0"/>
              </a:rPr>
              <a:t>23</a:t>
            </a:r>
            <a:r>
              <a:rPr lang="en-US" sz="1800" dirty="0">
                <a:latin typeface="Arial Narrow" panose="020B0606020202030204" pitchFamily="34" charset="0"/>
                <a:cs typeface="Arial" panose="020B0604020202020204" pitchFamily="34" charset="0"/>
              </a:rPr>
              <a:t>(1). Retrieved from http://</a:t>
            </a:r>
            <a:r>
              <a:rPr lang="en-US" sz="1800" dirty="0" err="1">
                <a:latin typeface="Arial Narrow" panose="020B0606020202030204" pitchFamily="34" charset="0"/>
                <a:cs typeface="Arial" panose="020B0604020202020204" pitchFamily="34" charset="0"/>
              </a:rPr>
              <a:t>www.tandfonline.com</a:t>
            </a:r>
            <a:r>
              <a:rPr lang="en-US" sz="1800" dirty="0">
                <a:latin typeface="Arial Narrow" panose="020B0606020202030204" pitchFamily="34" charset="0"/>
                <a:cs typeface="Arial" panose="020B0604020202020204" pitchFamily="34" charset="0"/>
              </a:rPr>
              <a:t>/</a:t>
            </a:r>
            <a:r>
              <a:rPr lang="en-US" sz="1800" dirty="0" err="1">
                <a:latin typeface="Arial Narrow" panose="020B0606020202030204" pitchFamily="34" charset="0"/>
                <a:cs typeface="Arial" panose="020B0604020202020204" pitchFamily="34" charset="0"/>
              </a:rPr>
              <a:t>doi</a:t>
            </a:r>
            <a:r>
              <a:rPr lang="en-US" sz="1800" dirty="0">
                <a:latin typeface="Arial Narrow" panose="020B0606020202030204" pitchFamily="34" charset="0"/>
                <a:cs typeface="Arial" panose="020B0604020202020204" pitchFamily="34" charset="0"/>
              </a:rPr>
              <a:t>/pdf/10.1080/08897070209511471?needAccess=true</a:t>
            </a:r>
          </a:p>
          <a:p>
            <a:r>
              <a:rPr lang="en-US" sz="1800" dirty="0" err="1">
                <a:latin typeface="Arial Narrow" panose="020B0606020202030204" pitchFamily="34" charset="0"/>
                <a:cs typeface="Arial" panose="020B0604020202020204" pitchFamily="34" charset="0"/>
              </a:rPr>
              <a:t>Babor</a:t>
            </a:r>
            <a:r>
              <a:rPr lang="en-US" sz="1800" dirty="0">
                <a:latin typeface="Arial Narrow" panose="020B0606020202030204" pitchFamily="34" charset="0"/>
                <a:cs typeface="Arial" panose="020B0604020202020204" pitchFamily="34" charset="0"/>
              </a:rPr>
              <a:t>, T. F., Higgins-Biddle, J. C., Higgins, P. S., </a:t>
            </a:r>
            <a:r>
              <a:rPr lang="en-US" sz="1800" dirty="0" err="1">
                <a:latin typeface="Arial Narrow" panose="020B0606020202030204" pitchFamily="34" charset="0"/>
                <a:cs typeface="Arial" panose="020B0604020202020204" pitchFamily="34" charset="0"/>
              </a:rPr>
              <a:t>Gassman</a:t>
            </a:r>
            <a:r>
              <a:rPr lang="en-US" sz="1800" dirty="0">
                <a:latin typeface="Arial Narrow" panose="020B0606020202030204" pitchFamily="34" charset="0"/>
                <a:cs typeface="Arial" panose="020B0604020202020204" pitchFamily="34" charset="0"/>
              </a:rPr>
              <a:t>, R. A., &amp; Gould, B. E. (2004). Training Medical Providers to Conduct Alcohol Screening and Brief Interventions. </a:t>
            </a:r>
            <a:r>
              <a:rPr lang="de-DE" sz="1800" i="1" dirty="0" err="1">
                <a:latin typeface="Arial Narrow" panose="020B0606020202030204" pitchFamily="34" charset="0"/>
                <a:cs typeface="Arial" panose="020B0604020202020204" pitchFamily="34" charset="0"/>
              </a:rPr>
              <a:t>Substance</a:t>
            </a:r>
            <a:r>
              <a:rPr lang="de-DE" sz="1800" i="1" dirty="0">
                <a:latin typeface="Arial Narrow" panose="020B0606020202030204" pitchFamily="34" charset="0"/>
                <a:cs typeface="Arial" panose="020B0604020202020204" pitchFamily="34" charset="0"/>
              </a:rPr>
              <a:t> </a:t>
            </a:r>
            <a:r>
              <a:rPr lang="de-DE" sz="1800" i="1" dirty="0" err="1">
                <a:latin typeface="Arial Narrow" panose="020B0606020202030204" pitchFamily="34" charset="0"/>
                <a:cs typeface="Arial" panose="020B0604020202020204" pitchFamily="34" charset="0"/>
              </a:rPr>
              <a:t>Abuse</a:t>
            </a:r>
            <a:r>
              <a:rPr lang="de-DE" sz="1800" dirty="0">
                <a:latin typeface="Arial Narrow" panose="020B0606020202030204" pitchFamily="34" charset="0"/>
                <a:cs typeface="Arial" panose="020B0604020202020204" pitchFamily="34" charset="0"/>
              </a:rPr>
              <a:t>, </a:t>
            </a:r>
            <a:r>
              <a:rPr lang="de-DE" sz="1800" i="1" dirty="0">
                <a:latin typeface="Arial Narrow" panose="020B0606020202030204" pitchFamily="34" charset="0"/>
                <a:cs typeface="Arial" panose="020B0604020202020204" pitchFamily="34" charset="0"/>
              </a:rPr>
              <a:t>25</a:t>
            </a:r>
            <a:r>
              <a:rPr lang="de-DE" sz="1800" dirty="0">
                <a:latin typeface="Arial Narrow" panose="020B0606020202030204" pitchFamily="34" charset="0"/>
                <a:cs typeface="Arial" panose="020B0604020202020204" pitchFamily="34" charset="0"/>
              </a:rPr>
              <a:t>(1), 17–26. https://doi.org/10.1300/J465v25n01_04</a:t>
            </a:r>
          </a:p>
          <a:p>
            <a:r>
              <a:rPr lang="en-US" sz="1800" dirty="0">
                <a:latin typeface="Arial Narrow" panose="020B0606020202030204" pitchFamily="34" charset="0"/>
                <a:cs typeface="Arial" panose="020B0604020202020204" pitchFamily="34" charset="0"/>
              </a:rPr>
              <a:t>Blumenthal, D., Gokhale, M., Campbell, E. G., &amp; Weissman, J. S. (2001). Preparedness for Clinical Practice. JAMA, 286(9), 1027. https://</a:t>
            </a:r>
            <a:r>
              <a:rPr lang="en-US" sz="1800" dirty="0" err="1">
                <a:latin typeface="Arial Narrow" panose="020B0606020202030204" pitchFamily="34" charset="0"/>
                <a:cs typeface="Arial" panose="020B0604020202020204" pitchFamily="34" charset="0"/>
              </a:rPr>
              <a:t>doi.org</a:t>
            </a:r>
            <a:r>
              <a:rPr lang="en-US" sz="1800" dirty="0">
                <a:latin typeface="Arial Narrow" panose="020B0606020202030204" pitchFamily="34" charset="0"/>
                <a:cs typeface="Arial" panose="020B0604020202020204" pitchFamily="34" charset="0"/>
              </a:rPr>
              <a:t>/10.1001/jama.286.9.1027</a:t>
            </a:r>
            <a:endParaRPr lang="de-DE" sz="1800" dirty="0">
              <a:latin typeface="Arial Narrow" panose="020B0606020202030204" pitchFamily="34" charset="0"/>
              <a:cs typeface="Arial" panose="020B0604020202020204" pitchFamily="34" charset="0"/>
            </a:endParaRPr>
          </a:p>
          <a:p>
            <a:r>
              <a:rPr lang="en-US" sz="1800" dirty="0" err="1">
                <a:latin typeface="Arial Narrow" panose="020B0606020202030204" pitchFamily="34" charset="0"/>
                <a:cs typeface="Arial" panose="020B0604020202020204" pitchFamily="34" charset="0"/>
              </a:rPr>
              <a:t>Kariisa</a:t>
            </a:r>
            <a:r>
              <a:rPr lang="en-US" sz="1800" dirty="0">
                <a:latin typeface="Arial Narrow" panose="020B0606020202030204" pitchFamily="34" charset="0"/>
                <a:cs typeface="Arial" panose="020B0604020202020204" pitchFamily="34" charset="0"/>
              </a:rPr>
              <a:t> M, Scholl L, Wilson N, Seth P, Hoots B. Drug Overdose Deaths Involving Cocaine and Psychostimulants with Abuse Potential — United States, 2003–2017. MMWR </a:t>
            </a:r>
            <a:r>
              <a:rPr lang="en-US" sz="1800" dirty="0" err="1">
                <a:latin typeface="Arial Narrow" panose="020B0606020202030204" pitchFamily="34" charset="0"/>
                <a:cs typeface="Arial" panose="020B0604020202020204" pitchFamily="34" charset="0"/>
              </a:rPr>
              <a:t>Morb</a:t>
            </a:r>
            <a:r>
              <a:rPr lang="en-US" sz="1800" dirty="0">
                <a:latin typeface="Arial Narrow" panose="020B0606020202030204" pitchFamily="34" charset="0"/>
                <a:cs typeface="Arial" panose="020B0604020202020204" pitchFamily="34" charset="0"/>
              </a:rPr>
              <a:t> Mortal </a:t>
            </a:r>
            <a:r>
              <a:rPr lang="en-US" sz="1800" dirty="0" err="1">
                <a:latin typeface="Arial Narrow" panose="020B0606020202030204" pitchFamily="34" charset="0"/>
                <a:cs typeface="Arial" panose="020B0604020202020204" pitchFamily="34" charset="0"/>
              </a:rPr>
              <a:t>Wkly</a:t>
            </a:r>
            <a:r>
              <a:rPr lang="en-US" sz="1800" dirty="0">
                <a:latin typeface="Arial Narrow" panose="020B0606020202030204" pitchFamily="34" charset="0"/>
                <a:cs typeface="Arial" panose="020B0604020202020204" pitchFamily="34" charset="0"/>
              </a:rPr>
              <a:t> Rep 2019;68:388–395. DOI: http://</a:t>
            </a:r>
            <a:r>
              <a:rPr lang="en-US" sz="1800" dirty="0" err="1">
                <a:latin typeface="Arial Narrow" panose="020B0606020202030204" pitchFamily="34" charset="0"/>
                <a:cs typeface="Arial" panose="020B0604020202020204" pitchFamily="34" charset="0"/>
              </a:rPr>
              <a:t>dx.doi.org</a:t>
            </a:r>
            <a:r>
              <a:rPr lang="en-US" sz="1800" dirty="0">
                <a:latin typeface="Arial Narrow" panose="020B0606020202030204" pitchFamily="34" charset="0"/>
                <a:cs typeface="Arial" panose="020B0604020202020204" pitchFamily="34" charset="0"/>
              </a:rPr>
              <a:t>/10.15585/mmwr.mm6817a3</a:t>
            </a:r>
          </a:p>
          <a:p>
            <a:r>
              <a:rPr lang="de-DE" sz="1800" dirty="0">
                <a:latin typeface="Arial Narrow" panose="020B0606020202030204" pitchFamily="34" charset="0"/>
                <a:cs typeface="Arial" panose="020B0604020202020204" pitchFamily="34" charset="0"/>
              </a:rPr>
              <a:t>NIH </a:t>
            </a:r>
            <a:r>
              <a:rPr lang="de-DE" sz="1800" dirty="0" err="1">
                <a:latin typeface="Arial Narrow" panose="020B0606020202030204" pitchFamily="34" charset="0"/>
                <a:cs typeface="Arial" panose="020B0604020202020204" pitchFamily="34" charset="0"/>
              </a:rPr>
              <a:t>Alcohol</a:t>
            </a:r>
            <a:r>
              <a:rPr lang="de-DE" sz="1800" dirty="0">
                <a:latin typeface="Arial Narrow" panose="020B0606020202030204" pitchFamily="34" charset="0"/>
                <a:cs typeface="Arial" panose="020B0604020202020204" pitchFamily="34" charset="0"/>
              </a:rPr>
              <a:t> Facts </a:t>
            </a:r>
            <a:r>
              <a:rPr lang="de-DE" sz="1800" dirty="0" err="1">
                <a:latin typeface="Arial Narrow" panose="020B0606020202030204" pitchFamily="34" charset="0"/>
                <a:cs typeface="Arial" panose="020B0604020202020204" pitchFamily="34" charset="0"/>
              </a:rPr>
              <a:t>and</a:t>
            </a:r>
            <a:r>
              <a:rPr lang="de-DE" sz="1800" dirty="0">
                <a:latin typeface="Arial Narrow" panose="020B0606020202030204" pitchFamily="34" charset="0"/>
                <a:cs typeface="Arial" panose="020B0604020202020204" pitchFamily="34" charset="0"/>
              </a:rPr>
              <a:t> </a:t>
            </a:r>
            <a:r>
              <a:rPr lang="de-DE" sz="1800" dirty="0" err="1">
                <a:latin typeface="Arial Narrow" panose="020B0606020202030204" pitchFamily="34" charset="0"/>
                <a:cs typeface="Arial" panose="020B0604020202020204" pitchFamily="34" charset="0"/>
              </a:rPr>
              <a:t>Statistics</a:t>
            </a:r>
            <a:r>
              <a:rPr lang="de-DE" sz="1800" dirty="0">
                <a:latin typeface="Arial Narrow" panose="020B0606020202030204" pitchFamily="34" charset="0"/>
                <a:cs typeface="Arial" panose="020B0604020202020204" pitchFamily="34" charset="0"/>
              </a:rPr>
              <a:t>. </a:t>
            </a:r>
            <a:r>
              <a:rPr lang="de-DE" sz="1800" dirty="0" err="1">
                <a:latin typeface="Arial Narrow" panose="020B0606020202030204" pitchFamily="34" charset="0"/>
                <a:cs typeface="Arial" panose="020B0604020202020204" pitchFamily="34" charset="0"/>
              </a:rPr>
              <a:t>Available</a:t>
            </a:r>
            <a:r>
              <a:rPr lang="de-DE" sz="1800" dirty="0">
                <a:latin typeface="Arial Narrow" panose="020B0606020202030204" pitchFamily="34" charset="0"/>
                <a:cs typeface="Arial" panose="020B0604020202020204" pitchFamily="34" charset="0"/>
              </a:rPr>
              <a:t> online at </a:t>
            </a:r>
            <a:r>
              <a:rPr lang="de-DE" sz="1800" dirty="0">
                <a:latin typeface="Arial Narrow" panose="020B0606020202030204" pitchFamily="34" charset="0"/>
                <a:cs typeface="Arial" panose="020B0604020202020204" pitchFamily="34" charset="0"/>
                <a:hlinkClick r:id="rId3"/>
              </a:rPr>
              <a:t>https://</a:t>
            </a:r>
            <a:r>
              <a:rPr lang="de-DE" sz="1800" dirty="0" err="1">
                <a:latin typeface="Arial Narrow" panose="020B0606020202030204" pitchFamily="34" charset="0"/>
                <a:cs typeface="Arial" panose="020B0604020202020204" pitchFamily="34" charset="0"/>
                <a:hlinkClick r:id="rId3"/>
              </a:rPr>
              <a:t>www.niaaa.nih.gov</a:t>
            </a:r>
            <a:r>
              <a:rPr lang="de-DE" sz="1800" dirty="0">
                <a:latin typeface="Arial Narrow" panose="020B0606020202030204" pitchFamily="34" charset="0"/>
                <a:cs typeface="Arial" panose="020B0604020202020204" pitchFamily="34" charset="0"/>
                <a:hlinkClick r:id="rId3"/>
              </a:rPr>
              <a:t>/</a:t>
            </a:r>
            <a:r>
              <a:rPr lang="de-DE" sz="1800" dirty="0" err="1">
                <a:latin typeface="Arial Narrow" panose="020B0606020202030204" pitchFamily="34" charset="0"/>
                <a:cs typeface="Arial" panose="020B0604020202020204" pitchFamily="34" charset="0"/>
                <a:hlinkClick r:id="rId3"/>
              </a:rPr>
              <a:t>publications</a:t>
            </a:r>
            <a:r>
              <a:rPr lang="de-DE" sz="1800" dirty="0">
                <a:latin typeface="Arial Narrow" panose="020B0606020202030204" pitchFamily="34" charset="0"/>
                <a:cs typeface="Arial" panose="020B0604020202020204" pitchFamily="34" charset="0"/>
                <a:hlinkClick r:id="rId3"/>
              </a:rPr>
              <a:t>/</a:t>
            </a:r>
            <a:r>
              <a:rPr lang="de-DE" sz="1800" dirty="0" err="1">
                <a:latin typeface="Arial Narrow" panose="020B0606020202030204" pitchFamily="34" charset="0"/>
                <a:cs typeface="Arial" panose="020B0604020202020204" pitchFamily="34" charset="0"/>
                <a:hlinkClick r:id="rId3"/>
              </a:rPr>
              <a:t>brochures</a:t>
            </a:r>
            <a:r>
              <a:rPr lang="de-DE" sz="1800" dirty="0">
                <a:latin typeface="Arial Narrow" panose="020B0606020202030204" pitchFamily="34" charset="0"/>
                <a:cs typeface="Arial" panose="020B0604020202020204" pitchFamily="34" charset="0"/>
                <a:hlinkClick r:id="rId3"/>
              </a:rPr>
              <a:t>-</a:t>
            </a:r>
            <a:r>
              <a:rPr lang="de-DE" sz="1800" dirty="0" err="1">
                <a:latin typeface="Arial Narrow" panose="020B0606020202030204" pitchFamily="34" charset="0"/>
                <a:cs typeface="Arial" panose="020B0604020202020204" pitchFamily="34" charset="0"/>
                <a:hlinkClick r:id="rId3"/>
              </a:rPr>
              <a:t>and</a:t>
            </a:r>
            <a:r>
              <a:rPr lang="de-DE" sz="1800" dirty="0">
                <a:latin typeface="Arial Narrow" panose="020B0606020202030204" pitchFamily="34" charset="0"/>
                <a:cs typeface="Arial" panose="020B0604020202020204" pitchFamily="34" charset="0"/>
                <a:hlinkClick r:id="rId3"/>
              </a:rPr>
              <a:t>-fact-sheets/</a:t>
            </a:r>
            <a:r>
              <a:rPr lang="de-DE" sz="1800" dirty="0" err="1">
                <a:latin typeface="Arial Narrow" panose="020B0606020202030204" pitchFamily="34" charset="0"/>
                <a:cs typeface="Arial" panose="020B0604020202020204" pitchFamily="34" charset="0"/>
                <a:hlinkClick r:id="rId3"/>
              </a:rPr>
              <a:t>alcohol</a:t>
            </a:r>
            <a:r>
              <a:rPr lang="de-DE" sz="1800" dirty="0">
                <a:latin typeface="Arial Narrow" panose="020B0606020202030204" pitchFamily="34" charset="0"/>
                <a:cs typeface="Arial" panose="020B0604020202020204" pitchFamily="34" charset="0"/>
                <a:hlinkClick r:id="rId3"/>
              </a:rPr>
              <a:t>-facts-</a:t>
            </a:r>
            <a:r>
              <a:rPr lang="de-DE" sz="1800" dirty="0" err="1">
                <a:latin typeface="Arial Narrow" panose="020B0606020202030204" pitchFamily="34" charset="0"/>
                <a:cs typeface="Arial" panose="020B0604020202020204" pitchFamily="34" charset="0"/>
                <a:hlinkClick r:id="rId3"/>
              </a:rPr>
              <a:t>and</a:t>
            </a:r>
            <a:r>
              <a:rPr lang="de-DE" sz="1800" dirty="0">
                <a:latin typeface="Arial Narrow" panose="020B0606020202030204" pitchFamily="34" charset="0"/>
                <a:cs typeface="Arial" panose="020B0604020202020204" pitchFamily="34" charset="0"/>
                <a:hlinkClick r:id="rId3"/>
              </a:rPr>
              <a:t>-</a:t>
            </a:r>
            <a:r>
              <a:rPr lang="de-DE" sz="1800" dirty="0" err="1">
                <a:latin typeface="Arial Narrow" panose="020B0606020202030204" pitchFamily="34" charset="0"/>
                <a:cs typeface="Arial" panose="020B0604020202020204" pitchFamily="34" charset="0"/>
                <a:hlinkClick r:id="rId3"/>
              </a:rPr>
              <a:t>statistics</a:t>
            </a:r>
            <a:r>
              <a:rPr lang="de-DE" sz="1800" dirty="0">
                <a:latin typeface="Arial Narrow" panose="020B0606020202030204" pitchFamily="34" charset="0"/>
                <a:cs typeface="Arial" panose="020B0604020202020204" pitchFamily="34" charset="0"/>
                <a:hlinkClick r:id="rId3"/>
              </a:rPr>
              <a:t>. Accessed 11/17/19</a:t>
            </a:r>
            <a:endParaRPr lang="de-DE" sz="1800" dirty="0">
              <a:latin typeface="Arial Narrow" panose="020B0606020202030204" pitchFamily="34" charset="0"/>
              <a:cs typeface="Arial" panose="020B0604020202020204" pitchFamily="34" charset="0"/>
            </a:endParaRPr>
          </a:p>
          <a:p>
            <a:r>
              <a:rPr lang="en-US" sz="1800" dirty="0">
                <a:latin typeface="Arial Narrow" panose="020B0606020202030204" pitchFamily="34" charset="0"/>
                <a:cs typeface="Arial" panose="020B0604020202020204" pitchFamily="34" charset="0"/>
              </a:rPr>
              <a:t>Peterson LE, Morgan ZJ, Eden AR. Early-career and graduating physicians more likely to prescribe buprenorphine. J Am Board Fam Med 2020;33:7–8</a:t>
            </a:r>
            <a:endParaRPr lang="de-DE" sz="1800" dirty="0">
              <a:latin typeface="Arial Narrow" panose="020B0606020202030204" pitchFamily="34" charset="0"/>
              <a:cs typeface="Arial" panose="020B0604020202020204" pitchFamily="34" charset="0"/>
            </a:endParaRPr>
          </a:p>
          <a:p>
            <a:r>
              <a:rPr lang="en-US" sz="1800" dirty="0" err="1">
                <a:latin typeface="Arial Narrow" panose="020B0606020202030204" pitchFamily="34" charset="0"/>
                <a:cs typeface="Arial" panose="020B0604020202020204" pitchFamily="34" charset="0"/>
              </a:rPr>
              <a:t>Uchtenhagen</a:t>
            </a:r>
            <a:r>
              <a:rPr lang="en-US" sz="1800" dirty="0">
                <a:latin typeface="Arial Narrow" panose="020B0606020202030204" pitchFamily="34" charset="0"/>
                <a:cs typeface="Arial" panose="020B0604020202020204" pitchFamily="34" charset="0"/>
              </a:rPr>
              <a:t>, A., </a:t>
            </a:r>
            <a:r>
              <a:rPr lang="en-US" sz="1800" dirty="0" err="1">
                <a:latin typeface="Arial Narrow" panose="020B0606020202030204" pitchFamily="34" charset="0"/>
                <a:cs typeface="Arial" panose="020B0604020202020204" pitchFamily="34" charset="0"/>
              </a:rPr>
              <a:t>Stamm</a:t>
            </a:r>
            <a:r>
              <a:rPr lang="en-US" sz="1800" dirty="0">
                <a:latin typeface="Arial Narrow" panose="020B0606020202030204" pitchFamily="34" charset="0"/>
                <a:cs typeface="Arial" panose="020B0604020202020204" pitchFamily="34" charset="0"/>
              </a:rPr>
              <a:t>, R., Huber, J., &amp; </a:t>
            </a:r>
            <a:r>
              <a:rPr lang="en-US" sz="1800" dirty="0" err="1">
                <a:latin typeface="Arial Narrow" panose="020B0606020202030204" pitchFamily="34" charset="0"/>
                <a:cs typeface="Arial" panose="020B0604020202020204" pitchFamily="34" charset="0"/>
              </a:rPr>
              <a:t>Vuille</a:t>
            </a:r>
            <a:r>
              <a:rPr lang="en-US" sz="1800" dirty="0">
                <a:latin typeface="Arial Narrow" panose="020B0606020202030204" pitchFamily="34" charset="0"/>
                <a:cs typeface="Arial" panose="020B0604020202020204" pitchFamily="34" charset="0"/>
              </a:rPr>
              <a:t>, R. (2008). A Review of Systems for Continued Education and Training in the Substance Abuse Field. </a:t>
            </a:r>
            <a:r>
              <a:rPr lang="en-US" sz="1800" i="1" dirty="0">
                <a:latin typeface="Arial Narrow" panose="020B0606020202030204" pitchFamily="34" charset="0"/>
                <a:cs typeface="Arial" panose="020B0604020202020204" pitchFamily="34" charset="0"/>
              </a:rPr>
              <a:t>Substance Abuse</a:t>
            </a:r>
            <a:r>
              <a:rPr lang="en-US" sz="1800" dirty="0">
                <a:latin typeface="Arial Narrow" panose="020B0606020202030204" pitchFamily="34" charset="0"/>
                <a:cs typeface="Arial" panose="020B0604020202020204" pitchFamily="34" charset="0"/>
              </a:rPr>
              <a:t>, </a:t>
            </a:r>
            <a:r>
              <a:rPr lang="en-US" sz="1800" i="1" dirty="0">
                <a:latin typeface="Arial Narrow" panose="020B0606020202030204" pitchFamily="34" charset="0"/>
                <a:cs typeface="Arial" panose="020B0604020202020204" pitchFamily="34" charset="0"/>
              </a:rPr>
              <a:t>29</a:t>
            </a:r>
            <a:r>
              <a:rPr lang="en-US" sz="1800" dirty="0">
                <a:latin typeface="Arial Narrow" panose="020B0606020202030204" pitchFamily="34" charset="0"/>
                <a:cs typeface="Arial" panose="020B0604020202020204" pitchFamily="34" charset="0"/>
              </a:rPr>
              <a:t>(3), 95–102. https://</a:t>
            </a:r>
            <a:r>
              <a:rPr lang="en-US" sz="1800" dirty="0" err="1">
                <a:latin typeface="Arial Narrow" panose="020B0606020202030204" pitchFamily="34" charset="0"/>
                <a:cs typeface="Arial" panose="020B0604020202020204" pitchFamily="34" charset="0"/>
              </a:rPr>
              <a:t>doi.org</a:t>
            </a:r>
            <a:r>
              <a:rPr lang="en-US" sz="1800" dirty="0">
                <a:latin typeface="Arial Narrow" panose="020B0606020202030204" pitchFamily="34" charset="0"/>
                <a:cs typeface="Arial" panose="020B0604020202020204" pitchFamily="34" charset="0"/>
              </a:rPr>
              <a:t>/10.1080/08897070802219263</a:t>
            </a:r>
            <a:endParaRPr lang="de-DE" sz="1800" dirty="0">
              <a:latin typeface="Arial Narrow" panose="020B0606020202030204" pitchFamily="34" charset="0"/>
              <a:cs typeface="Arial" panose="020B0604020202020204" pitchFamily="34" charset="0"/>
            </a:endParaRPr>
          </a:p>
          <a:p>
            <a:r>
              <a:rPr lang="en-US" sz="1800" dirty="0">
                <a:latin typeface="Arial Narrow" panose="020B0606020202030204" pitchFamily="34" charset="0"/>
                <a:cs typeface="Arial" panose="020B0604020202020204" pitchFamily="34" charset="0"/>
              </a:rPr>
              <a:t>Walters, S. T., Matson, S. A., Baer, J. S., &amp; </a:t>
            </a:r>
            <a:r>
              <a:rPr lang="en-US" sz="1800" dirty="0" err="1">
                <a:latin typeface="Arial Narrow" panose="020B0606020202030204" pitchFamily="34" charset="0"/>
                <a:cs typeface="Arial" panose="020B0604020202020204" pitchFamily="34" charset="0"/>
              </a:rPr>
              <a:t>Ziedonis</a:t>
            </a:r>
            <a:r>
              <a:rPr lang="en-US" sz="1800" dirty="0">
                <a:latin typeface="Arial Narrow" panose="020B0606020202030204" pitchFamily="34" charset="0"/>
                <a:cs typeface="Arial" panose="020B0604020202020204" pitchFamily="34" charset="0"/>
              </a:rPr>
              <a:t>, D. M. (n.d.). Effectiveness of workshop training for psychosocial addiction treatments: A systematic review. https://</a:t>
            </a:r>
            <a:r>
              <a:rPr lang="en-US" sz="1800" dirty="0" err="1">
                <a:latin typeface="Arial Narrow" panose="020B0606020202030204" pitchFamily="34" charset="0"/>
                <a:cs typeface="Arial" panose="020B0604020202020204" pitchFamily="34" charset="0"/>
              </a:rPr>
              <a:t>doi.org</a:t>
            </a:r>
            <a:r>
              <a:rPr lang="en-US" sz="1800" dirty="0">
                <a:latin typeface="Arial Narrow" panose="020B0606020202030204" pitchFamily="34" charset="0"/>
                <a:cs typeface="Arial" panose="020B0604020202020204" pitchFamily="34" charset="0"/>
              </a:rPr>
              <a:t>/10.1016/j.jsat.2005.08.006</a:t>
            </a:r>
          </a:p>
          <a:p>
            <a:pPr marL="0" marR="0" lvl="0" indent="0" algn="l" defTabSz="914400" rtl="0" eaLnBrk="1" fontAlgn="auto" latinLnBrk="0" hangingPunct="1">
              <a:lnSpc>
                <a:spcPct val="90000"/>
              </a:lnSpc>
              <a:spcBef>
                <a:spcPts val="1000"/>
              </a:spcBef>
              <a:spcAft>
                <a:spcPts val="0"/>
              </a:spcAft>
              <a:buClr>
                <a:srgbClr val="0096D3"/>
              </a:buClr>
              <a:buSzPct val="70000"/>
              <a:buFont typeface="Wingdings" pitchFamily="2" charset="2"/>
              <a:buNone/>
              <a:tabLst/>
              <a:defRPr/>
            </a:pPr>
            <a:endParaRPr kumimoji="0" lang="en-US" sz="1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98488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F27DB1-40AE-6149-AE6A-F0F9EB6814E1}"/>
              </a:ext>
            </a:extLst>
          </p:cNvPr>
          <p:cNvSpPr txBox="1"/>
          <p:nvPr/>
        </p:nvSpPr>
        <p:spPr>
          <a:xfrm>
            <a:off x="4024154" y="3823319"/>
            <a:ext cx="6853396"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Please evaluate this session using the conference mobile app by scrolling to the bottom of the session description.</a:t>
            </a:r>
          </a:p>
        </p:txBody>
      </p:sp>
      <p:sp>
        <p:nvSpPr>
          <p:cNvPr id="11" name="Title 1">
            <a:extLst>
              <a:ext uri="{FF2B5EF4-FFF2-40B4-BE49-F238E27FC236}">
                <a16:creationId xmlns:a16="http://schemas.microsoft.com/office/drawing/2014/main" id="{1CAC4492-BFA5-C94A-8ABB-7FAA8AD75F9A}"/>
              </a:ext>
            </a:extLst>
          </p:cNvPr>
          <p:cNvSpPr txBox="1">
            <a:spLocks/>
          </p:cNvSpPr>
          <p:nvPr/>
        </p:nvSpPr>
        <p:spPr>
          <a:xfrm>
            <a:off x="0" y="3189801"/>
            <a:ext cx="14630400" cy="613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EVALUATE</a:t>
            </a:r>
          </a:p>
        </p:txBody>
      </p:sp>
    </p:spTree>
    <p:extLst>
      <p:ext uri="{BB962C8B-B14F-4D97-AF65-F5344CB8AC3E}">
        <p14:creationId xmlns:p14="http://schemas.microsoft.com/office/powerpoint/2010/main" val="232886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68B22DB-F1F3-B444-BD95-BC86EA0E2B80}"/>
              </a:ext>
            </a:extLst>
          </p:cNvPr>
          <p:cNvSpPr txBox="1">
            <a:spLocks/>
          </p:cNvSpPr>
          <p:nvPr/>
        </p:nvSpPr>
        <p:spPr>
          <a:xfrm>
            <a:off x="0" y="3738012"/>
            <a:ext cx="14630400" cy="94608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spc="-150" dirty="0">
                <a:solidFill>
                  <a:schemeClr val="bg1"/>
                </a:solidFill>
                <a:latin typeface="Arial Narrow" panose="020B0604020202020204" pitchFamily="34" charset="0"/>
                <a:cs typeface="Arial Narrow" panose="020B0604020202020204" pitchFamily="34" charset="0"/>
              </a:rPr>
              <a:t>THANK YOU</a:t>
            </a:r>
          </a:p>
        </p:txBody>
      </p:sp>
    </p:spTree>
    <p:extLst>
      <p:ext uri="{BB962C8B-B14F-4D97-AF65-F5344CB8AC3E}">
        <p14:creationId xmlns:p14="http://schemas.microsoft.com/office/powerpoint/2010/main" val="86278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Why This Talk</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2027044"/>
            <a:ext cx="8732455" cy="47351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I am passionate and have made</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changes</a:t>
            </a:r>
            <a:b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baseline="0" dirty="0">
                <a:solidFill>
                  <a:srgbClr val="414141"/>
                </a:solidFill>
                <a:latin typeface="Arial Narrow" panose="020B0604020202020204" pitchFamily="34" charset="0"/>
                <a:cs typeface="Arial Narrow" panose="020B0604020202020204" pitchFamily="34" charset="0"/>
              </a:rPr>
              <a:t>I</a:t>
            </a:r>
            <a:r>
              <a:rPr lang="en-US" dirty="0">
                <a:solidFill>
                  <a:srgbClr val="414141"/>
                </a:solidFill>
                <a:latin typeface="Arial Narrow" panose="020B0604020202020204" pitchFamily="34" charset="0"/>
                <a:cs typeface="Arial Narrow" panose="020B0604020202020204" pitchFamily="34" charset="0"/>
              </a:rPr>
              <a:t> am not an expert; but,</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Started a program to treat pts at my rural health clinic</a:t>
            </a: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Built a curriculum to teach students addiction medicine</a:t>
            </a:r>
            <a:br>
              <a:rPr lang="en-US" sz="2800" dirty="0">
                <a:solidFill>
                  <a:srgbClr val="414141"/>
                </a:solidFill>
                <a:latin typeface="Arial Narrow" panose="020B0604020202020204" pitchFamily="34" charset="0"/>
                <a:cs typeface="Arial Narrow" panose="020B0604020202020204" pitchFamily="34" charset="0"/>
              </a:rPr>
            </a:br>
            <a:endParaRPr lang="en-US" sz="2800"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I</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do not have personal or severe family experience with this</a:t>
            </a:r>
          </a:p>
          <a:p>
            <a:pPr marL="1257300" lvl="1" indent="-457200">
              <a:buClr>
                <a:schemeClr val="accent2"/>
              </a:buClr>
              <a:buSzPct val="100000"/>
              <a:buFont typeface="Courier New" panose="02070309020205020404" pitchFamily="49" charset="0"/>
              <a:buChar char="o"/>
              <a:defRPr/>
            </a:pPr>
            <a:r>
              <a:rPr lang="en-US" sz="2800" noProof="0" dirty="0">
                <a:solidFill>
                  <a:srgbClr val="414141"/>
                </a:solidFill>
                <a:latin typeface="Arial Narrow" panose="020B0604020202020204" pitchFamily="34" charset="0"/>
                <a:cs typeface="Arial Narrow" panose="020B0604020202020204" pitchFamily="34" charset="0"/>
              </a:rPr>
              <a:t>I acknowledge that this is hard for folks who do</a:t>
            </a:r>
          </a:p>
          <a:p>
            <a:pPr marL="1257300" lvl="1" indent="-457200">
              <a:buClr>
                <a:schemeClr val="accent2"/>
              </a:buClr>
              <a:buSzPct val="100000"/>
              <a:buFont typeface="Courier New" panose="02070309020205020404" pitchFamily="49" charset="0"/>
              <a:buChar char="o"/>
              <a:defRPr/>
            </a:pPr>
            <a:r>
              <a:rPr kumimoji="0" lang="en-US" sz="2800" u="none" strike="noStrike" kern="1200" cap="none" spc="0" normalizeH="0" baseline="0" dirty="0">
                <a:ln>
                  <a:noFill/>
                </a:ln>
                <a:solidFill>
                  <a:srgbClr val="414141"/>
                </a:solidFill>
                <a:effectLst/>
                <a:uLnTx/>
                <a:uFillTx/>
                <a:latin typeface="Arial Narrow" panose="020B0604020202020204" pitchFamily="34" charset="0"/>
                <a:cs typeface="Arial Narrow" panose="020B0604020202020204" pitchFamily="34" charset="0"/>
              </a:rPr>
              <a:t>It also may drive others to learn/treat</a:t>
            </a:r>
            <a:endPar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p:txBody>
      </p:sp>
      <p:pic>
        <p:nvPicPr>
          <p:cNvPr id="2" name="Picture 1"/>
          <p:cNvPicPr>
            <a:picLocks noChangeAspect="1"/>
          </p:cNvPicPr>
          <p:nvPr/>
        </p:nvPicPr>
        <p:blipFill>
          <a:blip r:embed="rId3"/>
          <a:stretch>
            <a:fillRect/>
          </a:stretch>
        </p:blipFill>
        <p:spPr>
          <a:xfrm>
            <a:off x="9247544" y="2222978"/>
            <a:ext cx="4887870" cy="3258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777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Why This Talk</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004315"/>
            <a:ext cx="10214720" cy="4946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All patients</a:t>
            </a:r>
            <a: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deserve equal care for medical conditions</a:t>
            </a:r>
            <a:br>
              <a:rPr kumimoji="0" lang="en-US"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Equal care to all does not equal equity</a:t>
            </a:r>
          </a:p>
        </p:txBody>
      </p:sp>
      <p:pic>
        <p:nvPicPr>
          <p:cNvPr id="2" name="Picture 1"/>
          <p:cNvPicPr>
            <a:picLocks noChangeAspect="1"/>
          </p:cNvPicPr>
          <p:nvPr/>
        </p:nvPicPr>
        <p:blipFill>
          <a:blip r:embed="rId3"/>
          <a:stretch>
            <a:fillRect/>
          </a:stretch>
        </p:blipFill>
        <p:spPr>
          <a:xfrm>
            <a:off x="8448337" y="1865169"/>
            <a:ext cx="5526970" cy="3678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48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6745D3-5DF0-FC47-8063-1458DB5E2AE3}"/>
              </a:ext>
            </a:extLst>
          </p:cNvPr>
          <p:cNvSpPr txBox="1">
            <a:spLocks/>
          </p:cNvSpPr>
          <p:nvPr/>
        </p:nvSpPr>
        <p:spPr>
          <a:xfrm>
            <a:off x="897756" y="1120634"/>
            <a:ext cx="9941765" cy="1870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u="none" strike="noStrike" kern="1200" cap="none"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Addiction Basics</a:t>
            </a:r>
          </a:p>
        </p:txBody>
      </p:sp>
      <p:pic>
        <p:nvPicPr>
          <p:cNvPr id="7" name="Picture 6">
            <a:extLst>
              <a:ext uri="{FF2B5EF4-FFF2-40B4-BE49-F238E27FC236}">
                <a16:creationId xmlns:a16="http://schemas.microsoft.com/office/drawing/2014/main" id="{56414705-93FD-0A43-A863-A1819E73A41D}"/>
              </a:ext>
            </a:extLst>
          </p:cNvPr>
          <p:cNvPicPr>
            <a:picLocks noChangeAspect="1"/>
          </p:cNvPicPr>
          <p:nvPr/>
        </p:nvPicPr>
        <p:blipFill rotWithShape="1">
          <a:blip r:embed="rId3"/>
          <a:srcRect l="6179" t="3156" r="19511" b="28156"/>
          <a:stretch/>
        </p:blipFill>
        <p:spPr>
          <a:xfrm>
            <a:off x="7594170" y="1337148"/>
            <a:ext cx="4605878" cy="4541217"/>
          </a:xfrm>
          <a:prstGeom prst="ellipse">
            <a:avLst/>
          </a:prstGeom>
          <a:ln w="28575">
            <a:solidFill>
              <a:schemeClr val="accent1"/>
            </a:solidFill>
          </a:ln>
          <a:effectLst>
            <a:softEdge rad="0"/>
          </a:effectLst>
        </p:spPr>
      </p:pic>
      <p:pic>
        <p:nvPicPr>
          <p:cNvPr id="9" name="Picture 8">
            <a:extLst>
              <a:ext uri="{FF2B5EF4-FFF2-40B4-BE49-F238E27FC236}">
                <a16:creationId xmlns:a16="http://schemas.microsoft.com/office/drawing/2014/main" id="{3B392328-9035-BB41-9D92-13EBF034BF3A}"/>
              </a:ext>
            </a:extLst>
          </p:cNvPr>
          <p:cNvPicPr>
            <a:picLocks noChangeAspect="1"/>
          </p:cNvPicPr>
          <p:nvPr/>
        </p:nvPicPr>
        <p:blipFill rotWithShape="1">
          <a:blip r:embed="rId4"/>
          <a:srcRect l="23813" t="2270" r="23813" b="55603"/>
          <a:stretch/>
        </p:blipFill>
        <p:spPr>
          <a:xfrm>
            <a:off x="11112190" y="3483767"/>
            <a:ext cx="2813389" cy="2611112"/>
          </a:xfrm>
          <a:prstGeom prst="ellipse">
            <a:avLst/>
          </a:prstGeom>
          <a:ln w="28575">
            <a:solidFill>
              <a:schemeClr val="accent2"/>
            </a:solidFill>
          </a:ln>
          <a:effectLst>
            <a:softEdge rad="0"/>
          </a:effectLst>
        </p:spPr>
      </p:pic>
    </p:spTree>
    <p:extLst>
      <p:ext uri="{BB962C8B-B14F-4D97-AF65-F5344CB8AC3E}">
        <p14:creationId xmlns:p14="http://schemas.microsoft.com/office/powerpoint/2010/main" val="3769824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526424"/>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Definitions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788508"/>
            <a:ext cx="13503238" cy="58049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kumimoji="0" lang="en-US" b="1"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SUD</a:t>
            </a:r>
            <a:endParaRPr lang="en-US" dirty="0">
              <a:solidFill>
                <a:srgbClr val="414141"/>
              </a:solidFill>
              <a:latin typeface="Arial Narrow" panose="020B0604020202020204" pitchFamily="34" charset="0"/>
              <a:cs typeface="Arial Narrow" panose="020B0604020202020204" pitchFamily="34" charset="0"/>
            </a:endParaRPr>
          </a:p>
          <a:p>
            <a:pPr marL="1257300" lvl="1" indent="-457200">
              <a:spcBef>
                <a:spcPts val="1000"/>
              </a:spcBef>
              <a:buClr>
                <a:schemeClr val="accent2"/>
              </a:buClr>
              <a:buSzPct val="100000"/>
              <a:buFont typeface="Courier New" panose="02070309020205020404" pitchFamily="49" charset="0"/>
              <a:buChar char="o"/>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Substance Use Disorders</a:t>
            </a:r>
          </a:p>
          <a:p>
            <a:pPr marL="1257300" lvl="1" indent="-457200">
              <a:spcBef>
                <a:spcPts val="1000"/>
              </a:spcBef>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Alcohol Use Disorder</a:t>
            </a:r>
          </a:p>
          <a:p>
            <a:pPr marL="1257300" lvl="1" indent="-457200">
              <a:spcBef>
                <a:spcPts val="1000"/>
              </a:spcBef>
              <a:buClr>
                <a:schemeClr val="accent2"/>
              </a:buClr>
              <a:buSzPct val="100000"/>
              <a:buFont typeface="Courier New" panose="02070309020205020404" pitchFamily="49" charset="0"/>
              <a:buChar char="o"/>
              <a:defRPr/>
            </a:pPr>
            <a:r>
              <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Opioid</a:t>
            </a:r>
            <a:r>
              <a:rPr kumimoji="0" lang="en-US" sz="2800"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t> Use Disorder</a:t>
            </a:r>
            <a:br>
              <a:rPr kumimoji="0" lang="en-US" sz="2800" u="none" strike="noStrike" kern="1200" cap="none" spc="0" normalizeH="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sz="2800"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buClr>
                <a:schemeClr val="accent2"/>
              </a:buClr>
              <a:buSzPct val="100000"/>
              <a:buFont typeface="Arial" panose="020B0604020202020204" pitchFamily="34" charset="0"/>
              <a:buChar char="•"/>
              <a:defRPr/>
            </a:pPr>
            <a:r>
              <a:rPr lang="en-US" b="1" dirty="0">
                <a:solidFill>
                  <a:srgbClr val="414141"/>
                </a:solidFill>
                <a:latin typeface="Arial Narrow" panose="020B0604020202020204" pitchFamily="34" charset="0"/>
                <a:cs typeface="Arial Narrow" panose="020B0604020202020204" pitchFamily="34" charset="0"/>
              </a:rPr>
              <a:t>Addiction</a:t>
            </a:r>
            <a:endParaRPr lang="en-US" dirty="0">
              <a:solidFill>
                <a:srgbClr val="414141"/>
              </a:solidFill>
              <a:latin typeface="Arial Narrow" panose="020B0604020202020204" pitchFamily="34" charset="0"/>
              <a:cs typeface="Arial Narrow" panose="020B0604020202020204" pitchFamily="34" charset="0"/>
            </a:endParaRPr>
          </a:p>
          <a:p>
            <a:pPr marL="1257300" lvl="1" indent="-457200">
              <a:buClr>
                <a:schemeClr val="accent2"/>
              </a:buClr>
              <a:buSzPct val="100000"/>
              <a:buFont typeface="Courier New" panose="02070309020205020404" pitchFamily="49" charset="0"/>
              <a:buChar char="o"/>
              <a:defRPr/>
            </a:pPr>
            <a:r>
              <a:rPr lang="en-US" sz="2800" dirty="0">
                <a:solidFill>
                  <a:srgbClr val="414141"/>
                </a:solidFill>
                <a:latin typeface="Arial Narrow" panose="020B0604020202020204" pitchFamily="34" charset="0"/>
                <a:cs typeface="Arial Narrow" panose="020B0604020202020204" pitchFamily="34" charset="0"/>
              </a:rPr>
              <a:t>Addiction is a treatable, chronic medical disease involving complex interactions among brain circuits, genetics, the environment, and an individual’s life experiences.  (ASAM)</a:t>
            </a:r>
            <a:br>
              <a:rPr lang="en-US" sz="2800" dirty="0">
                <a:solidFill>
                  <a:srgbClr val="414141"/>
                </a:solidFill>
                <a:latin typeface="Arial Narrow" panose="020B0604020202020204" pitchFamily="34" charset="0"/>
                <a:cs typeface="Arial Narrow" panose="020B0604020202020204" pitchFamily="34" charset="0"/>
              </a:rPr>
            </a:br>
            <a:endParaRPr lang="en-US" sz="2800" dirty="0">
              <a:solidFill>
                <a:srgbClr val="414141"/>
              </a:solidFill>
              <a:latin typeface="Arial Narrow" panose="020B0604020202020204" pitchFamily="34" charset="0"/>
              <a:cs typeface="Arial Narrow" panose="020B0604020202020204" pitchFamily="34" charset="0"/>
            </a:endParaRPr>
          </a:p>
          <a:p>
            <a:pPr marL="457200" indent="-457200">
              <a:buClr>
                <a:schemeClr val="accent2"/>
              </a:buClr>
              <a:buSzPct val="100000"/>
              <a:buFont typeface="Arial" panose="020B0604020202020204" pitchFamily="34" charset="0"/>
              <a:buChar char="•"/>
              <a:defRPr/>
            </a:pPr>
            <a:r>
              <a:rPr lang="en-US" b="1" dirty="0">
                <a:solidFill>
                  <a:srgbClr val="414141"/>
                </a:solidFill>
                <a:latin typeface="Arial Narrow" panose="020B0604020202020204" pitchFamily="34" charset="0"/>
                <a:cs typeface="Arial Narrow" panose="020B0604020202020204" pitchFamily="34" charset="0"/>
              </a:rPr>
              <a:t>Medications for Opioid Use Disorder </a:t>
            </a:r>
            <a:r>
              <a:rPr lang="en-US" b="1" dirty="0">
                <a:solidFill>
                  <a:srgbClr val="414141"/>
                </a:solidFill>
                <a:latin typeface="Arial Narrow" panose="020B0604020202020204" pitchFamily="34" charset="0"/>
                <a:cs typeface="Arial Narrow" panose="020B0604020202020204" pitchFamily="34" charset="0"/>
                <a:sym typeface="Wingdings" panose="05000000000000000000" pitchFamily="2" charset="2"/>
              </a:rPr>
              <a:t></a:t>
            </a:r>
            <a:r>
              <a:rPr lang="en-US" b="1" dirty="0">
                <a:solidFill>
                  <a:srgbClr val="414141"/>
                </a:solidFill>
                <a:latin typeface="Arial Narrow" panose="020B0604020202020204" pitchFamily="34" charset="0"/>
                <a:cs typeface="Arial Narrow" panose="020B0604020202020204" pitchFamily="34" charset="0"/>
              </a:rPr>
              <a:t> Medication Assisted Treatment </a:t>
            </a:r>
            <a:r>
              <a:rPr lang="en-US" b="1" dirty="0">
                <a:solidFill>
                  <a:srgbClr val="414141"/>
                </a:solidFill>
                <a:latin typeface="Arial Narrow" panose="020B0604020202020204" pitchFamily="34" charset="0"/>
                <a:cs typeface="Arial Narrow" panose="020B0604020202020204" pitchFamily="34" charset="0"/>
                <a:sym typeface="Wingdings" panose="05000000000000000000" pitchFamily="2" charset="2"/>
              </a:rPr>
              <a:t></a:t>
            </a:r>
            <a:r>
              <a:rPr lang="en-US" b="1" dirty="0">
                <a:solidFill>
                  <a:srgbClr val="414141"/>
                </a:solidFill>
                <a:latin typeface="Arial Narrow" panose="020B0604020202020204" pitchFamily="34" charset="0"/>
                <a:cs typeface="Arial Narrow" panose="020B0604020202020204" pitchFamily="34" charset="0"/>
              </a:rPr>
              <a:t> Medications</a:t>
            </a:r>
          </a:p>
        </p:txBody>
      </p:sp>
      <p:pic>
        <p:nvPicPr>
          <p:cNvPr id="3" name="Picture 2">
            <a:extLst>
              <a:ext uri="{FF2B5EF4-FFF2-40B4-BE49-F238E27FC236}">
                <a16:creationId xmlns:a16="http://schemas.microsoft.com/office/drawing/2014/main" id="{81BF13C9-CD1E-444C-9F71-7ADD81418BAE}"/>
              </a:ext>
            </a:extLst>
          </p:cNvPr>
          <p:cNvPicPr>
            <a:picLocks noChangeAspect="1"/>
          </p:cNvPicPr>
          <p:nvPr/>
        </p:nvPicPr>
        <p:blipFill rotWithShape="1">
          <a:blip r:embed="rId3"/>
          <a:srcRect l="10006" t="5185"/>
          <a:stretch/>
        </p:blipFill>
        <p:spPr>
          <a:xfrm>
            <a:off x="8209717" y="1003499"/>
            <a:ext cx="5168349" cy="3368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531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Outdated Terms</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0" y="1947531"/>
            <a:ext cx="9845637" cy="51490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500"/>
              </a:spcBef>
              <a:buClr>
                <a:schemeClr val="accent2"/>
              </a:buClr>
              <a:buSzPct val="100000"/>
              <a:buFont typeface="Arial" panose="020B0604020202020204" pitchFamily="34" charset="0"/>
              <a:buChar char="•"/>
              <a:defRPr/>
            </a:pPr>
            <a: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t>Addict</a:t>
            </a:r>
            <a:br>
              <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rPr>
            </a:br>
            <a:endParaRPr kumimoji="0" lang="en-US" u="none" strike="noStrike" kern="1200" cap="none" spc="0" normalizeH="0" baseline="0" noProof="0" dirty="0">
              <a:ln>
                <a:noFill/>
              </a:ln>
              <a:solidFill>
                <a:srgbClr val="414141"/>
              </a:solidFill>
              <a:effectLst/>
              <a:uLnTx/>
              <a:uFillTx/>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Alcoholic</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Narcotic</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And so on…</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indent="-457200">
              <a:spcBef>
                <a:spcPts val="500"/>
              </a:spcBef>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Change away from judgement based on how people look/sound/act</a:t>
            </a:r>
          </a:p>
        </p:txBody>
      </p:sp>
      <p:pic>
        <p:nvPicPr>
          <p:cNvPr id="2050" name="Picture 2" descr="Addict, Homeless, Tramp, Drug, Dependent,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039" y="1664020"/>
            <a:ext cx="4978876" cy="33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8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C77443-414F-E447-8382-CF6696D7171C}"/>
              </a:ext>
            </a:extLst>
          </p:cNvPr>
          <p:cNvSpPr txBox="1">
            <a:spLocks/>
          </p:cNvSpPr>
          <p:nvPr/>
        </p:nvSpPr>
        <p:spPr>
          <a:xfrm>
            <a:off x="689841" y="804719"/>
            <a:ext cx="7099300" cy="106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normalizeH="0" baseline="0" noProof="0" dirty="0">
                <a:ln>
                  <a:noFill/>
                </a:ln>
                <a:solidFill>
                  <a:schemeClr val="accent2"/>
                </a:solidFill>
                <a:effectLst/>
                <a:uLnTx/>
                <a:uFillTx/>
                <a:latin typeface="Arial Narrow" panose="020B0604020202020204" pitchFamily="34" charset="0"/>
                <a:cs typeface="Arial Narrow" panose="020B0604020202020204" pitchFamily="34" charset="0"/>
              </a:rPr>
              <a:t>Reducing Stigma</a:t>
            </a:r>
          </a:p>
        </p:txBody>
      </p:sp>
      <p:sp>
        <p:nvSpPr>
          <p:cNvPr id="17" name="Text Placeholder 2">
            <a:extLst>
              <a:ext uri="{FF2B5EF4-FFF2-40B4-BE49-F238E27FC236}">
                <a16:creationId xmlns:a16="http://schemas.microsoft.com/office/drawing/2014/main" id="{1E556884-9091-C34A-B90C-33335FF735F5}"/>
              </a:ext>
            </a:extLst>
          </p:cNvPr>
          <p:cNvSpPr txBox="1">
            <a:spLocks/>
          </p:cNvSpPr>
          <p:nvPr/>
        </p:nvSpPr>
        <p:spPr>
          <a:xfrm>
            <a:off x="689841" y="2007170"/>
            <a:ext cx="7099300" cy="3481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70000"/>
              <a:buFont typeface="Wingdings" pitchFamily="2" charset="2"/>
              <a:buNone/>
              <a:defRPr sz="2800" b="0" i="0" kern="1200">
                <a:solidFill>
                  <a:schemeClr val="tx1"/>
                </a:solidFill>
                <a:latin typeface="Trebuchet MS" panose="020B0703020202090204" pitchFamily="34" charset="0"/>
                <a:ea typeface="+mn-ea"/>
                <a:cs typeface="+mn-cs"/>
              </a:defRPr>
            </a:lvl1pPr>
            <a:lvl2pPr marL="800100" indent="-342900" algn="l" defTabSz="914400" rtl="0" eaLnBrk="1" latinLnBrk="0" hangingPunct="1">
              <a:lnSpc>
                <a:spcPct val="90000"/>
              </a:lnSpc>
              <a:spcBef>
                <a:spcPts val="500"/>
              </a:spcBef>
              <a:buClr>
                <a:schemeClr val="accent3"/>
              </a:buClr>
              <a:buSzPct val="70000"/>
              <a:buFont typeface="Wingdings" pitchFamily="2" charset="2"/>
              <a:buChar char="v"/>
              <a:defRPr sz="2400" b="0" i="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3"/>
              </a:buClr>
              <a:buSzPct val="70000"/>
              <a:buFont typeface="Wingdings" pitchFamily="2" charset="2"/>
              <a:buChar char="v"/>
              <a:defRPr sz="20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SzPct val="70000"/>
              <a:buFont typeface="Wingdings" pitchFamily="2" charset="2"/>
              <a:buChar char="v"/>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People with addiction use substances or engage in behaviors that become compulsive and often continue despite harmful consequences.</a:t>
            </a:r>
            <a:br>
              <a:rPr lang="en-US" dirty="0">
                <a:solidFill>
                  <a:srgbClr val="414141"/>
                </a:solidFill>
                <a:latin typeface="Arial Narrow" panose="020B0604020202020204" pitchFamily="34" charset="0"/>
                <a:cs typeface="Arial Narrow" panose="020B0604020202020204" pitchFamily="34" charset="0"/>
              </a:rPr>
            </a:br>
            <a:endParaRPr lang="en-US" dirty="0">
              <a:solidFill>
                <a:srgbClr val="414141"/>
              </a:solidFill>
              <a:latin typeface="Arial Narrow" panose="020B0604020202020204" pitchFamily="34" charset="0"/>
              <a:cs typeface="Arial Narrow" panose="020B0604020202020204" pitchFamily="34" charset="0"/>
            </a:endParaRPr>
          </a:p>
          <a:p>
            <a:pPr marL="457200" lvl="0" indent="-457200">
              <a:buClr>
                <a:schemeClr val="accent2"/>
              </a:buClr>
              <a:buSzPct val="100000"/>
              <a:buFont typeface="Arial" panose="020B0604020202020204" pitchFamily="34" charset="0"/>
              <a:buChar char="•"/>
              <a:defRPr/>
            </a:pPr>
            <a:r>
              <a:rPr lang="en-US" dirty="0">
                <a:solidFill>
                  <a:srgbClr val="414141"/>
                </a:solidFill>
                <a:latin typeface="Arial Narrow" panose="020B0604020202020204" pitchFamily="34" charset="0"/>
                <a:cs typeface="Arial Narrow" panose="020B0604020202020204" pitchFamily="34" charset="0"/>
              </a:rPr>
              <a:t>Prevention efforts and treatment approaches for addiction are generally as successful as those for other chronic diseases. </a:t>
            </a:r>
          </a:p>
        </p:txBody>
      </p:sp>
      <p:pic>
        <p:nvPicPr>
          <p:cNvPr id="3" name="Picture 2">
            <a:extLst>
              <a:ext uri="{FF2B5EF4-FFF2-40B4-BE49-F238E27FC236}">
                <a16:creationId xmlns:a16="http://schemas.microsoft.com/office/drawing/2014/main" id="{03B58443-9D3B-5748-B353-8080EDF21D8A}"/>
              </a:ext>
            </a:extLst>
          </p:cNvPr>
          <p:cNvPicPr>
            <a:picLocks noChangeAspect="1"/>
          </p:cNvPicPr>
          <p:nvPr/>
        </p:nvPicPr>
        <p:blipFill rotWithShape="1">
          <a:blip r:embed="rId3"/>
          <a:srcRect l="10401" t="2756" r="2826" b="3593"/>
          <a:stretch/>
        </p:blipFill>
        <p:spPr>
          <a:xfrm>
            <a:off x="7951304" y="1867421"/>
            <a:ext cx="6102626" cy="3698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4607171"/>
      </p:ext>
    </p:extLst>
  </p:cSld>
  <p:clrMapOvr>
    <a:masterClrMapping/>
  </p:clrMapOvr>
</p:sld>
</file>

<file path=ppt/theme/theme1.xml><?xml version="1.0" encoding="utf-8"?>
<a:theme xmlns:a="http://schemas.openxmlformats.org/drawingml/2006/main" name="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Custom Design">
  <a:themeElements>
    <a:clrScheme name="MSE20">
      <a:dk1>
        <a:srgbClr val="323232"/>
      </a:dk1>
      <a:lt1>
        <a:srgbClr val="FFFFFF"/>
      </a:lt1>
      <a:dk2>
        <a:srgbClr val="44546A"/>
      </a:dk2>
      <a:lt2>
        <a:srgbClr val="E7E6E6"/>
      </a:lt2>
      <a:accent1>
        <a:srgbClr val="0096D3"/>
      </a:accent1>
      <a:accent2>
        <a:srgbClr val="EF8D2B"/>
      </a:accent2>
      <a:accent3>
        <a:srgbClr val="1E417B"/>
      </a:accent3>
      <a:accent4>
        <a:srgbClr val="6F69AF"/>
      </a:accent4>
      <a:accent5>
        <a:srgbClr val="000000"/>
      </a:accent5>
      <a:accent6>
        <a:srgbClr val="000000"/>
      </a:accent6>
      <a:hlink>
        <a:srgbClr val="000000"/>
      </a:hlink>
      <a:folHlink>
        <a:srgbClr val="00C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STFM">
      <a:dk1>
        <a:srgbClr val="414141"/>
      </a:dk1>
      <a:lt1>
        <a:srgbClr val="FFFFFF"/>
      </a:lt1>
      <a:dk2>
        <a:srgbClr val="414141"/>
      </a:dk2>
      <a:lt2>
        <a:srgbClr val="E7E6E6"/>
      </a:lt2>
      <a:accent1>
        <a:srgbClr val="1D417B"/>
      </a:accent1>
      <a:accent2>
        <a:srgbClr val="EF8D2B"/>
      </a:accent2>
      <a:accent3>
        <a:srgbClr val="0096D3"/>
      </a:accent3>
      <a:accent4>
        <a:srgbClr val="FFC000"/>
      </a:accent4>
      <a:accent5>
        <a:srgbClr val="2C9BB3"/>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1004</TotalTime>
  <Words>2230</Words>
  <Application>Microsoft Macintosh PowerPoint</Application>
  <PresentationFormat>Custom</PresentationFormat>
  <Paragraphs>267</Paragraphs>
  <Slides>38</Slides>
  <Notes>38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38</vt:i4>
      </vt:variant>
    </vt:vector>
  </HeadingPairs>
  <TitlesOfParts>
    <vt:vector size="51" baseType="lpstr">
      <vt:lpstr>Arial</vt:lpstr>
      <vt:lpstr>Arial Narrow</vt:lpstr>
      <vt:lpstr>Calibri</vt:lpstr>
      <vt:lpstr>Courier New</vt:lpstr>
      <vt:lpstr>Trebuchet MS</vt:lpstr>
      <vt:lpstr>Wingdings</vt:lpstr>
      <vt:lpstr>Custom Design</vt:lpstr>
      <vt:lpstr>1_Custom Design</vt:lpstr>
      <vt:lpstr>5_Custom Design</vt:lpstr>
      <vt:lpstr>8_Custom Design</vt:lpstr>
      <vt:lpstr>7_Custom Design</vt:lpstr>
      <vt:lpstr>9_Custom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STFM_Staff_Mac</cp:lastModifiedBy>
  <cp:revision>122</cp:revision>
  <dcterms:created xsi:type="dcterms:W3CDTF">2019-09-09T13:17:00Z</dcterms:created>
  <dcterms:modified xsi:type="dcterms:W3CDTF">2020-02-01T17:17:12Z</dcterms:modified>
</cp:coreProperties>
</file>