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61" r:id="rId2"/>
    <p:sldId id="257" r:id="rId3"/>
    <p:sldId id="259" r:id="rId4"/>
    <p:sldId id="294" r:id="rId5"/>
    <p:sldId id="295" r:id="rId6"/>
    <p:sldId id="296" r:id="rId7"/>
    <p:sldId id="301" r:id="rId8"/>
    <p:sldId id="297" r:id="rId9"/>
    <p:sldId id="293" r:id="rId10"/>
    <p:sldId id="272" r:id="rId11"/>
    <p:sldId id="274" r:id="rId12"/>
    <p:sldId id="265" r:id="rId13"/>
    <p:sldId id="289" r:id="rId14"/>
    <p:sldId id="300" r:id="rId15"/>
    <p:sldId id="299" r:id="rId16"/>
    <p:sldId id="263" r:id="rId17"/>
    <p:sldId id="290" r:id="rId18"/>
    <p:sldId id="291" r:id="rId19"/>
    <p:sldId id="270" r:id="rId20"/>
    <p:sldId id="304" r:id="rId21"/>
    <p:sldId id="306" r:id="rId22"/>
    <p:sldId id="305" r:id="rId23"/>
    <p:sldId id="260" r:id="rId24"/>
    <p:sldId id="275" r:id="rId25"/>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00"/>
    <a:srgbClr val="FFB011"/>
    <a:srgbClr val="FFCC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67656" autoAdjust="0"/>
  </p:normalViewPr>
  <p:slideViewPr>
    <p:cSldViewPr snapToGrid="0" snapToObjects="1">
      <p:cViewPr varScale="1">
        <p:scale>
          <a:sx n="39" d="100"/>
          <a:sy n="39" d="100"/>
        </p:scale>
        <p:origin x="1104" y="5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1" d="100"/>
          <a:sy n="51" d="100"/>
        </p:scale>
        <p:origin x="2692"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657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027" y="0"/>
            <a:ext cx="2972421" cy="466578"/>
          </a:xfrm>
          <a:prstGeom prst="rect">
            <a:avLst/>
          </a:prstGeom>
        </p:spPr>
        <p:txBody>
          <a:bodyPr vert="horz" lIns="91440" tIns="45720" rIns="91440" bIns="45720" rtlCol="0"/>
          <a:lstStyle>
            <a:lvl1pPr algn="r">
              <a:defRPr sz="1200"/>
            </a:lvl1pPr>
          </a:lstStyle>
          <a:p>
            <a:fld id="{2C5C1F49-4227-4EB8-B8A2-62FF8FEBDE13}" type="datetimeFigureOut">
              <a:rPr lang="en-US" smtClean="0"/>
              <a:t>5/9/2017</a:t>
            </a:fld>
            <a:endParaRPr lang="en-US" dirty="0"/>
          </a:p>
        </p:txBody>
      </p:sp>
      <p:sp>
        <p:nvSpPr>
          <p:cNvPr id="4" name="Footer Placeholder 3"/>
          <p:cNvSpPr>
            <a:spLocks noGrp="1"/>
          </p:cNvSpPr>
          <p:nvPr>
            <p:ph type="ftr" sz="quarter" idx="2"/>
          </p:nvPr>
        </p:nvSpPr>
        <p:spPr>
          <a:xfrm>
            <a:off x="1" y="8829822"/>
            <a:ext cx="2972421" cy="46657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7" y="8829822"/>
            <a:ext cx="2972421" cy="466578"/>
          </a:xfrm>
          <a:prstGeom prst="rect">
            <a:avLst/>
          </a:prstGeom>
        </p:spPr>
        <p:txBody>
          <a:bodyPr vert="horz" lIns="91440" tIns="45720" rIns="91440" bIns="45720" rtlCol="0" anchor="b"/>
          <a:lstStyle>
            <a:lvl1pPr algn="r">
              <a:defRPr sz="1200"/>
            </a:lvl1pPr>
          </a:lstStyle>
          <a:p>
            <a:fld id="{A5894FFC-4AC3-4239-A80E-84B256D64D6B}" type="slidenum">
              <a:rPr lang="en-US" smtClean="0"/>
              <a:t>‹#›</a:t>
            </a:fld>
            <a:endParaRPr lang="en-US" dirty="0"/>
          </a:p>
        </p:txBody>
      </p:sp>
    </p:spTree>
    <p:extLst>
      <p:ext uri="{BB962C8B-B14F-4D97-AF65-F5344CB8AC3E}">
        <p14:creationId xmlns:p14="http://schemas.microsoft.com/office/powerpoint/2010/main" val="3695969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657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027" y="0"/>
            <a:ext cx="2972421" cy="466578"/>
          </a:xfrm>
          <a:prstGeom prst="rect">
            <a:avLst/>
          </a:prstGeom>
        </p:spPr>
        <p:txBody>
          <a:bodyPr vert="horz" lIns="91440" tIns="45720" rIns="91440" bIns="45720" rtlCol="0"/>
          <a:lstStyle>
            <a:lvl1pPr algn="r">
              <a:defRPr sz="1200"/>
            </a:lvl1pPr>
          </a:lstStyle>
          <a:p>
            <a:fld id="{C1330D6C-A026-426C-85CC-F522C5F3E94C}" type="datetimeFigureOut">
              <a:rPr lang="en-US" smtClean="0"/>
              <a:t>5/9/2017</a:t>
            </a:fld>
            <a:endParaRPr lang="en-US" dirty="0"/>
          </a:p>
        </p:txBody>
      </p:sp>
      <p:sp>
        <p:nvSpPr>
          <p:cNvPr id="4" name="Slide Image Placeholder 3"/>
          <p:cNvSpPr>
            <a:spLocks noGrp="1" noRot="1" noChangeAspect="1"/>
          </p:cNvSpPr>
          <p:nvPr>
            <p:ph type="sldImg" idx="2"/>
          </p:nvPr>
        </p:nvSpPr>
        <p:spPr>
          <a:xfrm>
            <a:off x="1336675" y="1162050"/>
            <a:ext cx="4184650" cy="31384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6421" y="4474033"/>
            <a:ext cx="5485158" cy="366071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822"/>
            <a:ext cx="2972421" cy="46657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027" y="8829822"/>
            <a:ext cx="2972421" cy="466578"/>
          </a:xfrm>
          <a:prstGeom prst="rect">
            <a:avLst/>
          </a:prstGeom>
        </p:spPr>
        <p:txBody>
          <a:bodyPr vert="horz" lIns="91440" tIns="45720" rIns="91440" bIns="45720" rtlCol="0" anchor="b"/>
          <a:lstStyle>
            <a:lvl1pPr algn="r">
              <a:defRPr sz="1200"/>
            </a:lvl1pPr>
          </a:lstStyle>
          <a:p>
            <a:fld id="{6F5B8F78-E926-4FFD-917E-BD99838C9B85}" type="slidenum">
              <a:rPr lang="en-US" smtClean="0"/>
              <a:t>‹#›</a:t>
            </a:fld>
            <a:endParaRPr lang="en-US" dirty="0"/>
          </a:p>
        </p:txBody>
      </p:sp>
    </p:spTree>
    <p:extLst>
      <p:ext uri="{BB962C8B-B14F-4D97-AF65-F5344CB8AC3E}">
        <p14:creationId xmlns:p14="http://schemas.microsoft.com/office/powerpoint/2010/main" val="2557642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1</a:t>
            </a:fld>
            <a:endParaRPr lang="en-US" dirty="0"/>
          </a:p>
        </p:txBody>
      </p:sp>
    </p:spTree>
    <p:extLst>
      <p:ext uri="{BB962C8B-B14F-4D97-AF65-F5344CB8AC3E}">
        <p14:creationId xmlns:p14="http://schemas.microsoft.com/office/powerpoint/2010/main" val="3574753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10</a:t>
            </a:fld>
            <a:endParaRPr lang="en-US" dirty="0"/>
          </a:p>
        </p:txBody>
      </p:sp>
    </p:spTree>
    <p:extLst>
      <p:ext uri="{BB962C8B-B14F-4D97-AF65-F5344CB8AC3E}">
        <p14:creationId xmlns:p14="http://schemas.microsoft.com/office/powerpoint/2010/main" val="2318842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11</a:t>
            </a:fld>
            <a:endParaRPr lang="en-US" dirty="0"/>
          </a:p>
        </p:txBody>
      </p:sp>
    </p:spTree>
    <p:extLst>
      <p:ext uri="{BB962C8B-B14F-4D97-AF65-F5344CB8AC3E}">
        <p14:creationId xmlns:p14="http://schemas.microsoft.com/office/powerpoint/2010/main" val="3073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12</a:t>
            </a:fld>
            <a:endParaRPr lang="en-US" dirty="0"/>
          </a:p>
        </p:txBody>
      </p:sp>
    </p:spTree>
    <p:extLst>
      <p:ext uri="{BB962C8B-B14F-4D97-AF65-F5344CB8AC3E}">
        <p14:creationId xmlns:p14="http://schemas.microsoft.com/office/powerpoint/2010/main" val="401140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13</a:t>
            </a:fld>
            <a:endParaRPr lang="en-US" dirty="0"/>
          </a:p>
        </p:txBody>
      </p:sp>
    </p:spTree>
    <p:extLst>
      <p:ext uri="{BB962C8B-B14F-4D97-AF65-F5344CB8AC3E}">
        <p14:creationId xmlns:p14="http://schemas.microsoft.com/office/powerpoint/2010/main" val="538596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positive recall of things that work can be an antidote.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Write-Pair-Share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5B8F78-E926-4FFD-917E-BD99838C9B85}" type="slidenum">
              <a:rPr lang="en-US" smtClean="0"/>
              <a:t>14</a:t>
            </a:fld>
            <a:endParaRPr lang="en-US" dirty="0"/>
          </a:p>
        </p:txBody>
      </p:sp>
    </p:spTree>
    <p:extLst>
      <p:ext uri="{BB962C8B-B14F-4D97-AF65-F5344CB8AC3E}">
        <p14:creationId xmlns:p14="http://schemas.microsoft.com/office/powerpoint/2010/main" val="2093219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positive recall of things that work can be an antidote.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Write-Pair-Share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5B8F78-E926-4FFD-917E-BD99838C9B85}" type="slidenum">
              <a:rPr lang="en-US" smtClean="0"/>
              <a:t>15</a:t>
            </a:fld>
            <a:endParaRPr lang="en-US" dirty="0"/>
          </a:p>
        </p:txBody>
      </p:sp>
    </p:spTree>
    <p:extLst>
      <p:ext uri="{BB962C8B-B14F-4D97-AF65-F5344CB8AC3E}">
        <p14:creationId xmlns:p14="http://schemas.microsoft.com/office/powerpoint/2010/main" val="2423292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16</a:t>
            </a:fld>
            <a:endParaRPr lang="en-US" dirty="0"/>
          </a:p>
        </p:txBody>
      </p:sp>
    </p:spTree>
    <p:extLst>
      <p:ext uri="{BB962C8B-B14F-4D97-AF65-F5344CB8AC3E}">
        <p14:creationId xmlns:p14="http://schemas.microsoft.com/office/powerpoint/2010/main" val="3318006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17</a:t>
            </a:fld>
            <a:endParaRPr lang="en-US" dirty="0"/>
          </a:p>
        </p:txBody>
      </p:sp>
    </p:spTree>
    <p:extLst>
      <p:ext uri="{BB962C8B-B14F-4D97-AF65-F5344CB8AC3E}">
        <p14:creationId xmlns:p14="http://schemas.microsoft.com/office/powerpoint/2010/main" val="682643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18</a:t>
            </a:fld>
            <a:endParaRPr lang="en-US" dirty="0"/>
          </a:p>
        </p:txBody>
      </p:sp>
    </p:spTree>
    <p:extLst>
      <p:ext uri="{BB962C8B-B14F-4D97-AF65-F5344CB8AC3E}">
        <p14:creationId xmlns:p14="http://schemas.microsoft.com/office/powerpoint/2010/main" val="3061802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19</a:t>
            </a:fld>
            <a:endParaRPr lang="en-US" dirty="0"/>
          </a:p>
        </p:txBody>
      </p:sp>
    </p:spTree>
    <p:extLst>
      <p:ext uri="{BB962C8B-B14F-4D97-AF65-F5344CB8AC3E}">
        <p14:creationId xmlns:p14="http://schemas.microsoft.com/office/powerpoint/2010/main" val="141300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2</a:t>
            </a:fld>
            <a:endParaRPr lang="en-US" dirty="0"/>
          </a:p>
        </p:txBody>
      </p:sp>
    </p:spTree>
    <p:extLst>
      <p:ext uri="{BB962C8B-B14F-4D97-AF65-F5344CB8AC3E}">
        <p14:creationId xmlns:p14="http://schemas.microsoft.com/office/powerpoint/2010/main" val="3711613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20</a:t>
            </a:fld>
            <a:endParaRPr lang="en-US" dirty="0"/>
          </a:p>
        </p:txBody>
      </p:sp>
    </p:spTree>
    <p:extLst>
      <p:ext uri="{BB962C8B-B14F-4D97-AF65-F5344CB8AC3E}">
        <p14:creationId xmlns:p14="http://schemas.microsoft.com/office/powerpoint/2010/main" val="3456795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22</a:t>
            </a:fld>
            <a:endParaRPr lang="en-US" dirty="0"/>
          </a:p>
        </p:txBody>
      </p:sp>
    </p:spTree>
    <p:extLst>
      <p:ext uri="{BB962C8B-B14F-4D97-AF65-F5344CB8AC3E}">
        <p14:creationId xmlns:p14="http://schemas.microsoft.com/office/powerpoint/2010/main" val="3456795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23</a:t>
            </a:fld>
            <a:endParaRPr lang="en-US" dirty="0"/>
          </a:p>
        </p:txBody>
      </p:sp>
    </p:spTree>
    <p:extLst>
      <p:ext uri="{BB962C8B-B14F-4D97-AF65-F5344CB8AC3E}">
        <p14:creationId xmlns:p14="http://schemas.microsoft.com/office/powerpoint/2010/main" val="3683997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24</a:t>
            </a:fld>
            <a:endParaRPr lang="en-US" dirty="0"/>
          </a:p>
        </p:txBody>
      </p:sp>
    </p:spTree>
    <p:extLst>
      <p:ext uri="{BB962C8B-B14F-4D97-AF65-F5344CB8AC3E}">
        <p14:creationId xmlns:p14="http://schemas.microsoft.com/office/powerpoint/2010/main" val="1640698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3</a:t>
            </a:fld>
            <a:endParaRPr lang="en-US" dirty="0"/>
          </a:p>
        </p:txBody>
      </p:sp>
    </p:spTree>
    <p:extLst>
      <p:ext uri="{BB962C8B-B14F-4D97-AF65-F5344CB8AC3E}">
        <p14:creationId xmlns:p14="http://schemas.microsoft.com/office/powerpoint/2010/main" val="203071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5B8F78-E926-4FFD-917E-BD99838C9B85}" type="slidenum">
              <a:rPr lang="en-US" smtClean="0"/>
              <a:t>4</a:t>
            </a:fld>
            <a:endParaRPr lang="en-US" dirty="0"/>
          </a:p>
        </p:txBody>
      </p:sp>
    </p:spTree>
    <p:extLst>
      <p:ext uri="{BB962C8B-B14F-4D97-AF65-F5344CB8AC3E}">
        <p14:creationId xmlns:p14="http://schemas.microsoft.com/office/powerpoint/2010/main" val="2387373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5B8F78-E926-4FFD-917E-BD99838C9B85}" type="slidenum">
              <a:rPr lang="en-US" smtClean="0"/>
              <a:t>5</a:t>
            </a:fld>
            <a:endParaRPr lang="en-US" dirty="0"/>
          </a:p>
        </p:txBody>
      </p:sp>
    </p:spTree>
    <p:extLst>
      <p:ext uri="{BB962C8B-B14F-4D97-AF65-F5344CB8AC3E}">
        <p14:creationId xmlns:p14="http://schemas.microsoft.com/office/powerpoint/2010/main" val="109163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5B8F78-E926-4FFD-917E-BD99838C9B85}" type="slidenum">
              <a:rPr lang="en-US" smtClean="0"/>
              <a:t>6</a:t>
            </a:fld>
            <a:endParaRPr lang="en-US" dirty="0"/>
          </a:p>
        </p:txBody>
      </p:sp>
    </p:spTree>
    <p:extLst>
      <p:ext uri="{BB962C8B-B14F-4D97-AF65-F5344CB8AC3E}">
        <p14:creationId xmlns:p14="http://schemas.microsoft.com/office/powerpoint/2010/main" val="151657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7</a:t>
            </a:fld>
            <a:endParaRPr lang="en-US" dirty="0"/>
          </a:p>
        </p:txBody>
      </p:sp>
    </p:spTree>
    <p:extLst>
      <p:ext uri="{BB962C8B-B14F-4D97-AF65-F5344CB8AC3E}">
        <p14:creationId xmlns:p14="http://schemas.microsoft.com/office/powerpoint/2010/main" val="58465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5B8F78-E926-4FFD-917E-BD99838C9B85}" type="slidenum">
              <a:rPr lang="en-US" smtClean="0"/>
              <a:t>8</a:t>
            </a:fld>
            <a:endParaRPr lang="en-US" dirty="0"/>
          </a:p>
        </p:txBody>
      </p:sp>
    </p:spTree>
    <p:extLst>
      <p:ext uri="{BB962C8B-B14F-4D97-AF65-F5344CB8AC3E}">
        <p14:creationId xmlns:p14="http://schemas.microsoft.com/office/powerpoint/2010/main" val="3555181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B8F78-E926-4FFD-917E-BD99838C9B85}" type="slidenum">
              <a:rPr lang="en-US" smtClean="0"/>
              <a:t>9</a:t>
            </a:fld>
            <a:endParaRPr lang="en-US" dirty="0"/>
          </a:p>
        </p:txBody>
      </p:sp>
    </p:spTree>
    <p:extLst>
      <p:ext uri="{BB962C8B-B14F-4D97-AF65-F5344CB8AC3E}">
        <p14:creationId xmlns:p14="http://schemas.microsoft.com/office/powerpoint/2010/main" val="4099041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2106259"/>
            <a:ext cx="6853412" cy="1470025"/>
          </a:xfrm>
        </p:spPr>
        <p:txBody>
          <a:bodyPr>
            <a:normAutofit/>
          </a:bodyPr>
          <a:lstStyle>
            <a:lvl1pPr algn="ctr">
              <a:defRPr sz="3800" b="1" i="0">
                <a:solidFill>
                  <a:schemeClr val="tx1"/>
                </a:solidFill>
                <a:latin typeface="Helvetica"/>
                <a:cs typeface="Helvetica"/>
              </a:defRPr>
            </a:lvl1pPr>
          </a:lstStyle>
          <a:p>
            <a:r>
              <a:rPr lang="en-US" dirty="0"/>
              <a:t>Click to edit Master title style</a:t>
            </a:r>
            <a:br>
              <a:rPr lang="en-US" dirty="0"/>
            </a:br>
            <a:r>
              <a:rPr lang="en-US" dirty="0"/>
              <a:t>Click to edit Master title style Click to edit Master title style</a:t>
            </a:r>
          </a:p>
        </p:txBody>
      </p:sp>
      <p:sp>
        <p:nvSpPr>
          <p:cNvPr id="3" name="Subtitle 2"/>
          <p:cNvSpPr>
            <a:spLocks noGrp="1"/>
          </p:cNvSpPr>
          <p:nvPr>
            <p:ph type="subTitle" idx="1" hasCustomPrompt="1"/>
          </p:nvPr>
        </p:nvSpPr>
        <p:spPr>
          <a:xfrm>
            <a:off x="1492316" y="4063709"/>
            <a:ext cx="6079746" cy="175260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br>
              <a:rPr lang="en-US" dirty="0"/>
            </a:br>
            <a:r>
              <a:rPr lang="en-US" dirty="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44047"/>
            <a:ext cx="8229600" cy="1143000"/>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457200" y="2269609"/>
            <a:ext cx="8229600" cy="39468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79556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0601"/>
            <a:ext cx="8229600" cy="1187865"/>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3" name="Text Placeholder 2"/>
          <p:cNvSpPr>
            <a:spLocks noGrp="1"/>
          </p:cNvSpPr>
          <p:nvPr>
            <p:ph type="body" idx="1"/>
          </p:nvPr>
        </p:nvSpPr>
        <p:spPr>
          <a:xfrm>
            <a:off x="457200" y="2266165"/>
            <a:ext cx="8229600" cy="39562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facebook.com/dialog/share?app_id=220580041311284&amp;display=page&amp;href=https://www.psychologytoday.com/blog/enlightened-living/200901/the-me-in-you-parallel-process-in-psychotherapy&amp;redirect_uri=https://www.psychologytoday.com/blog/enlightened-living/200901/the-me-in-you-parallel-process-in-psychotherapy" TargetMode="External"/><Relationship Id="rId4" Type="http://schemas.openxmlformats.org/officeDocument/2006/relationships/hyperlink" Target="https://www.psychologytoday.com/blog/enlightened-livin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Cultivating Compassion Through the Teacher-Learner Relationship</a:t>
            </a:r>
          </a:p>
        </p:txBody>
      </p:sp>
      <p:sp>
        <p:nvSpPr>
          <p:cNvPr id="3" name="Subtitle 2"/>
          <p:cNvSpPr>
            <a:spLocks noGrp="1"/>
          </p:cNvSpPr>
          <p:nvPr>
            <p:ph type="subTitle" idx="1"/>
          </p:nvPr>
        </p:nvSpPr>
        <p:spPr>
          <a:xfrm>
            <a:off x="502920" y="4063709"/>
            <a:ext cx="8238744" cy="1752600"/>
          </a:xfrm>
        </p:spPr>
        <p:txBody>
          <a:bodyPr>
            <a:normAutofit/>
          </a:bodyPr>
          <a:lstStyle/>
          <a:p>
            <a:pPr lvl="0"/>
            <a:r>
              <a:rPr lang="en-US" sz="1600" dirty="0">
                <a:solidFill>
                  <a:prstClr val="black"/>
                </a:solidFill>
              </a:rPr>
              <a:t>Terri Dalton, MA, Cleveland Clinic/Fairview FMR, Cleveland, OH</a:t>
            </a:r>
          </a:p>
          <a:p>
            <a:r>
              <a:rPr lang="en-US" sz="1600" dirty="0">
                <a:solidFill>
                  <a:prstClr val="black"/>
                </a:solidFill>
              </a:rPr>
              <a:t>Kathryn Fraser, PhD, Halifax Health FMR, Daytona Beach. FL</a:t>
            </a:r>
          </a:p>
          <a:p>
            <a:pPr lvl="0"/>
            <a:r>
              <a:rPr lang="en-US" sz="1600" dirty="0">
                <a:solidFill>
                  <a:prstClr val="black"/>
                </a:solidFill>
              </a:rPr>
              <a:t>Janelle Von Bargen, PhD, St. Francis Hospital FMR, Wilmington, DE</a:t>
            </a:r>
          </a:p>
          <a:p>
            <a:pPr lvl="0"/>
            <a:r>
              <a:rPr lang="en-US" sz="1600" dirty="0">
                <a:solidFill>
                  <a:prstClr val="black"/>
                </a:solidFill>
              </a:rPr>
              <a:t>Dael Waxman, MD, Carolinas Medical Center FMR, Charlotte, NC</a:t>
            </a:r>
            <a:endParaRPr lang="en-US" dirty="0"/>
          </a:p>
        </p:txBody>
      </p:sp>
    </p:spTree>
    <p:extLst>
      <p:ext uri="{BB962C8B-B14F-4D97-AF65-F5344CB8AC3E}">
        <p14:creationId xmlns:p14="http://schemas.microsoft.com/office/powerpoint/2010/main" val="2721878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 y="871032"/>
            <a:ext cx="9142857" cy="5986967"/>
          </a:xfrm>
          <a:prstGeom prst="rect">
            <a:avLst/>
          </a:prstGeom>
        </p:spPr>
      </p:pic>
      <p:sp>
        <p:nvSpPr>
          <p:cNvPr id="2" name="Title 1"/>
          <p:cNvSpPr>
            <a:spLocks noGrp="1"/>
          </p:cNvSpPr>
          <p:nvPr>
            <p:ph type="title"/>
          </p:nvPr>
        </p:nvSpPr>
        <p:spPr/>
        <p:txBody>
          <a:bodyPr/>
          <a:lstStyle/>
          <a:p>
            <a:r>
              <a:rPr lang="en-US" dirty="0"/>
              <a:t>Parallel Process defined as	</a:t>
            </a:r>
          </a:p>
        </p:txBody>
      </p:sp>
      <p:sp>
        <p:nvSpPr>
          <p:cNvPr id="3" name="Content Placeholder 2"/>
          <p:cNvSpPr>
            <a:spLocks noGrp="1"/>
          </p:cNvSpPr>
          <p:nvPr>
            <p:ph idx="1"/>
          </p:nvPr>
        </p:nvSpPr>
        <p:spPr>
          <a:xfrm>
            <a:off x="457200" y="2350008"/>
            <a:ext cx="8229600" cy="3866480"/>
          </a:xfrm>
        </p:spPr>
        <p:txBody>
          <a:bodyPr>
            <a:normAutofit/>
          </a:bodyPr>
          <a:lstStyle/>
          <a:p>
            <a:r>
              <a:rPr lang="en-US" sz="2800" b="1" dirty="0"/>
              <a:t>Awareness of your own issues/dynamics that may be similar to your patient or learner.  </a:t>
            </a:r>
          </a:p>
          <a:p>
            <a:pPr marL="0" indent="0">
              <a:buNone/>
            </a:pPr>
            <a:endParaRPr lang="en-US" sz="2800" b="1" dirty="0"/>
          </a:p>
          <a:p>
            <a:r>
              <a:rPr lang="en-US" sz="2800" b="1" dirty="0"/>
              <a:t>Self-reflections can help you avoid getting drawn into a spin by being attentive to parallel process. It is a teacher, a guide and a mentor.</a:t>
            </a:r>
          </a:p>
        </p:txBody>
      </p:sp>
      <p:sp>
        <p:nvSpPr>
          <p:cNvPr id="10" name="Rectangle 7"/>
          <p:cNvSpPr>
            <a:spLocks noChangeArrowheads="1"/>
          </p:cNvSpPr>
          <p:nvPr/>
        </p:nvSpPr>
        <p:spPr bwMode="auto">
          <a:xfrm>
            <a:off x="6217920" y="6216488"/>
            <a:ext cx="2743200" cy="68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808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strike="noStrike" cap="none" normalizeH="0" baseline="0" dirty="0">
                <a:ln>
                  <a:noFill/>
                </a:ln>
                <a:effectLst/>
                <a:latin typeface="+mj-lt"/>
                <a:cs typeface="Arial" panose="020B0604020202020204" pitchFamily="34" charset="0"/>
              </a:rPr>
              <a:t>Michael J Formica MS, MA, EdM </a:t>
            </a:r>
            <a:r>
              <a:rPr kumimoji="0" lang="en-US" altLang="en-US" sz="800" u="sng" strike="noStrike" cap="none" normalizeH="0" baseline="0" dirty="0">
                <a:ln>
                  <a:noFill/>
                </a:ln>
                <a:effectLst/>
                <a:latin typeface="+mj-lt"/>
                <a:cs typeface="Arial" panose="020B0604020202020204" pitchFamily="34" charset="0"/>
                <a:hlinkClick r:id="rId4"/>
              </a:rPr>
              <a:t>Enlightened Living</a:t>
            </a:r>
            <a:endParaRPr kumimoji="0" lang="en-US" altLang="en-US" sz="800" u="sng" strike="noStrike" cap="none" normalizeH="0" baseline="0" dirty="0">
              <a:ln>
                <a:noFill/>
              </a:ln>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strike="noStrike" cap="none" normalizeH="0" baseline="0" dirty="0">
                <a:ln>
                  <a:noFill/>
                </a:ln>
                <a:effectLst/>
                <a:latin typeface="+mj-lt"/>
              </a:rPr>
              <a:t>The Me in You: Parallel Process in Psychotherapy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strike="noStrike" cap="none" normalizeH="0" baseline="0" dirty="0">
                <a:ln>
                  <a:noFill/>
                </a:ln>
                <a:effectLst/>
                <a:latin typeface="+mj-lt"/>
                <a:cs typeface="Arial" panose="020B0604020202020204" pitchFamily="34" charset="0"/>
              </a:rPr>
              <a:t>When the client is the mirror.</a:t>
            </a:r>
            <a:endParaRPr kumimoji="0" lang="en-US" altLang="en-US" sz="800" strike="noStrike" cap="none" normalizeH="0" baseline="0" dirty="0">
              <a:ln>
                <a:noFill/>
              </a:ln>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8"/>
          <p:cNvSpPr>
            <a:spLocks noChangeArrowheads="1"/>
          </p:cNvSpPr>
          <p:nvPr/>
        </p:nvSpPr>
        <p:spPr bwMode="auto">
          <a:xfrm>
            <a:off x="0" y="0"/>
            <a:ext cx="404813" cy="0"/>
          </a:xfrm>
          <a:prstGeom prst="rect">
            <a:avLst/>
          </a:prstGeom>
          <a:solidFill>
            <a:srgbClr val="4353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999999"/>
                </a:solidFill>
                <a:effectLst/>
                <a:latin typeface="Arial" panose="020B0604020202020204" pitchFamily="34" charset="0"/>
                <a:cs typeface="Arial" panose="020B0604020202020204" pitchFamily="34" charset="0"/>
              </a:rPr>
              <a:t>Posted Jan 07, 2009</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br>
              <a:rPr kumimoji="0" lang="en-US" altLang="en-US" sz="1200" b="0" i="0" u="none" strike="noStrike" cap="none" normalizeH="0" baseline="0" dirty="0">
                <a:ln>
                  <a:noFill/>
                </a:ln>
                <a:solidFill>
                  <a:srgbClr val="30529E"/>
                </a:solidFill>
                <a:effectLst/>
                <a:latin typeface="Arial" panose="020B0604020202020204" pitchFamily="34" charset="0"/>
                <a:cs typeface="Arial" panose="020B0604020202020204" pitchFamily="34" charset="0"/>
                <a:hlinkClick r:id="rId5" tooltip="Share on Facebook"/>
              </a:rPr>
            </a:br>
            <a:endPar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5892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77455"/>
            <a:ext cx="9144000" cy="5980545"/>
          </a:xfrm>
          <a:gradFill>
            <a:gsLst>
              <a:gs pos="72000">
                <a:srgbClr val="FFFFCC"/>
              </a:gs>
              <a:gs pos="0">
                <a:srgbClr val="FFCC66"/>
              </a:gs>
              <a:gs pos="100000">
                <a:schemeClr val="bg1">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a:normAutofit/>
          </a:bodyPr>
          <a:lstStyle/>
          <a:p>
            <a:pPr marL="0" indent="0">
              <a:lnSpc>
                <a:spcPct val="120000"/>
              </a:lnSpc>
              <a:buNone/>
            </a:pPr>
            <a:r>
              <a:rPr lang="en-US" sz="2400" dirty="0"/>
              <a:t>.</a:t>
            </a:r>
          </a:p>
        </p:txBody>
      </p:sp>
      <p:sp>
        <p:nvSpPr>
          <p:cNvPr id="2" name="Title 1"/>
          <p:cNvSpPr>
            <a:spLocks noGrp="1"/>
          </p:cNvSpPr>
          <p:nvPr>
            <p:ph type="title"/>
          </p:nvPr>
        </p:nvSpPr>
        <p:spPr>
          <a:xfrm>
            <a:off x="594360" y="1114578"/>
            <a:ext cx="8229600" cy="1143000"/>
          </a:xfrm>
        </p:spPr>
        <p:txBody>
          <a:bodyPr/>
          <a:lstStyle/>
          <a:p>
            <a:r>
              <a:rPr lang="en-US" dirty="0"/>
              <a:t>Dropping-In defined as</a:t>
            </a:r>
          </a:p>
        </p:txBody>
      </p:sp>
      <p:sp>
        <p:nvSpPr>
          <p:cNvPr id="4" name="TextBox 3"/>
          <p:cNvSpPr txBox="1"/>
          <p:nvPr/>
        </p:nvSpPr>
        <p:spPr>
          <a:xfrm>
            <a:off x="4005072" y="5998464"/>
            <a:ext cx="4818888" cy="215444"/>
          </a:xfrm>
          <a:prstGeom prst="rect">
            <a:avLst/>
          </a:prstGeom>
          <a:noFill/>
        </p:spPr>
        <p:txBody>
          <a:bodyPr wrap="square" rtlCol="0">
            <a:spAutoFit/>
          </a:bodyPr>
          <a:lstStyle/>
          <a:p>
            <a:r>
              <a:rPr lang="en-US" sz="800" dirty="0"/>
              <a:t>http://greatschoolspartnership.org/wp-content/uploads/2016/11/10-Ways-to-Be-More-Mindful-at-Work.pdf</a:t>
            </a:r>
          </a:p>
        </p:txBody>
      </p:sp>
      <p:sp>
        <p:nvSpPr>
          <p:cNvPr id="6" name="TextBox 5"/>
          <p:cNvSpPr txBox="1"/>
          <p:nvPr/>
        </p:nvSpPr>
        <p:spPr>
          <a:xfrm>
            <a:off x="457200" y="2015343"/>
            <a:ext cx="8160327" cy="4315027"/>
          </a:xfrm>
          <a:prstGeom prst="rect">
            <a:avLst/>
          </a:prstGeom>
          <a:noFill/>
        </p:spPr>
        <p:txBody>
          <a:bodyPr wrap="square" rtlCol="0">
            <a:spAutoFit/>
          </a:bodyPr>
          <a:lstStyle/>
          <a:p>
            <a:pPr marL="342900" lvl="0" indent="-342900">
              <a:lnSpc>
                <a:spcPct val="120000"/>
              </a:lnSpc>
              <a:spcBef>
                <a:spcPct val="20000"/>
              </a:spcBef>
              <a:buFont typeface="Arial"/>
              <a:buChar char="•"/>
            </a:pPr>
            <a:r>
              <a:rPr lang="en-US" sz="2800" dirty="0">
                <a:solidFill>
                  <a:prstClr val="black"/>
                </a:solidFill>
                <a:latin typeface="Helvetica"/>
                <a:cs typeface="Helvetica"/>
              </a:rPr>
              <a:t>Awareness of two aspects of your moment-to-moment experience: 							 </a:t>
            </a:r>
          </a:p>
          <a:p>
            <a:pPr marL="742950" lvl="1" indent="-285750">
              <a:lnSpc>
                <a:spcPct val="120000"/>
              </a:lnSpc>
              <a:spcBef>
                <a:spcPct val="20000"/>
              </a:spcBef>
              <a:buFont typeface="Wingdings" panose="05000000000000000000" pitchFamily="2" charset="2"/>
              <a:buChar char="Ø"/>
            </a:pPr>
            <a:r>
              <a:rPr lang="en-US" sz="2400" dirty="0">
                <a:solidFill>
                  <a:prstClr val="black"/>
                </a:solidFill>
                <a:latin typeface="Helvetica"/>
                <a:cs typeface="Helvetica"/>
              </a:rPr>
              <a:t>what’s going on around you and </a:t>
            </a:r>
          </a:p>
          <a:p>
            <a:pPr marL="742950" lvl="1" indent="-285750">
              <a:lnSpc>
                <a:spcPct val="120000"/>
              </a:lnSpc>
              <a:spcBef>
                <a:spcPct val="20000"/>
              </a:spcBef>
              <a:buFont typeface="Wingdings" panose="05000000000000000000" pitchFamily="2" charset="2"/>
              <a:buChar char="Ø"/>
            </a:pPr>
            <a:r>
              <a:rPr lang="en-US" sz="2400" dirty="0">
                <a:solidFill>
                  <a:prstClr val="black"/>
                </a:solidFill>
                <a:latin typeface="Helvetica"/>
                <a:cs typeface="Helvetica"/>
              </a:rPr>
              <a:t>what’s going on within you. </a:t>
            </a:r>
          </a:p>
          <a:p>
            <a:pPr marL="342900" lvl="0" indent="-342900">
              <a:lnSpc>
                <a:spcPct val="120000"/>
              </a:lnSpc>
              <a:spcBef>
                <a:spcPct val="20000"/>
              </a:spcBef>
              <a:buFont typeface="Arial"/>
              <a:buChar char="•"/>
            </a:pPr>
            <a:r>
              <a:rPr lang="en-US" sz="2800" dirty="0">
                <a:solidFill>
                  <a:prstClr val="black"/>
                </a:solidFill>
                <a:latin typeface="Helvetica"/>
                <a:cs typeface="Helvetica"/>
              </a:rPr>
              <a:t>From mindfulness literature:  to be consciously present in what you’re doing, while you’re doing it, as well as managing your mental and emotional state.</a:t>
            </a:r>
          </a:p>
        </p:txBody>
      </p:sp>
    </p:spTree>
    <p:extLst>
      <p:ext uri="{BB962C8B-B14F-4D97-AF65-F5344CB8AC3E}">
        <p14:creationId xmlns:p14="http://schemas.microsoft.com/office/powerpoint/2010/main" val="2774068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13844"/>
            <a:ext cx="9144000" cy="5944156"/>
          </a:xfrm>
          <a:prstGeom prst="rect">
            <a:avLst/>
          </a:prstGeom>
        </p:spPr>
      </p:pic>
      <p:sp>
        <p:nvSpPr>
          <p:cNvPr id="2" name="Title 1"/>
          <p:cNvSpPr>
            <a:spLocks noGrp="1"/>
          </p:cNvSpPr>
          <p:nvPr>
            <p:ph type="title"/>
          </p:nvPr>
        </p:nvSpPr>
        <p:spPr>
          <a:xfrm>
            <a:off x="0" y="913844"/>
            <a:ext cx="8229600" cy="1625417"/>
          </a:xfrm>
        </p:spPr>
        <p:txBody>
          <a:bodyPr>
            <a:normAutofit/>
          </a:bodyPr>
          <a:lstStyle/>
          <a:p>
            <a:r>
              <a:rPr lang="en-US" dirty="0"/>
              <a:t>Compassionate Care </a:t>
            </a:r>
            <a:br>
              <a:rPr lang="en-US" dirty="0"/>
            </a:br>
            <a:r>
              <a:rPr lang="en-US" dirty="0"/>
              <a:t>defined as	</a:t>
            </a:r>
          </a:p>
        </p:txBody>
      </p:sp>
      <p:sp>
        <p:nvSpPr>
          <p:cNvPr id="3" name="Content Placeholder 2"/>
          <p:cNvSpPr>
            <a:spLocks noGrp="1"/>
          </p:cNvSpPr>
          <p:nvPr>
            <p:ph idx="1"/>
          </p:nvPr>
        </p:nvSpPr>
        <p:spPr>
          <a:xfrm>
            <a:off x="872513" y="2433043"/>
            <a:ext cx="7251192" cy="1104484"/>
          </a:xfrm>
        </p:spPr>
        <p:txBody>
          <a:bodyPr>
            <a:normAutofit lnSpcReduction="10000"/>
          </a:bodyPr>
          <a:lstStyle/>
          <a:p>
            <a:r>
              <a:rPr lang="en-US" dirty="0">
                <a:solidFill>
                  <a:prstClr val="black"/>
                </a:solidFill>
              </a:rPr>
              <a:t>experiencing empathy</a:t>
            </a:r>
          </a:p>
          <a:p>
            <a:r>
              <a:rPr lang="en-US" dirty="0">
                <a:solidFill>
                  <a:prstClr val="black"/>
                </a:solidFill>
              </a:rPr>
              <a:t>and wanting to do something about it</a:t>
            </a:r>
            <a:endParaRPr lang="en-US" dirty="0"/>
          </a:p>
        </p:txBody>
      </p:sp>
    </p:spTree>
    <p:extLst>
      <p:ext uri="{BB962C8B-B14F-4D97-AF65-F5344CB8AC3E}">
        <p14:creationId xmlns:p14="http://schemas.microsoft.com/office/powerpoint/2010/main" val="3304136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8074"/>
            <a:ext cx="9144000" cy="5969925"/>
          </a:xfrm>
          <a:prstGeom prst="rect">
            <a:avLst/>
          </a:prstGeom>
        </p:spPr>
      </p:pic>
      <p:sp>
        <p:nvSpPr>
          <p:cNvPr id="4" name="Content Placeholder 2"/>
          <p:cNvSpPr txBox="1">
            <a:spLocks/>
          </p:cNvSpPr>
          <p:nvPr/>
        </p:nvSpPr>
        <p:spPr>
          <a:xfrm>
            <a:off x="859535" y="2917074"/>
            <a:ext cx="7196329" cy="378547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t>…it may be that the physician’s most potent therapeutic instrument is the self, which is attuned to the patient through engagement, on the side of the patient through compassion, and available to the patient through reflection. </a:t>
            </a:r>
          </a:p>
          <a:p>
            <a:pPr marL="0" indent="0">
              <a:buNone/>
            </a:pPr>
            <a:endParaRPr lang="en-US" sz="1200" i="1" dirty="0"/>
          </a:p>
          <a:p>
            <a:pPr marL="0" indent="0">
              <a:buNone/>
            </a:pPr>
            <a:r>
              <a:rPr lang="en-US" sz="1800" i="1" dirty="0"/>
              <a:t>								</a:t>
            </a:r>
            <a:r>
              <a:rPr lang="en-US" sz="1800" dirty="0"/>
              <a:t>Narrative Medicine – Charon</a:t>
            </a:r>
          </a:p>
          <a:p>
            <a:endParaRPr lang="en-US" dirty="0"/>
          </a:p>
          <a:p>
            <a:endParaRPr lang="en-US" dirty="0"/>
          </a:p>
        </p:txBody>
      </p:sp>
      <p:sp>
        <p:nvSpPr>
          <p:cNvPr id="7" name="TextBox 6"/>
          <p:cNvSpPr txBox="1"/>
          <p:nvPr/>
        </p:nvSpPr>
        <p:spPr>
          <a:xfrm>
            <a:off x="859535" y="1345160"/>
            <a:ext cx="7004304" cy="1323439"/>
          </a:xfrm>
          <a:prstGeom prst="rect">
            <a:avLst/>
          </a:prstGeom>
          <a:noFill/>
        </p:spPr>
        <p:txBody>
          <a:bodyPr wrap="square" rtlCol="0">
            <a:spAutoFit/>
          </a:bodyPr>
          <a:lstStyle/>
          <a:p>
            <a:pPr algn="ctr"/>
            <a:r>
              <a:rPr lang="en-US" sz="4000" b="1" dirty="0">
                <a:latin typeface="Helvetica" panose="020B0604020202020204" pitchFamily="34" charset="0"/>
                <a:cs typeface="Helvetica" panose="020B0604020202020204" pitchFamily="34" charset="0"/>
              </a:rPr>
              <a:t>Narrative Medicine Informs </a:t>
            </a:r>
          </a:p>
          <a:p>
            <a:pPr algn="ctr"/>
            <a:r>
              <a:rPr lang="en-US" sz="4000" b="1" dirty="0">
                <a:latin typeface="Helvetica" panose="020B0604020202020204" pitchFamily="34" charset="0"/>
                <a:cs typeface="Helvetica" panose="020B0604020202020204" pitchFamily="34" charset="0"/>
              </a:rPr>
              <a:t>Compassionate Care</a:t>
            </a:r>
          </a:p>
        </p:txBody>
      </p:sp>
    </p:spTree>
    <p:extLst>
      <p:ext uri="{BB962C8B-B14F-4D97-AF65-F5344CB8AC3E}">
        <p14:creationId xmlns:p14="http://schemas.microsoft.com/office/powerpoint/2010/main" val="1956239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2907"/>
            <a:ext cx="9134761" cy="5975094"/>
          </a:xfrm>
          <a:prstGeom prst="rect">
            <a:avLst/>
          </a:prstGeom>
        </p:spPr>
      </p:pic>
      <p:sp>
        <p:nvSpPr>
          <p:cNvPr id="7" name="TextBox 6"/>
          <p:cNvSpPr txBox="1"/>
          <p:nvPr/>
        </p:nvSpPr>
        <p:spPr>
          <a:xfrm>
            <a:off x="613496" y="2285246"/>
            <a:ext cx="8219611" cy="3785652"/>
          </a:xfrm>
          <a:prstGeom prst="rect">
            <a:avLst/>
          </a:prstGeom>
          <a:noFill/>
        </p:spPr>
        <p:txBody>
          <a:bodyPr wrap="square" rtlCol="0">
            <a:spAutoFit/>
          </a:bodyPr>
          <a:lstStyle/>
          <a:p>
            <a:pPr marL="285750" indent="-285750">
              <a:buFont typeface="Arial" panose="020B0604020202020204" pitchFamily="34" charset="0"/>
              <a:buChar char="•"/>
            </a:pPr>
            <a:r>
              <a:rPr lang="en-US" sz="3000" b="1" dirty="0">
                <a:latin typeface="Helvetica" panose="020B0604020202020204" pitchFamily="34" charset="0"/>
                <a:cs typeface="Helvetica" panose="020B0604020202020204" pitchFamily="34" charset="0"/>
              </a:rPr>
              <a:t>RECALL:  Take 5-minutes to remember a time when you have had a  teacher-learner interaction that you felt worked, that you felt you “dropped-in” with the learner.</a:t>
            </a:r>
          </a:p>
          <a:p>
            <a:endParaRPr lang="en-US" sz="3000" b="1" dirty="0">
              <a:latin typeface="Helvetica" panose="020B0604020202020204" pitchFamily="34" charset="0"/>
              <a:ea typeface="Calibri" panose="020F0502020204030204" pitchFamily="34" charset="0"/>
              <a:cs typeface="Helvetica" panose="020B0604020202020204" pitchFamily="34" charset="0"/>
            </a:endParaRPr>
          </a:p>
          <a:p>
            <a:pPr marL="285750" indent="-285750">
              <a:buFont typeface="Arial" panose="020B0604020202020204" pitchFamily="34" charset="0"/>
              <a:buChar char="•"/>
            </a:pPr>
            <a:r>
              <a:rPr lang="en-US" sz="3000" b="1" dirty="0">
                <a:latin typeface="Helvetica" panose="020B0604020202020204" pitchFamily="34" charset="0"/>
                <a:ea typeface="Calibri" panose="020F0502020204030204" pitchFamily="34" charset="0"/>
                <a:cs typeface="Helvetica" panose="020B0604020202020204" pitchFamily="34" charset="0"/>
              </a:rPr>
              <a:t>WRITE: Self-Reflection</a:t>
            </a:r>
          </a:p>
          <a:p>
            <a:pPr marL="742950" lvl="1" indent="-285750">
              <a:buFont typeface="Arial" panose="020B0604020202020204" pitchFamily="34" charset="0"/>
              <a:buChar char="•"/>
            </a:pPr>
            <a:r>
              <a:rPr lang="en-US" sz="3000" b="1" dirty="0">
                <a:latin typeface="Helvetica" panose="020B0604020202020204" pitchFamily="34" charset="0"/>
                <a:ea typeface="Calibri" panose="020F0502020204030204" pitchFamily="34" charset="0"/>
                <a:cs typeface="Helvetica" panose="020B0604020202020204" pitchFamily="34" charset="0"/>
              </a:rPr>
              <a:t>What qualities did you bring that made the interaction effective? </a:t>
            </a:r>
          </a:p>
        </p:txBody>
      </p:sp>
      <p:sp>
        <p:nvSpPr>
          <p:cNvPr id="8" name="Title 5"/>
          <p:cNvSpPr>
            <a:spLocks noGrp="1"/>
          </p:cNvSpPr>
          <p:nvPr>
            <p:ph type="title"/>
          </p:nvPr>
        </p:nvSpPr>
        <p:spPr>
          <a:xfrm>
            <a:off x="1010523" y="1183651"/>
            <a:ext cx="7924799" cy="424872"/>
          </a:xfrm>
        </p:spPr>
        <p:txBody>
          <a:bodyPr>
            <a:noAutofit/>
          </a:bodyPr>
          <a:lstStyle/>
          <a:p>
            <a:r>
              <a:rPr lang="en-US" sz="3600" dirty="0"/>
              <a:t>TIME FOR           FREE- WHEELING</a:t>
            </a:r>
          </a:p>
        </p:txBody>
      </p:sp>
    </p:spTree>
    <p:extLst>
      <p:ext uri="{BB962C8B-B14F-4D97-AF65-F5344CB8AC3E}">
        <p14:creationId xmlns:p14="http://schemas.microsoft.com/office/powerpoint/2010/main" val="4039993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63236" y="1025236"/>
            <a:ext cx="8668328" cy="683491"/>
          </a:xfrm>
        </p:spPr>
        <p:txBody>
          <a:bodyPr>
            <a:noAutofit/>
          </a:bodyPr>
          <a:lstStyle/>
          <a:p>
            <a:r>
              <a:rPr lang="en-US" sz="3600" dirty="0"/>
              <a:t>PAIR – SHARE</a:t>
            </a:r>
          </a:p>
        </p:txBody>
      </p:sp>
      <p:sp>
        <p:nvSpPr>
          <p:cNvPr id="7" name="TextBox 6"/>
          <p:cNvSpPr txBox="1"/>
          <p:nvPr/>
        </p:nvSpPr>
        <p:spPr>
          <a:xfrm>
            <a:off x="263236" y="1717964"/>
            <a:ext cx="8753173" cy="5447645"/>
          </a:xfrm>
          <a:prstGeom prst="rect">
            <a:avLst/>
          </a:prstGeom>
          <a:noFill/>
        </p:spPr>
        <p:txBody>
          <a:bodyPr wrap="square" rtlCol="0">
            <a:spAutoFit/>
          </a:bodyPr>
          <a:lstStyle/>
          <a:p>
            <a:pPr marL="285750" indent="-285750">
              <a:buFont typeface="Arial" panose="020B0604020202020204" pitchFamily="34" charset="0"/>
              <a:buChar char="•"/>
            </a:pPr>
            <a:r>
              <a:rPr lang="en-US" sz="3000" b="1" dirty="0">
                <a:latin typeface="Helvetica" panose="020B0604020202020204" pitchFamily="34" charset="0"/>
                <a:ea typeface="Calibri" panose="020F0502020204030204" pitchFamily="34" charset="0"/>
                <a:cs typeface="Helvetica" panose="020B0604020202020204" pitchFamily="34" charset="0"/>
              </a:rPr>
              <a:t>PAIR:</a:t>
            </a:r>
            <a:r>
              <a:rPr lang="en-US" sz="3000" dirty="0">
                <a:latin typeface="Helvetica" panose="020B0604020202020204" pitchFamily="34" charset="0"/>
                <a:ea typeface="Calibri" panose="020F0502020204030204" pitchFamily="34" charset="0"/>
                <a:cs typeface="Helvetica" panose="020B0604020202020204" pitchFamily="34" charset="0"/>
              </a:rPr>
              <a:t> Gather in dyads &amp; share your recalled situation, first one person listens deeply and then trade when we announce it is time to switch</a:t>
            </a:r>
          </a:p>
          <a:p>
            <a:endParaRPr lang="en-US" sz="3000" dirty="0">
              <a:latin typeface="Helvetica" panose="020B0604020202020204" pitchFamily="34" charset="0"/>
              <a:ea typeface="Calibri" panose="020F0502020204030204" pitchFamily="34" charset="0"/>
              <a:cs typeface="Helvetica" panose="020B0604020202020204" pitchFamily="34" charset="0"/>
            </a:endParaRPr>
          </a:p>
          <a:p>
            <a:pPr marL="285750" indent="-285750">
              <a:buFont typeface="Arial" panose="020B0604020202020204" pitchFamily="34" charset="0"/>
              <a:buChar char="•"/>
            </a:pPr>
            <a:r>
              <a:rPr lang="en-US" sz="3000" b="1" dirty="0">
                <a:latin typeface="Helvetica" panose="020B0604020202020204" pitchFamily="34" charset="0"/>
                <a:ea typeface="Calibri" panose="020F0502020204030204" pitchFamily="34" charset="0"/>
                <a:cs typeface="Helvetica" panose="020B0604020202020204" pitchFamily="34" charset="0"/>
              </a:rPr>
              <a:t>SHARE:</a:t>
            </a:r>
            <a:r>
              <a:rPr lang="en-US" sz="3000" dirty="0">
                <a:latin typeface="Helvetica" panose="020B0604020202020204" pitchFamily="34" charset="0"/>
                <a:ea typeface="Calibri" panose="020F0502020204030204" pitchFamily="34" charset="0"/>
                <a:cs typeface="Helvetica" panose="020B0604020202020204" pitchFamily="34" charset="0"/>
              </a:rPr>
              <a:t>  Listen mindfully to your colleague’s story and ask them</a:t>
            </a:r>
          </a:p>
          <a:p>
            <a:pPr marL="742950" lvl="1" indent="-285750">
              <a:buFont typeface="Arial" panose="020B0604020202020204" pitchFamily="34" charset="0"/>
              <a:buChar char="•"/>
            </a:pPr>
            <a:r>
              <a:rPr lang="en-US" sz="3000" dirty="0">
                <a:latin typeface="Helvetica" panose="020B0604020202020204" pitchFamily="34" charset="0"/>
                <a:ea typeface="Calibri" panose="020F0502020204030204" pitchFamily="34" charset="0"/>
                <a:cs typeface="Helvetica" panose="020B0604020202020204" pitchFamily="34" charset="0"/>
              </a:rPr>
              <a:t>	What qualities did you bring to the 	interaction they shared?</a:t>
            </a:r>
          </a:p>
          <a:p>
            <a:pPr marL="742950" lvl="1" indent="-285750">
              <a:buFont typeface="Arial" panose="020B0604020202020204" pitchFamily="34" charset="0"/>
              <a:buChar char="•"/>
            </a:pPr>
            <a:r>
              <a:rPr lang="en-US" sz="3000" dirty="0">
                <a:latin typeface="Helvetica" panose="020B0604020202020204" pitchFamily="34" charset="0"/>
                <a:ea typeface="Calibri" panose="020F0502020204030204" pitchFamily="34" charset="0"/>
                <a:cs typeface="Helvetica" panose="020B0604020202020204" pitchFamily="34" charset="0"/>
              </a:rPr>
              <a:t>  What unique things could you describe 	that   </a:t>
            </a:r>
          </a:p>
          <a:p>
            <a:pPr lvl="1"/>
            <a:r>
              <a:rPr lang="en-US" sz="3000" dirty="0">
                <a:latin typeface="Helvetica" panose="020B0604020202020204" pitchFamily="34" charset="0"/>
                <a:ea typeface="Calibri" panose="020F0502020204030204" pitchFamily="34" charset="0"/>
                <a:cs typeface="Helvetica" panose="020B0604020202020204" pitchFamily="34" charset="0"/>
              </a:rPr>
              <a:t>     helped you to get there?</a:t>
            </a:r>
            <a:br>
              <a:rPr lang="en-US" sz="3000" dirty="0">
                <a:latin typeface="Calibri" panose="020F0502020204030204" pitchFamily="34" charset="0"/>
                <a:ea typeface="Calibri" panose="020F0502020204030204" pitchFamily="34" charset="0"/>
                <a:cs typeface="Times New Roman" panose="02020603050405020304" pitchFamily="18" charset="0"/>
              </a:rPr>
            </a:br>
            <a:br>
              <a:rPr lang="en-US" sz="2400" dirty="0"/>
            </a:br>
            <a:endParaRPr lang="en-US" sz="2400" dirty="0"/>
          </a:p>
        </p:txBody>
      </p:sp>
    </p:spTree>
    <p:extLst>
      <p:ext uri="{BB962C8B-B14F-4D97-AF65-F5344CB8AC3E}">
        <p14:creationId xmlns:p14="http://schemas.microsoft.com/office/powerpoint/2010/main" val="4053441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1437823"/>
            <a:ext cx="8229600" cy="1143000"/>
          </a:xfrm>
        </p:spPr>
        <p:txBody>
          <a:bodyPr/>
          <a:lstStyle/>
          <a:p>
            <a:r>
              <a:rPr lang="en-US" dirty="0"/>
              <a:t>Self-Reflection defined as</a:t>
            </a:r>
          </a:p>
        </p:txBody>
      </p:sp>
      <p:sp>
        <p:nvSpPr>
          <p:cNvPr id="3" name="Content Placeholder 2"/>
          <p:cNvSpPr>
            <a:spLocks noGrp="1"/>
          </p:cNvSpPr>
          <p:nvPr>
            <p:ph idx="1"/>
          </p:nvPr>
        </p:nvSpPr>
        <p:spPr>
          <a:xfrm>
            <a:off x="457200" y="2724912"/>
            <a:ext cx="8229600" cy="3491576"/>
          </a:xfrm>
        </p:spPr>
        <p:txBody>
          <a:bodyPr>
            <a:normAutofit lnSpcReduction="10000"/>
          </a:bodyPr>
          <a:lstStyle/>
          <a:p>
            <a:pPr lvl="0"/>
            <a:r>
              <a:rPr lang="en-US" sz="2800" dirty="0">
                <a:solidFill>
                  <a:prstClr val="black"/>
                </a:solidFill>
              </a:rPr>
              <a:t>Take time apart from a situation to look back on emotional and spiritual reactions within yourself</a:t>
            </a:r>
          </a:p>
          <a:p>
            <a:pPr lvl="1">
              <a:buFont typeface="Wingdings" panose="05000000000000000000" pitchFamily="2" charset="2"/>
              <a:buChar char="Ø"/>
            </a:pPr>
            <a:r>
              <a:rPr lang="en-US" sz="2400" dirty="0">
                <a:solidFill>
                  <a:prstClr val="black"/>
                </a:solidFill>
              </a:rPr>
              <a:t>Assess how it connects with events in your past</a:t>
            </a:r>
          </a:p>
          <a:p>
            <a:pPr lvl="1">
              <a:buFont typeface="Wingdings" panose="05000000000000000000" pitchFamily="2" charset="2"/>
              <a:buChar char="Ø"/>
            </a:pPr>
            <a:r>
              <a:rPr lang="en-US" sz="2400" dirty="0">
                <a:solidFill>
                  <a:prstClr val="black"/>
                </a:solidFill>
              </a:rPr>
              <a:t>Imagine how will it affect your future responses</a:t>
            </a:r>
          </a:p>
          <a:p>
            <a:pPr marL="457200" lvl="1" indent="0">
              <a:buNone/>
            </a:pPr>
            <a:endParaRPr lang="en-US" sz="2400" dirty="0">
              <a:solidFill>
                <a:prstClr val="black"/>
              </a:solidFill>
            </a:endParaRPr>
          </a:p>
          <a:p>
            <a:r>
              <a:rPr lang="en-US" sz="2800" dirty="0"/>
              <a:t>How does dropping-in shift gears and change the dynamic?</a:t>
            </a:r>
            <a:br>
              <a:rPr lang="en-US" sz="2800" dirty="0"/>
            </a:br>
            <a:endParaRPr lang="en-US" sz="2800" dirty="0"/>
          </a:p>
          <a:p>
            <a:endParaRPr lang="en-US" dirty="0"/>
          </a:p>
        </p:txBody>
      </p:sp>
    </p:spTree>
    <p:extLst>
      <p:ext uri="{BB962C8B-B14F-4D97-AF65-F5344CB8AC3E}">
        <p14:creationId xmlns:p14="http://schemas.microsoft.com/office/powerpoint/2010/main" val="685987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859535" y="2359290"/>
            <a:ext cx="7196329" cy="37854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endParaRPr lang="en-US" dirty="0"/>
          </a:p>
        </p:txBody>
      </p:sp>
      <p:sp>
        <p:nvSpPr>
          <p:cNvPr id="2" name="Rectangle 1"/>
          <p:cNvSpPr/>
          <p:nvPr/>
        </p:nvSpPr>
        <p:spPr>
          <a:xfrm>
            <a:off x="585216" y="2839248"/>
            <a:ext cx="8083296" cy="2843855"/>
          </a:xfrm>
          <a:prstGeom prst="rect">
            <a:avLst/>
          </a:prstGeom>
        </p:spPr>
        <p:txBody>
          <a:bodyPr wrap="square">
            <a:spAutoFit/>
          </a:bodyPr>
          <a:lstStyle/>
          <a:p>
            <a:pPr marL="342900" lvl="0" indent="-342900">
              <a:spcBef>
                <a:spcPct val="20000"/>
              </a:spcBef>
              <a:buFont typeface="Arial"/>
              <a:buChar char="•"/>
            </a:pPr>
            <a:r>
              <a:rPr lang="en-US" sz="3000" dirty="0">
                <a:solidFill>
                  <a:prstClr val="black"/>
                </a:solidFill>
                <a:latin typeface="Helvetica"/>
                <a:cs typeface="Helvetica"/>
              </a:rPr>
              <a:t>By enabling physicians to be more attentive to patients and their needs, a mindful orientation holds promise for making clinical encounters more patient centered and for enhancing patient-clinician communication. </a:t>
            </a:r>
          </a:p>
          <a:p>
            <a:pPr marL="342900" lvl="0" indent="-342900">
              <a:spcBef>
                <a:spcPct val="20000"/>
              </a:spcBef>
              <a:buFont typeface="Arial"/>
              <a:buChar char="•"/>
            </a:pPr>
            <a:endParaRPr lang="en-US" sz="800" i="1" dirty="0">
              <a:solidFill>
                <a:prstClr val="black"/>
              </a:solidFill>
              <a:latin typeface="Helvetica"/>
              <a:cs typeface="Helvetica"/>
            </a:endParaRPr>
          </a:p>
          <a:p>
            <a:pPr lvl="0">
              <a:spcBef>
                <a:spcPct val="20000"/>
              </a:spcBef>
            </a:pPr>
            <a:r>
              <a:rPr lang="en-US" sz="1000" dirty="0">
                <a:solidFill>
                  <a:prstClr val="black"/>
                </a:solidFill>
                <a:latin typeface="Helvetica"/>
                <a:cs typeface="Helvetica"/>
              </a:rPr>
              <a:t>	</a:t>
            </a:r>
            <a:r>
              <a:rPr lang="en-US" sz="1600" dirty="0">
                <a:solidFill>
                  <a:prstClr val="black"/>
                </a:solidFill>
                <a:latin typeface="Helvetica"/>
                <a:cs typeface="Helvetica"/>
              </a:rPr>
              <a:t>Multicenter Study of Physician Mindfulness  -- Beach, Roter, Korthius, </a:t>
            </a:r>
          </a:p>
        </p:txBody>
      </p:sp>
      <p:sp>
        <p:nvSpPr>
          <p:cNvPr id="7" name="Title 1"/>
          <p:cNvSpPr>
            <a:spLocks noGrp="1"/>
          </p:cNvSpPr>
          <p:nvPr>
            <p:ph type="title"/>
          </p:nvPr>
        </p:nvSpPr>
        <p:spPr>
          <a:xfrm>
            <a:off x="342899" y="1400854"/>
            <a:ext cx="8229600" cy="1143000"/>
          </a:xfrm>
        </p:spPr>
        <p:txBody>
          <a:bodyPr>
            <a:noAutofit/>
          </a:bodyPr>
          <a:lstStyle/>
          <a:p>
            <a:r>
              <a:rPr lang="en-US" dirty="0"/>
              <a:t>Mindfulness Informs </a:t>
            </a:r>
            <a:br>
              <a:rPr lang="en-US" dirty="0"/>
            </a:br>
            <a:r>
              <a:rPr lang="en-US" dirty="0"/>
              <a:t>Compassionate Care</a:t>
            </a:r>
          </a:p>
        </p:txBody>
      </p:sp>
    </p:spTree>
    <p:extLst>
      <p:ext uri="{BB962C8B-B14F-4D97-AF65-F5344CB8AC3E}">
        <p14:creationId xmlns:p14="http://schemas.microsoft.com/office/powerpoint/2010/main" val="4059271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1792" y="2104942"/>
            <a:ext cx="8055864" cy="4327338"/>
          </a:xfrm>
          <a:prstGeom prst="rect">
            <a:avLst/>
          </a:prstGeom>
        </p:spPr>
        <p:txBody>
          <a:bodyPr wrap="square">
            <a:spAutoFit/>
          </a:bodyPr>
          <a:lstStyle/>
          <a:p>
            <a:pPr marL="342900" lvl="0" indent="-342900">
              <a:spcBef>
                <a:spcPct val="20000"/>
              </a:spcBef>
              <a:buFont typeface="Arial"/>
              <a:buChar char="•"/>
            </a:pPr>
            <a:r>
              <a:rPr lang="en-US" sz="2800" i="1" dirty="0">
                <a:solidFill>
                  <a:prstClr val="black"/>
                </a:solidFill>
                <a:latin typeface="Helvetica"/>
                <a:cs typeface="Helvetica"/>
              </a:rPr>
              <a:t>Epstein writes of mindful practice:  </a:t>
            </a:r>
          </a:p>
          <a:p>
            <a:pPr lvl="0">
              <a:spcBef>
                <a:spcPct val="20000"/>
              </a:spcBef>
            </a:pPr>
            <a:r>
              <a:rPr lang="en-US" sz="3000" dirty="0">
                <a:solidFill>
                  <a:prstClr val="black"/>
                </a:solidFill>
                <a:latin typeface="Helvetica"/>
                <a:cs typeface="Helvetica"/>
              </a:rPr>
              <a:t>“This critical self-reflection enables physicians to listen attentively to patients’ distress, recognized their own errors, refine their technical skills, make evidence-based decisions, and clarify their values so they can act with compassion, technical competence, presence, and insight.”</a:t>
            </a:r>
            <a:endParaRPr lang="en-US" sz="3000" i="1" dirty="0">
              <a:solidFill>
                <a:prstClr val="black"/>
              </a:solidFill>
              <a:latin typeface="Helvetica"/>
              <a:cs typeface="Helvetica"/>
            </a:endParaRPr>
          </a:p>
          <a:p>
            <a:pPr marL="342900" lvl="0" indent="-342900">
              <a:spcBef>
                <a:spcPct val="20000"/>
              </a:spcBef>
              <a:buFont typeface="Arial"/>
              <a:buChar char="•"/>
            </a:pPr>
            <a:endParaRPr lang="en-US" sz="800" i="1" dirty="0">
              <a:solidFill>
                <a:prstClr val="black"/>
              </a:solidFill>
              <a:latin typeface="Helvetica"/>
              <a:cs typeface="Helvetica"/>
            </a:endParaRPr>
          </a:p>
          <a:p>
            <a:pPr lvl="0">
              <a:spcBef>
                <a:spcPct val="20000"/>
              </a:spcBef>
            </a:pPr>
            <a:r>
              <a:rPr lang="en-US" dirty="0">
                <a:solidFill>
                  <a:prstClr val="black"/>
                </a:solidFill>
                <a:latin typeface="Helvetica"/>
                <a:cs typeface="Helvetica"/>
              </a:rPr>
              <a:t>	</a:t>
            </a:r>
            <a:r>
              <a:rPr lang="en-US" sz="1600" dirty="0">
                <a:solidFill>
                  <a:prstClr val="black"/>
                </a:solidFill>
                <a:latin typeface="Helvetica"/>
                <a:cs typeface="Helvetica"/>
              </a:rPr>
              <a:t>Multicenter Study of Physician Mindfulness  -- Beach, Roter, Korthius, </a:t>
            </a:r>
          </a:p>
        </p:txBody>
      </p:sp>
      <p:sp>
        <p:nvSpPr>
          <p:cNvPr id="5" name="Title 1"/>
          <p:cNvSpPr>
            <a:spLocks noGrp="1"/>
          </p:cNvSpPr>
          <p:nvPr>
            <p:ph type="title"/>
          </p:nvPr>
        </p:nvSpPr>
        <p:spPr>
          <a:xfrm>
            <a:off x="448056" y="961942"/>
            <a:ext cx="8229600" cy="1143000"/>
          </a:xfrm>
        </p:spPr>
        <p:txBody>
          <a:bodyPr>
            <a:noAutofit/>
          </a:bodyPr>
          <a:lstStyle/>
          <a:p>
            <a:r>
              <a:rPr lang="en-US" dirty="0"/>
              <a:t>Mindfulness Informs </a:t>
            </a:r>
            <a:br>
              <a:rPr lang="en-US" dirty="0"/>
            </a:br>
            <a:r>
              <a:rPr lang="en-US" dirty="0"/>
              <a:t>Compassionate Care</a:t>
            </a:r>
          </a:p>
        </p:txBody>
      </p:sp>
    </p:spTree>
    <p:extLst>
      <p:ext uri="{BB962C8B-B14F-4D97-AF65-F5344CB8AC3E}">
        <p14:creationId xmlns:p14="http://schemas.microsoft.com/office/powerpoint/2010/main" val="2764674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260542" y="1035292"/>
            <a:ext cx="6628816" cy="4419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584791" y="5454502"/>
            <a:ext cx="8208335" cy="707886"/>
          </a:xfrm>
          <a:prstGeom prst="rect">
            <a:avLst/>
          </a:prstGeom>
          <a:noFill/>
        </p:spPr>
        <p:txBody>
          <a:bodyPr wrap="square" rtlCol="0">
            <a:spAutoFit/>
          </a:bodyPr>
          <a:lstStyle/>
          <a:p>
            <a:r>
              <a:rPr lang="en-US" sz="4000" dirty="0">
                <a:latin typeface="Helvetica" panose="020B0604020202020204" pitchFamily="34" charset="0"/>
                <a:cs typeface="Helvetica" panose="020B0604020202020204" pitchFamily="34" charset="0"/>
              </a:rPr>
              <a:t>Is there an Elephant in the Room?</a:t>
            </a:r>
          </a:p>
        </p:txBody>
      </p:sp>
    </p:spTree>
    <p:extLst>
      <p:ext uri="{BB962C8B-B14F-4D97-AF65-F5344CB8AC3E}">
        <p14:creationId xmlns:p14="http://schemas.microsoft.com/office/powerpoint/2010/main" val="7689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7102"/>
            <a:ext cx="8229600" cy="1143000"/>
          </a:xfrm>
        </p:spPr>
        <p:txBody>
          <a:bodyPr/>
          <a:lstStyle/>
          <a:p>
            <a:r>
              <a:rPr lang="en-US" dirty="0"/>
              <a:t>No Disclosures</a:t>
            </a:r>
          </a:p>
        </p:txBody>
      </p:sp>
    </p:spTree>
    <p:extLst>
      <p:ext uri="{BB962C8B-B14F-4D97-AF65-F5344CB8AC3E}">
        <p14:creationId xmlns:p14="http://schemas.microsoft.com/office/powerpoint/2010/main" val="3967726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9099" y="2264735"/>
            <a:ext cx="8261496" cy="1857560"/>
          </a:xfrm>
        </p:spPr>
        <p:txBody>
          <a:bodyPr>
            <a:normAutofit/>
          </a:bodyPr>
          <a:lstStyle/>
          <a:p>
            <a:r>
              <a:rPr lang="en-US" sz="4000" dirty="0"/>
              <a:t>What are the barriers?</a:t>
            </a:r>
          </a:p>
          <a:p>
            <a:r>
              <a:rPr lang="en-US" sz="4000" dirty="0"/>
              <a:t>What are the benefits?</a:t>
            </a:r>
          </a:p>
        </p:txBody>
      </p:sp>
    </p:spTree>
    <p:extLst>
      <p:ext uri="{BB962C8B-B14F-4D97-AF65-F5344CB8AC3E}">
        <p14:creationId xmlns:p14="http://schemas.microsoft.com/office/powerpoint/2010/main" val="2683640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4985" b="7795"/>
          <a:stretch/>
        </p:blipFill>
        <p:spPr>
          <a:xfrm>
            <a:off x="4199411" y="1285103"/>
            <a:ext cx="4402777" cy="5115698"/>
          </a:xfrm>
          <a:prstGeom prst="rect">
            <a:avLst/>
          </a:prstGeom>
        </p:spPr>
      </p:pic>
      <p:sp>
        <p:nvSpPr>
          <p:cNvPr id="6" name="Rectangle 5"/>
          <p:cNvSpPr/>
          <p:nvPr/>
        </p:nvSpPr>
        <p:spPr>
          <a:xfrm>
            <a:off x="544621" y="1987662"/>
            <a:ext cx="2722220" cy="2554545"/>
          </a:xfrm>
          <a:prstGeom prst="rect">
            <a:avLst/>
          </a:prstGeom>
        </p:spPr>
        <p:txBody>
          <a:bodyPr wrap="none">
            <a:spAutoFit/>
          </a:bodyPr>
          <a:lstStyle/>
          <a:p>
            <a:r>
              <a:rPr lang="en-US" sz="4000" i="1" dirty="0">
                <a:solidFill>
                  <a:prstClr val="black"/>
                </a:solidFill>
                <a:latin typeface="Helvetica"/>
                <a:cs typeface="Helvetica"/>
              </a:rPr>
              <a:t>Group’s </a:t>
            </a:r>
          </a:p>
          <a:p>
            <a:r>
              <a:rPr lang="en-US" sz="4000" i="1" dirty="0">
                <a:solidFill>
                  <a:prstClr val="black"/>
                </a:solidFill>
                <a:latin typeface="Helvetica"/>
                <a:cs typeface="Helvetica"/>
              </a:rPr>
              <a:t>Processing</a:t>
            </a:r>
          </a:p>
          <a:p>
            <a:r>
              <a:rPr lang="en-US" sz="4000" i="1" dirty="0">
                <a:solidFill>
                  <a:prstClr val="black"/>
                </a:solidFill>
                <a:latin typeface="Helvetica"/>
                <a:cs typeface="Helvetica"/>
              </a:rPr>
              <a:t>During </a:t>
            </a:r>
          </a:p>
          <a:p>
            <a:r>
              <a:rPr lang="en-US" sz="4000" i="1" dirty="0">
                <a:solidFill>
                  <a:prstClr val="black"/>
                </a:solidFill>
                <a:latin typeface="Helvetica"/>
                <a:cs typeface="Helvetica"/>
              </a:rPr>
              <a:t>Seminar</a:t>
            </a:r>
            <a:endParaRPr lang="en-US" dirty="0"/>
          </a:p>
        </p:txBody>
      </p:sp>
    </p:spTree>
    <p:extLst>
      <p:ext uri="{BB962C8B-B14F-4D97-AF65-F5344CB8AC3E}">
        <p14:creationId xmlns:p14="http://schemas.microsoft.com/office/powerpoint/2010/main" val="1450181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9099" y="2264735"/>
            <a:ext cx="8261496" cy="3700130"/>
          </a:xfrm>
        </p:spPr>
        <p:txBody>
          <a:bodyPr>
            <a:normAutofit/>
          </a:bodyPr>
          <a:lstStyle/>
          <a:p>
            <a:r>
              <a:rPr lang="en-US" sz="4000" dirty="0"/>
              <a:t>It begins with intentionality.</a:t>
            </a:r>
          </a:p>
          <a:p>
            <a:endParaRPr lang="en-US" sz="4000" dirty="0"/>
          </a:p>
          <a:p>
            <a:r>
              <a:rPr lang="en-US" sz="4000" dirty="0"/>
              <a:t>Plan one thing you can do to    drop-in and cultivate compassion with your learners? </a:t>
            </a:r>
          </a:p>
        </p:txBody>
      </p:sp>
    </p:spTree>
    <p:extLst>
      <p:ext uri="{BB962C8B-B14F-4D97-AF65-F5344CB8AC3E}">
        <p14:creationId xmlns:p14="http://schemas.microsoft.com/office/powerpoint/2010/main" val="1938612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069" y="2529334"/>
            <a:ext cx="8400499" cy="2172982"/>
          </a:xfrm>
        </p:spPr>
        <p:txBody>
          <a:bodyPr/>
          <a:lstStyle/>
          <a:p>
            <a:pPr marL="0" indent="0">
              <a:buNone/>
            </a:pPr>
            <a:r>
              <a:rPr lang="en-US" dirty="0"/>
              <a:t>Please evaluate this presentation using the conference mobile app! Simply click on the "clipboard" icon       on the presentation page.</a:t>
            </a:r>
          </a:p>
        </p:txBody>
      </p:sp>
      <p:pic>
        <p:nvPicPr>
          <p:cNvPr id="2" name="Picture 1" descr="Clipbo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871" y="3595625"/>
            <a:ext cx="465083" cy="491989"/>
          </a:xfrm>
          <a:prstGeom prst="rect">
            <a:avLst/>
          </a:prstGeom>
        </p:spPr>
      </p:pic>
      <p:sp>
        <p:nvSpPr>
          <p:cNvPr id="4" name="TextBox 3"/>
          <p:cNvSpPr txBox="1"/>
          <p:nvPr/>
        </p:nvSpPr>
        <p:spPr>
          <a:xfrm>
            <a:off x="253846" y="1424763"/>
            <a:ext cx="8186512" cy="1015663"/>
          </a:xfrm>
          <a:prstGeom prst="rect">
            <a:avLst/>
          </a:prstGeom>
          <a:noFill/>
        </p:spPr>
        <p:txBody>
          <a:bodyPr wrap="square" rtlCol="0">
            <a:spAutoFit/>
          </a:bodyPr>
          <a:lstStyle/>
          <a:p>
            <a:pPr algn="ctr"/>
            <a:r>
              <a:rPr lang="en-US" sz="6000" b="1" dirty="0">
                <a:latin typeface="Freestyle Script" panose="030804020302050B0404" pitchFamily="66" charset="0"/>
                <a:cs typeface="Helvetica" panose="020B0604020202020204" pitchFamily="34" charset="0"/>
              </a:rPr>
              <a:t>We thank you for joining us today!</a:t>
            </a:r>
          </a:p>
        </p:txBody>
      </p:sp>
    </p:spTree>
    <p:extLst>
      <p:ext uri="{BB962C8B-B14F-4D97-AF65-F5344CB8AC3E}">
        <p14:creationId xmlns:p14="http://schemas.microsoft.com/office/powerpoint/2010/main" val="2147900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9"/>
            <a:ext cx="8229600" cy="1143000"/>
          </a:xfrm>
        </p:spPr>
        <p:txBody>
          <a:bodyPr/>
          <a:lstStyle/>
          <a:p>
            <a:r>
              <a:rPr lang="en-US" dirty="0"/>
              <a:t>References</a:t>
            </a:r>
          </a:p>
        </p:txBody>
      </p:sp>
      <p:sp>
        <p:nvSpPr>
          <p:cNvPr id="3" name="Content Placeholder 2"/>
          <p:cNvSpPr>
            <a:spLocks noGrp="1"/>
          </p:cNvSpPr>
          <p:nvPr>
            <p:ph idx="1"/>
          </p:nvPr>
        </p:nvSpPr>
        <p:spPr>
          <a:xfrm>
            <a:off x="457200" y="1847089"/>
            <a:ext cx="8229600" cy="4599432"/>
          </a:xfrm>
        </p:spPr>
        <p:txBody>
          <a:bodyPr>
            <a:normAutofit fontScale="40000" lnSpcReduction="20000"/>
          </a:bodyPr>
          <a:lstStyle/>
          <a:p>
            <a:pPr marL="0" indent="0">
              <a:buNone/>
            </a:pPr>
            <a:r>
              <a:rPr lang="en-US" dirty="0"/>
              <a:t>Charon R MD, PhD. JAMA. 2001;286(15):1897-1902. doi:10.1001/jama.286.15.1897. Narrative medicine a model for empathy, reflection, profession, and trust.</a:t>
            </a:r>
          </a:p>
          <a:p>
            <a:pPr marL="0" indent="0">
              <a:buNone/>
            </a:pPr>
            <a:r>
              <a:rPr lang="en-US" dirty="0"/>
              <a:t> </a:t>
            </a:r>
          </a:p>
          <a:p>
            <a:pPr marL="0" indent="0">
              <a:buNone/>
            </a:pPr>
            <a:r>
              <a:rPr lang="en-US" dirty="0"/>
              <a:t>Epstein RM, Street Jr RL. Ann Fam Med March/April 2011 vol. 9 no. 2 100-103. doi: 10.1370/afm.1239. The values and value of patient-centered care.</a:t>
            </a:r>
          </a:p>
          <a:p>
            <a:pPr marL="0" indent="0">
              <a:buNone/>
            </a:pPr>
            <a:r>
              <a:rPr lang="en-US" dirty="0"/>
              <a:t> </a:t>
            </a:r>
          </a:p>
          <a:p>
            <a:pPr marL="0" indent="0">
              <a:buNone/>
            </a:pPr>
            <a:r>
              <a:rPr lang="en-US" dirty="0"/>
              <a:t>Beach MC1, Roter D, Korthuis PT, Epstein RM, Sharp V, Ratanawongsa N, Cohn J, Eggly S, Sankar A, Moore RD, Saha S.  Ann Fam Med. 2013 Sep-Oct;11(5):421-8. doi: 10.1370/afm.1507. A multicenter study of physician mindfulness and health care quality.</a:t>
            </a:r>
          </a:p>
          <a:p>
            <a:pPr marL="0" indent="0">
              <a:buNone/>
            </a:pPr>
            <a:r>
              <a:rPr lang="en-US" dirty="0"/>
              <a:t> </a:t>
            </a:r>
          </a:p>
          <a:p>
            <a:pPr marL="0" indent="0">
              <a:buNone/>
            </a:pPr>
            <a:r>
              <a:rPr lang="en-US" dirty="0"/>
              <a:t>Krasner MS1, Epstein RM, Beckman H, Suchman AL, Chapman B, Mooney CJ, Quill TE.</a:t>
            </a:r>
          </a:p>
          <a:p>
            <a:pPr marL="0" indent="0">
              <a:buNone/>
            </a:pPr>
            <a:r>
              <a:rPr lang="en-US" dirty="0"/>
              <a:t>JAMA. 2009 Sep 23;302(12):1284-93. doi: 10.1001/jama.2009.1384. Association of an educational program in mindful communication with burnout, empathy, and attitudes among primary care physicians.</a:t>
            </a:r>
          </a:p>
          <a:p>
            <a:pPr marL="0" indent="0">
              <a:buNone/>
            </a:pPr>
            <a:endParaRPr lang="en-US" dirty="0"/>
          </a:p>
          <a:p>
            <a:pPr marL="0" lvl="0" indent="0" defTabSz="914400" eaLnBrk="0" fontAlgn="base" hangingPunct="0">
              <a:spcBef>
                <a:spcPct val="0"/>
              </a:spcBef>
              <a:spcAft>
                <a:spcPct val="0"/>
              </a:spcAft>
              <a:buNone/>
            </a:pPr>
            <a:r>
              <a:rPr lang="en-US" altLang="en-US" dirty="0">
                <a:cs typeface="Arial" panose="020B0604020202020204" pitchFamily="34" charset="0"/>
              </a:rPr>
              <a:t>Michael J Formica MS, MA, EdM, Enlightened Living, </a:t>
            </a:r>
            <a:r>
              <a:rPr lang="en-US" altLang="en-US" dirty="0"/>
              <a:t>The Me in You: Parallel Process in Psychotherapy</a:t>
            </a:r>
          </a:p>
          <a:p>
            <a:pPr marL="0" lvl="0" indent="0" defTabSz="914400" eaLnBrk="0" fontAlgn="base" hangingPunct="0">
              <a:spcBef>
                <a:spcPct val="0"/>
              </a:spcBef>
              <a:spcAft>
                <a:spcPct val="0"/>
              </a:spcAft>
              <a:buNone/>
            </a:pPr>
            <a:r>
              <a:rPr lang="en-US" altLang="en-US" dirty="0">
                <a:cs typeface="Arial" panose="020B0604020202020204" pitchFamily="34" charset="0"/>
              </a:rPr>
              <a:t>When the client is the mirror.</a:t>
            </a:r>
            <a:endParaRPr lang="en-US" altLang="en-US" dirty="0"/>
          </a:p>
          <a:p>
            <a:pPr marL="0" indent="0">
              <a:buNone/>
            </a:pPr>
            <a:r>
              <a:rPr lang="en-US" b="1" dirty="0"/>
              <a:t> </a:t>
            </a:r>
            <a:endParaRPr lang="en-US" dirty="0"/>
          </a:p>
          <a:p>
            <a:pPr marL="0" indent="0">
              <a:buNone/>
            </a:pPr>
            <a:r>
              <a:rPr lang="en-US" dirty="0"/>
              <a:t>A Conceptual Framework for the Use of Illness Narratives in Medical Education Arno K. Kumagai, MD  658 Academic Medicine, Vol. 83, No. 7 / July 2008</a:t>
            </a:r>
          </a:p>
          <a:p>
            <a:pPr marL="0" indent="0">
              <a:buNone/>
            </a:pPr>
            <a:endParaRPr lang="en-US" dirty="0"/>
          </a:p>
          <a:p>
            <a:pPr marL="0" indent="0">
              <a:buNone/>
            </a:pPr>
            <a:r>
              <a:rPr lang="en-US" dirty="0"/>
              <a:t>An Appreciative Inquiry Approach to Practice Improvement and Transformative Change in Health Care Settings Caroline A. Carter, BA, LSW; Mary C. Ruhe, BS, RN; Sharon Weyer, DNP, RN, NP-C; David Litaker, MD, PhD; Ronald E. Fry, PhD; Kurt C. Stange, MD, PhD Q Manage Health Care Vol. 16, No. 3, pp. 194–204 c 2007 Wolters Kluwer Health | Lippincott Williams &amp; Wilkins </a:t>
            </a:r>
          </a:p>
        </p:txBody>
      </p:sp>
    </p:spTree>
    <p:extLst>
      <p:ext uri="{BB962C8B-B14F-4D97-AF65-F5344CB8AC3E}">
        <p14:creationId xmlns:p14="http://schemas.microsoft.com/office/powerpoint/2010/main" val="275430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56" y="944047"/>
            <a:ext cx="8229600" cy="765881"/>
          </a:xfrm>
        </p:spPr>
        <p:txBody>
          <a:bodyPr/>
          <a:lstStyle/>
          <a:p>
            <a:r>
              <a:rPr lang="en-US" dirty="0"/>
              <a:t>Objectives</a:t>
            </a:r>
          </a:p>
        </p:txBody>
      </p:sp>
      <p:sp>
        <p:nvSpPr>
          <p:cNvPr id="4" name="Content Placeholder 2"/>
          <p:cNvSpPr>
            <a:spLocks noGrp="1"/>
          </p:cNvSpPr>
          <p:nvPr>
            <p:ph idx="1"/>
          </p:nvPr>
        </p:nvSpPr>
        <p:spPr>
          <a:xfrm>
            <a:off x="192024" y="2578608"/>
            <a:ext cx="8887968" cy="3637880"/>
          </a:xfrm>
        </p:spPr>
        <p:txBody>
          <a:bodyPr>
            <a:normAutofit lnSpcReduction="10000"/>
          </a:bodyPr>
          <a:lstStyle/>
          <a:p>
            <a:r>
              <a:rPr lang="en-US" sz="3000" dirty="0"/>
              <a:t>Define the concept of hidden mentorship and its importance in the arena of compassionate care</a:t>
            </a:r>
          </a:p>
          <a:p>
            <a:r>
              <a:rPr lang="en-US" sz="3000" dirty="0"/>
              <a:t>Describe the parallel process of the teacher-learner and the learner-patient present in medical education </a:t>
            </a:r>
          </a:p>
          <a:p>
            <a:r>
              <a:rPr lang="en-US" sz="3000" dirty="0"/>
              <a:t>Design a personal plan for compassionate care that actively integrates parallel process and hidden mentorship</a:t>
            </a:r>
          </a:p>
        </p:txBody>
      </p:sp>
      <p:sp>
        <p:nvSpPr>
          <p:cNvPr id="6" name="Rectangle 5"/>
          <p:cNvSpPr/>
          <p:nvPr/>
        </p:nvSpPr>
        <p:spPr>
          <a:xfrm>
            <a:off x="160020" y="1882658"/>
            <a:ext cx="8951976" cy="523220"/>
          </a:xfrm>
          <a:prstGeom prst="rect">
            <a:avLst/>
          </a:prstGeom>
        </p:spPr>
        <p:txBody>
          <a:bodyPr wrap="square">
            <a:spAutoFit/>
          </a:bodyPr>
          <a:lstStyle/>
          <a:p>
            <a:pPr lvl="0" algn="ctr">
              <a:spcBef>
                <a:spcPct val="20000"/>
              </a:spcBef>
            </a:pPr>
            <a:r>
              <a:rPr lang="en-US" sz="2800" dirty="0">
                <a:solidFill>
                  <a:prstClr val="black"/>
                </a:solidFill>
                <a:latin typeface="Helvetica"/>
                <a:cs typeface="Helvetica"/>
              </a:rPr>
              <a:t>Upon completion of this session, you should be able to:</a:t>
            </a:r>
          </a:p>
        </p:txBody>
      </p:sp>
    </p:spTree>
    <p:extLst>
      <p:ext uri="{BB962C8B-B14F-4D97-AF65-F5344CB8AC3E}">
        <p14:creationId xmlns:p14="http://schemas.microsoft.com/office/powerpoint/2010/main" val="129583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 y="944047"/>
            <a:ext cx="8933688" cy="1314521"/>
          </a:xfrm>
        </p:spPr>
        <p:txBody>
          <a:bodyPr>
            <a:normAutofit/>
          </a:bodyPr>
          <a:lstStyle/>
          <a:p>
            <a:r>
              <a:rPr lang="en-US" dirty="0"/>
              <a:t>Personal and Professional Satisfaction in Medicine Matters</a:t>
            </a:r>
          </a:p>
        </p:txBody>
      </p:sp>
      <p:pic>
        <p:nvPicPr>
          <p:cNvPr id="7" name="Picture 6"/>
          <p:cNvPicPr>
            <a:picLocks noChangeAspect="1"/>
          </p:cNvPicPr>
          <p:nvPr/>
        </p:nvPicPr>
        <p:blipFill rotWithShape="1">
          <a:blip r:embed="rId4"/>
          <a:srcRect l="7042" r="5232" b="24273"/>
          <a:stretch/>
        </p:blipFill>
        <p:spPr>
          <a:xfrm>
            <a:off x="2078182" y="2564029"/>
            <a:ext cx="4765964" cy="31255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42618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stretch>
            <a:fillRect/>
          </a:stretch>
        </p:blipFill>
        <p:spPr>
          <a:xfrm>
            <a:off x="1618419" y="2341391"/>
            <a:ext cx="5861441" cy="37546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a:xfrm>
            <a:off x="82296" y="1223965"/>
            <a:ext cx="8933688" cy="968729"/>
          </a:xfrm>
        </p:spPr>
        <p:txBody>
          <a:bodyPr>
            <a:noAutofit/>
          </a:bodyPr>
          <a:lstStyle/>
          <a:p>
            <a:r>
              <a:rPr lang="en-US" dirty="0"/>
              <a:t>We replicate the experience </a:t>
            </a:r>
            <a:br>
              <a:rPr lang="en-US" dirty="0"/>
            </a:br>
            <a:r>
              <a:rPr lang="en-US" dirty="0"/>
              <a:t>we are given. </a:t>
            </a:r>
          </a:p>
        </p:txBody>
      </p:sp>
    </p:spTree>
    <p:extLst>
      <p:ext uri="{BB962C8B-B14F-4D97-AF65-F5344CB8AC3E}">
        <p14:creationId xmlns:p14="http://schemas.microsoft.com/office/powerpoint/2010/main" val="2740363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407409" y="502920"/>
            <a:ext cx="4663440" cy="5888736"/>
          </a:xfrm>
          <a:prstGeom prst="rect">
            <a:avLst/>
          </a:prstGeom>
        </p:spPr>
      </p:pic>
      <p:sp>
        <p:nvSpPr>
          <p:cNvPr id="2" name="Title 1"/>
          <p:cNvSpPr>
            <a:spLocks noGrp="1"/>
          </p:cNvSpPr>
          <p:nvPr>
            <p:ph type="title"/>
          </p:nvPr>
        </p:nvSpPr>
        <p:spPr>
          <a:xfrm>
            <a:off x="394886" y="1491033"/>
            <a:ext cx="4227916" cy="1401694"/>
          </a:xfrm>
        </p:spPr>
        <p:txBody>
          <a:bodyPr>
            <a:noAutofit/>
          </a:bodyPr>
          <a:lstStyle/>
          <a:p>
            <a:pPr algn="l"/>
            <a:r>
              <a:rPr lang="en-US" dirty="0"/>
              <a:t>The Process is</a:t>
            </a:r>
            <a:br>
              <a:rPr lang="en-US" dirty="0"/>
            </a:br>
            <a:r>
              <a:rPr lang="en-US" dirty="0"/>
              <a:t>A Win-Win-Win </a:t>
            </a:r>
          </a:p>
        </p:txBody>
      </p:sp>
      <p:sp>
        <p:nvSpPr>
          <p:cNvPr id="6" name="Rectangle 5"/>
          <p:cNvSpPr/>
          <p:nvPr/>
        </p:nvSpPr>
        <p:spPr>
          <a:xfrm>
            <a:off x="330878" y="3158807"/>
            <a:ext cx="4902878" cy="3056221"/>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latin typeface="Helvetica" panose="020B0604020202020204" pitchFamily="34" charset="0"/>
                <a:ea typeface="Calibri" panose="020F0502020204030204" pitchFamily="34" charset="0"/>
                <a:cs typeface="Helvetica" panose="020B0604020202020204" pitchFamily="34" charset="0"/>
              </a:rPr>
              <a:t>It is as much about the teacher.</a:t>
            </a:r>
          </a:p>
          <a:p>
            <a:pPr marL="342900" marR="0" lvl="0" indent="-342900">
              <a:lnSpc>
                <a:spcPct val="107000"/>
              </a:lnSpc>
              <a:spcBef>
                <a:spcPts val="0"/>
              </a:spcBef>
              <a:spcAft>
                <a:spcPts val="0"/>
              </a:spcAft>
              <a:buFont typeface="Symbol" panose="05050102010706020507" pitchFamily="18" charset="2"/>
              <a:buChar char=""/>
            </a:pPr>
            <a:r>
              <a:rPr lang="en-US" sz="3000" dirty="0">
                <a:latin typeface="Helvetica" panose="020B0604020202020204" pitchFamily="34" charset="0"/>
                <a:ea typeface="Calibri" panose="020F0502020204030204" pitchFamily="34" charset="0"/>
                <a:cs typeface="Helvetica" panose="020B0604020202020204" pitchFamily="34" charset="0"/>
              </a:rPr>
              <a:t>It is as much about the learner.</a:t>
            </a:r>
          </a:p>
          <a:p>
            <a:pPr marL="342900" marR="0" lvl="0" indent="-342900">
              <a:lnSpc>
                <a:spcPct val="107000"/>
              </a:lnSpc>
              <a:spcBef>
                <a:spcPts val="0"/>
              </a:spcBef>
              <a:spcAft>
                <a:spcPts val="0"/>
              </a:spcAft>
              <a:buFont typeface="Symbol" panose="05050102010706020507" pitchFamily="18" charset="2"/>
              <a:buChar char=""/>
            </a:pPr>
            <a:r>
              <a:rPr lang="en-US" sz="3000" dirty="0">
                <a:latin typeface="Helvetica" panose="020B0604020202020204" pitchFamily="34" charset="0"/>
                <a:ea typeface="Calibri" panose="020F0502020204030204" pitchFamily="34" charset="0"/>
                <a:cs typeface="Helvetica" panose="020B0604020202020204" pitchFamily="34" charset="0"/>
              </a:rPr>
              <a:t>It is as much about the patient.</a:t>
            </a:r>
            <a:endParaRPr lang="en-US" sz="3000" dirty="0">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1570130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18129"/>
          <a:stretch/>
        </p:blipFill>
        <p:spPr>
          <a:xfrm>
            <a:off x="724953" y="1263219"/>
            <a:ext cx="8057540" cy="5092704"/>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1119103" y="1263219"/>
            <a:ext cx="7663390" cy="12365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800" b="1" i="0" kern="1200">
                <a:solidFill>
                  <a:schemeClr val="tx1"/>
                </a:solidFill>
                <a:latin typeface="Helvetica"/>
                <a:ea typeface="+mj-ea"/>
                <a:cs typeface="Helvetica"/>
              </a:defRPr>
            </a:lvl1pPr>
          </a:lstStyle>
          <a:p>
            <a:r>
              <a:rPr lang="en-US" sz="4000" dirty="0"/>
              <a:t>Peeking into the </a:t>
            </a:r>
          </a:p>
          <a:p>
            <a:r>
              <a:rPr lang="en-US" sz="4000" dirty="0"/>
              <a:t>Preceptor Room</a:t>
            </a:r>
          </a:p>
        </p:txBody>
      </p:sp>
      <p:pic>
        <p:nvPicPr>
          <p:cNvPr id="11" name="Picture 10"/>
          <p:cNvPicPr>
            <a:picLocks noChangeAspect="1"/>
          </p:cNvPicPr>
          <p:nvPr/>
        </p:nvPicPr>
        <p:blipFill>
          <a:blip r:embed="rId4"/>
          <a:stretch>
            <a:fillRect/>
          </a:stretch>
        </p:blipFill>
        <p:spPr>
          <a:xfrm>
            <a:off x="-744888" y="4975591"/>
            <a:ext cx="3496856" cy="2623583"/>
          </a:xfrm>
          <a:prstGeom prst="rect">
            <a:avLst/>
          </a:prstGeom>
        </p:spPr>
      </p:pic>
    </p:spTree>
    <p:extLst>
      <p:ext uri="{BB962C8B-B14F-4D97-AF65-F5344CB8AC3E}">
        <p14:creationId xmlns:p14="http://schemas.microsoft.com/office/powerpoint/2010/main" val="1128559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27" y="966943"/>
            <a:ext cx="8284464" cy="968729"/>
          </a:xfrm>
        </p:spPr>
        <p:txBody>
          <a:bodyPr>
            <a:noAutofit/>
          </a:bodyPr>
          <a:lstStyle/>
          <a:p>
            <a:r>
              <a:rPr lang="en-US" dirty="0"/>
              <a:t>Auto-Pilot: Getting the Job Done</a:t>
            </a:r>
          </a:p>
        </p:txBody>
      </p:sp>
      <p:sp>
        <p:nvSpPr>
          <p:cNvPr id="7" name="Title 1"/>
          <p:cNvSpPr txBox="1">
            <a:spLocks/>
          </p:cNvSpPr>
          <p:nvPr/>
        </p:nvSpPr>
        <p:spPr>
          <a:xfrm>
            <a:off x="224027" y="5300765"/>
            <a:ext cx="8458200" cy="968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1" i="0" kern="1200">
                <a:solidFill>
                  <a:schemeClr val="tx1"/>
                </a:solidFill>
                <a:latin typeface="Helvetica"/>
                <a:ea typeface="+mj-ea"/>
                <a:cs typeface="Helvetica"/>
              </a:defRPr>
            </a:lvl1pPr>
          </a:lstStyle>
          <a:p>
            <a:r>
              <a:rPr lang="en-US" dirty="0"/>
              <a:t>Dropping In: Being Fully Present</a:t>
            </a:r>
          </a:p>
        </p:txBody>
      </p:sp>
      <p:pic>
        <p:nvPicPr>
          <p:cNvPr id="8" name="Picture 7"/>
          <p:cNvPicPr>
            <a:picLocks noChangeAspect="1"/>
          </p:cNvPicPr>
          <p:nvPr/>
        </p:nvPicPr>
        <p:blipFill rotWithShape="1">
          <a:blip r:embed="rId3"/>
          <a:srcRect b="3698"/>
          <a:stretch/>
        </p:blipFill>
        <p:spPr>
          <a:xfrm>
            <a:off x="230908" y="2339333"/>
            <a:ext cx="4008583" cy="2702215"/>
          </a:xfrm>
          <a:prstGeom prst="rect">
            <a:avLst/>
          </a:prstGeom>
          <a:ln>
            <a:noFill/>
          </a:ln>
          <a:effectLst>
            <a:softEdge rad="112500"/>
          </a:effectLst>
        </p:spPr>
      </p:pic>
      <p:sp>
        <p:nvSpPr>
          <p:cNvPr id="3" name="TextBox 2"/>
          <p:cNvSpPr txBox="1"/>
          <p:nvPr/>
        </p:nvSpPr>
        <p:spPr>
          <a:xfrm>
            <a:off x="4239491" y="3305721"/>
            <a:ext cx="819368" cy="769441"/>
          </a:xfrm>
          <a:prstGeom prst="rect">
            <a:avLst/>
          </a:prstGeom>
          <a:noFill/>
        </p:spPr>
        <p:txBody>
          <a:bodyPr wrap="square" rtlCol="0">
            <a:spAutoFit/>
          </a:bodyPr>
          <a:lstStyle/>
          <a:p>
            <a:r>
              <a:rPr lang="en-US" sz="4400" dirty="0"/>
              <a:t>vs.</a:t>
            </a:r>
          </a:p>
        </p:txBody>
      </p:sp>
      <p:pic>
        <p:nvPicPr>
          <p:cNvPr id="4" name="Picture 3"/>
          <p:cNvPicPr>
            <a:picLocks noChangeAspect="1"/>
          </p:cNvPicPr>
          <p:nvPr/>
        </p:nvPicPr>
        <p:blipFill>
          <a:blip r:embed="rId4"/>
          <a:stretch>
            <a:fillRect/>
          </a:stretch>
        </p:blipFill>
        <p:spPr>
          <a:xfrm>
            <a:off x="5372207" y="1755661"/>
            <a:ext cx="2875867" cy="3831257"/>
          </a:xfrm>
          <a:prstGeom prst="rect">
            <a:avLst/>
          </a:prstGeom>
        </p:spPr>
      </p:pic>
    </p:spTree>
    <p:extLst>
      <p:ext uri="{BB962C8B-B14F-4D97-AF65-F5344CB8AC3E}">
        <p14:creationId xmlns:p14="http://schemas.microsoft.com/office/powerpoint/2010/main" val="1081111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Mentorship defined as</a:t>
            </a:r>
          </a:p>
        </p:txBody>
      </p:sp>
      <p:sp>
        <p:nvSpPr>
          <p:cNvPr id="3" name="Content Placeholder 2"/>
          <p:cNvSpPr>
            <a:spLocks noGrp="1"/>
          </p:cNvSpPr>
          <p:nvPr>
            <p:ph idx="1"/>
          </p:nvPr>
        </p:nvSpPr>
        <p:spPr>
          <a:xfrm>
            <a:off x="457200" y="1919225"/>
            <a:ext cx="8229600" cy="4195664"/>
          </a:xfrm>
        </p:spPr>
        <p:txBody>
          <a:bodyPr>
            <a:normAutofit/>
          </a:bodyPr>
          <a:lstStyle/>
          <a:p>
            <a:pPr lvl="0">
              <a:lnSpc>
                <a:spcPct val="107000"/>
              </a:lnSpc>
              <a:spcBef>
                <a:spcPts val="0"/>
              </a:spcBef>
              <a:spcAft>
                <a:spcPts val="800"/>
              </a:spcAft>
              <a:buFont typeface="Symbol" panose="05050102010706020507" pitchFamily="18" charset="2"/>
              <a:buChar char=""/>
            </a:pPr>
            <a:r>
              <a:rPr lang="en-US" sz="3000" dirty="0">
                <a:latin typeface="Calibri" panose="020F0502020204030204" pitchFamily="34" charset="0"/>
                <a:ea typeface="Calibri" panose="020F0502020204030204" pitchFamily="34" charset="0"/>
                <a:cs typeface="Times New Roman" panose="02020603050405020304" pitchFamily="18" charset="0"/>
              </a:rPr>
              <a:t>We replicate with our patients the very experience we are given – teacher to learner, learner to patient, learner to teacher/peer.  An infinite cycle of good that gets replicated.</a:t>
            </a:r>
          </a:p>
          <a:p>
            <a:pPr marL="0" lvl="0" indent="0">
              <a:lnSpc>
                <a:spcPct val="107000"/>
              </a:lnSpc>
              <a:spcBef>
                <a:spcPts val="0"/>
              </a:spcBef>
              <a:spcAft>
                <a:spcPts val="800"/>
              </a:spcAft>
              <a:buNone/>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3"/>
          <a:srcRect l="9967" r="9749"/>
          <a:stretch/>
        </p:blipFill>
        <p:spPr>
          <a:xfrm>
            <a:off x="519545" y="4004638"/>
            <a:ext cx="8104909" cy="2343686"/>
          </a:xfrm>
          <a:prstGeom prst="rect">
            <a:avLst/>
          </a:prstGeom>
        </p:spPr>
      </p:pic>
    </p:spTree>
    <p:extLst>
      <p:ext uri="{BB962C8B-B14F-4D97-AF65-F5344CB8AC3E}">
        <p14:creationId xmlns:p14="http://schemas.microsoft.com/office/powerpoint/2010/main" val="329785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4116</TotalTime>
  <Words>760</Words>
  <Application>Microsoft Office PowerPoint</Application>
  <PresentationFormat>On-screen Show (4:3)</PresentationFormat>
  <Paragraphs>130</Paragraphs>
  <Slides>24</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Freestyle Script</vt:lpstr>
      <vt:lpstr>Helvetica</vt:lpstr>
      <vt:lpstr>Symbol</vt:lpstr>
      <vt:lpstr>Times New Roman</vt:lpstr>
      <vt:lpstr>Wingdings</vt:lpstr>
      <vt:lpstr>Office Theme</vt:lpstr>
      <vt:lpstr>Cultivating Compassion Through the Teacher-Learner Relationship</vt:lpstr>
      <vt:lpstr>No Disclosures</vt:lpstr>
      <vt:lpstr>Objectives</vt:lpstr>
      <vt:lpstr>Personal and Professional Satisfaction in Medicine Matters</vt:lpstr>
      <vt:lpstr>We replicate the experience  we are given. </vt:lpstr>
      <vt:lpstr>The Process is A Win-Win-Win </vt:lpstr>
      <vt:lpstr>PowerPoint Presentation</vt:lpstr>
      <vt:lpstr>Auto-Pilot: Getting the Job Done</vt:lpstr>
      <vt:lpstr>Hidden Mentorship defined as</vt:lpstr>
      <vt:lpstr>Parallel Process defined as </vt:lpstr>
      <vt:lpstr>Dropping-In defined as</vt:lpstr>
      <vt:lpstr>Compassionate Care  defined as </vt:lpstr>
      <vt:lpstr>PowerPoint Presentation</vt:lpstr>
      <vt:lpstr>TIME FOR           FREE- WHEELING</vt:lpstr>
      <vt:lpstr>PAIR – SHARE</vt:lpstr>
      <vt:lpstr>Self-Reflection defined as</vt:lpstr>
      <vt:lpstr>Mindfulness Informs  Compassionate Care</vt:lpstr>
      <vt:lpstr>Mindfulness Informs  Compassionate Care</vt:lpstr>
      <vt:lpstr>PowerPoint Presentation</vt:lpstr>
      <vt:lpstr>PowerPoint Presentation</vt:lpstr>
      <vt:lpstr>PowerPoint Presentation</vt:lpstr>
      <vt:lpstr>PowerPoint Presentation</vt:lpstr>
      <vt:lpstr>PowerPoint Presentation</vt:lpstr>
      <vt:lpstr>References</vt:lpstr>
    </vt:vector>
  </TitlesOfParts>
  <Company>STFM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Terri Dalton</dc:creator>
  <cp:lastModifiedBy>Terri Dalton</cp:lastModifiedBy>
  <cp:revision>116</cp:revision>
  <cp:lastPrinted>2017-04-12T20:46:23Z</cp:lastPrinted>
  <dcterms:created xsi:type="dcterms:W3CDTF">2013-07-17T19:19:39Z</dcterms:created>
  <dcterms:modified xsi:type="dcterms:W3CDTF">2017-05-10T01:00:05Z</dcterms:modified>
</cp:coreProperties>
</file>