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55"/>
  </p:notesMasterIdLst>
  <p:sldIdLst>
    <p:sldId id="380" r:id="rId2"/>
    <p:sldId id="481" r:id="rId3"/>
    <p:sldId id="416" r:id="rId4"/>
    <p:sldId id="478" r:id="rId5"/>
    <p:sldId id="477" r:id="rId6"/>
    <p:sldId id="389" r:id="rId7"/>
    <p:sldId id="360" r:id="rId8"/>
    <p:sldId id="268" r:id="rId9"/>
    <p:sldId id="492" r:id="rId10"/>
    <p:sldId id="391" r:id="rId11"/>
    <p:sldId id="464" r:id="rId12"/>
    <p:sldId id="381" r:id="rId13"/>
    <p:sldId id="461" r:id="rId14"/>
    <p:sldId id="466" r:id="rId15"/>
    <p:sldId id="431" r:id="rId16"/>
    <p:sldId id="428" r:id="rId17"/>
    <p:sldId id="429" r:id="rId18"/>
    <p:sldId id="430" r:id="rId19"/>
    <p:sldId id="432" r:id="rId20"/>
    <p:sldId id="473" r:id="rId21"/>
    <p:sldId id="514" r:id="rId22"/>
    <p:sldId id="463" r:id="rId23"/>
    <p:sldId id="510" r:id="rId24"/>
    <p:sldId id="515" r:id="rId25"/>
    <p:sldId id="507" r:id="rId26"/>
    <p:sldId id="394" r:id="rId27"/>
    <p:sldId id="448" r:id="rId28"/>
    <p:sldId id="479" r:id="rId29"/>
    <p:sldId id="459" r:id="rId30"/>
    <p:sldId id="407" r:id="rId31"/>
    <p:sldId id="453" r:id="rId32"/>
    <p:sldId id="406" r:id="rId33"/>
    <p:sldId id="417" r:id="rId34"/>
    <p:sldId id="447" r:id="rId35"/>
    <p:sldId id="398" r:id="rId36"/>
    <p:sldId id="399" r:id="rId37"/>
    <p:sldId id="456" r:id="rId38"/>
    <p:sldId id="419" r:id="rId39"/>
    <p:sldId id="396" r:id="rId40"/>
    <p:sldId id="455" r:id="rId41"/>
    <p:sldId id="450" r:id="rId42"/>
    <p:sldId id="502" r:id="rId43"/>
    <p:sldId id="384" r:id="rId44"/>
    <p:sldId id="512" r:id="rId45"/>
    <p:sldId id="503" r:id="rId46"/>
    <p:sldId id="516" r:id="rId47"/>
    <p:sldId id="504" r:id="rId48"/>
    <p:sldId id="414" r:id="rId49"/>
    <p:sldId id="451" r:id="rId50"/>
    <p:sldId id="505" r:id="rId51"/>
    <p:sldId id="376" r:id="rId52"/>
    <p:sldId id="385" r:id="rId53"/>
    <p:sldId id="48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 Burge" initials="SB" lastIdx="2" clrIdx="0">
    <p:extLst>
      <p:ext uri="{19B8F6BF-5375-455C-9EA6-DF929625EA0E}">
        <p15:presenceInfo xmlns:p15="http://schemas.microsoft.com/office/powerpoint/2012/main" userId="SK Burg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AFD"/>
    <a:srgbClr val="FFDA8F"/>
    <a:srgbClr val="FFCC66"/>
    <a:srgbClr val="FFE3AB"/>
    <a:srgbClr val="FFF6E5"/>
    <a:srgbClr val="FFFF99"/>
    <a:srgbClr val="FFCC00"/>
    <a:srgbClr val="FFFFCC"/>
    <a:srgbClr val="FF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4" autoAdjust="0"/>
    <p:restoredTop sz="73177" autoAdjust="0"/>
  </p:normalViewPr>
  <p:slideViewPr>
    <p:cSldViewPr snapToGrid="0">
      <p:cViewPr varScale="1">
        <p:scale>
          <a:sx n="45" d="100"/>
          <a:sy n="45" d="100"/>
        </p:scale>
        <p:origin x="1291" y="14"/>
      </p:cViewPr>
      <p:guideLst/>
    </p:cSldViewPr>
  </p:slideViewPr>
  <p:outlineViewPr>
    <p:cViewPr>
      <p:scale>
        <a:sx n="33" d="100"/>
        <a:sy n="33" d="100"/>
      </p:scale>
      <p:origin x="0" y="-8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0555"/>
    </p:cViewPr>
  </p:sorterViewPr>
  <p:notesViewPr>
    <p:cSldViewPr snapToGrid="0">
      <p:cViewPr varScale="1">
        <p:scale>
          <a:sx n="47" d="100"/>
          <a:sy n="47" d="100"/>
        </p:scale>
        <p:origin x="2719" y="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EF37D-1D82-4BBB-A0D0-19F4E3B7009E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13202-6905-4E42-B63A-42B0099F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so excited to be here with all of you!  You are my people!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 Ransom attended his first STFM conference in 1971, and was really irritated by the conversations – that family docs were still embracing the medical model, aiming for “jack of all trades.” In his mind, they had an opportunity to re-invent medicine, create a new kind of physician.  He left the conference, rented a typewriter, and began writing an article that was published in JAMA IN 1973.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Scholarship in the early years focused on the basics: what should be in the curriculum, and who should teach it.</a:t>
            </a:r>
          </a:p>
          <a:p>
            <a:r>
              <a:rPr lang="en-US" dirty="0"/>
              <a:t>Several programs hired psychologists, family therapists, social workers and they came together to create curricula,</a:t>
            </a:r>
          </a:p>
          <a:p>
            <a:r>
              <a:rPr lang="en-US" dirty="0"/>
              <a:t>STFM published curricular guides; specialized conferences formed.</a:t>
            </a:r>
          </a:p>
          <a:p>
            <a:r>
              <a:rPr lang="en-US" dirty="0"/>
              <a:t>The 1999 Resource Guide can be found in the STFM Resource Library.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8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where was I in those early years?  Just starting college.</a:t>
            </a:r>
          </a:p>
          <a:p>
            <a:r>
              <a:rPr lang="en-US" dirty="0"/>
              <a:t>I majored in math, and then became so interested in psychology that it became my second major.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30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few years after graduation, I was living in Lafayette Indiana.</a:t>
            </a:r>
          </a:p>
          <a:p>
            <a:r>
              <a:rPr lang="en-US" dirty="0"/>
              <a:t>A college classmate introduced me to Charles Figley – who is well known for traumatic stress studies.</a:t>
            </a:r>
          </a:p>
          <a:p>
            <a:r>
              <a:rPr lang="en-US" dirty="0"/>
              <a:t>Purdue, as you may know, has a strong family therapy program – but I was not interested in doing therapy.</a:t>
            </a:r>
          </a:p>
          <a:p>
            <a:r>
              <a:rPr lang="en-US" dirty="0"/>
              <a:t>Dr. Figley introduced me to the idea of becoming a social science researcher, thus combining my math and psychology backgrounds.</a:t>
            </a:r>
          </a:p>
          <a:p>
            <a:r>
              <a:rPr lang="en-US" dirty="0"/>
              <a:t>While I was working on my doctoral dissertation, I got nervous about finding a job!  A classmate pointed me to….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8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…This opportunity and I snapped it up!  This was my first introduction to family medicine, total serendipity.</a:t>
            </a:r>
          </a:p>
          <a:p>
            <a:r>
              <a:rPr lang="en-US" dirty="0"/>
              <a:t>In these days, we still imagined that our job was to translate psychotherapy skills into brief strategies that family physicians could use.</a:t>
            </a:r>
          </a:p>
          <a:p>
            <a:r>
              <a:rPr lang="en-US" dirty="0"/>
              <a:t>We even imagined that someday, they wouldn’t need us.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04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grant funding supporting my position in Oklahoma ended, but my colleagues pointed me to a fellowship in California – and I worked for these guys!</a:t>
            </a:r>
          </a:p>
          <a:p>
            <a:r>
              <a:rPr lang="en-US" dirty="0"/>
              <a:t>Larry Fisher is a family health researcher, and Don Ransom is…  the guy!</a:t>
            </a:r>
          </a:p>
          <a:p>
            <a:r>
              <a:rPr lang="en-US" dirty="0"/>
              <a:t>They were lovely mentors, very inclusive, very supportive.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56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then I landed here.  First PhD they ever hired. Before me, they had a part-time psychiatrist who sat in her office and waited for residents to consult her; she taught one lecture a month.  These were “early days” for behavioral science in Texas, and they didn’t realize the shortcomings of hiring a not-clinician for the position. However, right-place-right-time, they were building behavioral science AND research at the same time, so I got a 50/50 teaching/research position.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97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Translating clinical skills for Family docs. </a:t>
            </a:r>
          </a:p>
          <a:p>
            <a:r>
              <a:rPr lang="en-US" dirty="0"/>
              <a:t>Great research focused on communication skills, by Debra </a:t>
            </a:r>
            <a:r>
              <a:rPr lang="en-US" dirty="0" err="1"/>
              <a:t>Roter</a:t>
            </a:r>
            <a:r>
              <a:rPr lang="en-US" dirty="0"/>
              <a:t>, </a:t>
            </a:r>
            <a:r>
              <a:rPr lang="en-US" dirty="0" err="1"/>
              <a:t>Klea</a:t>
            </a:r>
            <a:r>
              <a:rPr lang="en-US" dirty="0"/>
              <a:t> </a:t>
            </a:r>
            <a:r>
              <a:rPr lang="en-US" dirty="0" err="1"/>
              <a:t>Bertakis</a:t>
            </a:r>
            <a:r>
              <a:rPr lang="en-US" dirty="0"/>
              <a:t>, Moira Stewart, Wendy Levinson</a:t>
            </a:r>
          </a:p>
          <a:p>
            <a:r>
              <a:rPr lang="en-US" dirty="0"/>
              <a:t>Early research in SBIRT, Collaborative care for depression.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62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myself reviewed the research in 2000.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7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 behavior change, motivational interviewing, group visits, and SBIRT.</a:t>
            </a:r>
          </a:p>
          <a:p>
            <a:r>
              <a:rPr lang="en-US" dirty="0"/>
              <a:t>interventions became more sophisticated, evaluations, too. </a:t>
            </a:r>
          </a:p>
          <a:p>
            <a:r>
              <a:rPr lang="en-US" dirty="0"/>
              <a:t>Working alongside physicians, you invented integrated care, team-based health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7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65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pathway of scholarship started with general approach – biopsychosocial; patent centered; family oriented.</a:t>
            </a:r>
          </a:p>
          <a:p>
            <a:r>
              <a:rPr lang="en-US" dirty="0"/>
              <a:t>Moved toward psychological skills translated for physicians to use;</a:t>
            </a:r>
          </a:p>
          <a:p>
            <a:r>
              <a:rPr lang="en-US" dirty="0"/>
              <a:t>Increased in sophistication, became more collaborative, more interdisciplinary.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95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16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– through scholarship – YOU have moved the behavioral sciences in family medicine along.</a:t>
            </a:r>
          </a:p>
          <a:p>
            <a:r>
              <a:rPr lang="en-US" dirty="0"/>
              <a:t>This would not have happened without that learning community that is YOU –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14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– Approach – Skills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27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thing mentors can do is teach you the PROCESSES of research – how to apply for IRB approval, how to submit a manuscript to a journal, how to draft a grant budget, etc.  </a:t>
            </a:r>
          </a:p>
          <a:p>
            <a:r>
              <a:rPr lang="en-US" dirty="0"/>
              <a:t>When I moved to San Antonio, there were only about 3 people doing research.</a:t>
            </a:r>
          </a:p>
          <a:p>
            <a:r>
              <a:rPr lang="en-US" dirty="0"/>
              <a:t>All of us were assistant professors, all of us were new.  </a:t>
            </a:r>
          </a:p>
          <a:p>
            <a:r>
              <a:rPr lang="en-US" dirty="0"/>
              <a:t>And I was the only Ph.D. </a:t>
            </a:r>
          </a:p>
          <a:p>
            <a:r>
              <a:rPr lang="en-US" dirty="0"/>
              <a:t>There was no mentor material for me there.  And, I had all this training.  I thought I was supposed to know what to do.</a:t>
            </a:r>
          </a:p>
          <a:p>
            <a:r>
              <a:rPr lang="en-US" dirty="0"/>
              <a:t>WHAT I SHOULD HAVE DONE – and what you should do if you are in a similar situation – is look outside your program, your department</a:t>
            </a:r>
          </a:p>
          <a:p>
            <a:r>
              <a:rPr lang="en-US" dirty="0"/>
              <a:t>Look HERE at the Forum – or across your campus.  Set up regular meetings.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06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good friend David Katerndahl.</a:t>
            </a:r>
          </a:p>
          <a:p>
            <a:r>
              <a:rPr lang="en-US" dirty="0"/>
              <a:t>He and I did a few small projects together in early days,</a:t>
            </a:r>
          </a:p>
          <a:p>
            <a:r>
              <a:rPr lang="en-US" dirty="0"/>
              <a:t>Then as his interest and skills moved toward complexity science, we conceived of a line of research to map the day-to-day dynamics of intimate partner violence.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98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conceived a research network of residency programs in the 1990s, and got a HRSA grant to support us.</a:t>
            </a:r>
          </a:p>
          <a:p>
            <a:r>
              <a:rPr lang="en-US" dirty="0"/>
              <a:t>This is a network of 12 residency programs, in continuous collaboration for 21 years.</a:t>
            </a:r>
          </a:p>
          <a:p>
            <a:r>
              <a:rPr lang="en-US" dirty="0" err="1"/>
              <a:t>RRNeT</a:t>
            </a:r>
            <a:r>
              <a:rPr lang="en-US" dirty="0"/>
              <a:t> conducts about 1 project per year, with a very democratic process for selecting topics to study.</a:t>
            </a:r>
          </a:p>
          <a:p>
            <a:r>
              <a:rPr lang="en-US" dirty="0"/>
              <a:t>Everyone collects data; everyone gets a chance to present findings at meetings or in journals. </a:t>
            </a:r>
          </a:p>
          <a:p>
            <a:r>
              <a:rPr lang="en-US" dirty="0"/>
              <a:t>Everyone trusts that they will get their turn at studying something of interest to them.</a:t>
            </a:r>
          </a:p>
          <a:p>
            <a:r>
              <a:rPr lang="en-US" dirty="0"/>
              <a:t>We have won 18 research awards over time!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2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finally – it’s really OK to simply work with your friends. These are my psychologist pals – I’ve known them since I moved to San Antonio.</a:t>
            </a:r>
          </a:p>
          <a:p>
            <a:r>
              <a:rPr lang="en-US" dirty="0"/>
              <a:t>And, we completed 2 SBIRT training projects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98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6 years into the partnership with </a:t>
            </a:r>
            <a:r>
              <a:rPr lang="en-US" dirty="0" err="1"/>
              <a:t>RRNeT</a:t>
            </a:r>
            <a:r>
              <a:rPr lang="en-US" dirty="0"/>
              <a:t>, data collection slowed down – no one had time to do it.</a:t>
            </a:r>
          </a:p>
          <a:p>
            <a:r>
              <a:rPr lang="en-US" dirty="0"/>
              <a:t>Then, I discovered MEDICAL STUDENTS – and they make great data collectors, data entry people, and great disseminators of our findings. </a:t>
            </a:r>
          </a:p>
          <a:p>
            <a:r>
              <a:rPr lang="en-US" dirty="0"/>
              <a:t>Also, ask your boss to get one staff member trained to help with tasks like IRB paperwork, grant budgets,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82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 with IRB director – talk a bout the kind of work you plan to do, long term (Like QI with residents)</a:t>
            </a:r>
          </a:p>
          <a:p>
            <a:r>
              <a:rPr lang="en-US" dirty="0"/>
              <a:t>Get appointed to the IRB committee</a:t>
            </a:r>
          </a:p>
          <a:p>
            <a:r>
              <a:rPr lang="en-US" dirty="0"/>
              <a:t>Steer toward “not regulated research”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2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realize I am speaking to the choir, when it comes to talking about scholarship.</a:t>
            </a:r>
          </a:p>
          <a:p>
            <a:r>
              <a:rPr lang="en-US" dirty="0"/>
              <a:t>OK, this is an audience participation exercise.</a:t>
            </a:r>
          </a:p>
          <a:p>
            <a:r>
              <a:rPr lang="en-US" dirty="0"/>
              <a:t>Please stand – and remain standing if…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have ever written a grant for &gt; $100,000 and got funded. (mentors!)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have ever written a grant of any size and got funded.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published in a journal.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presented at a conference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are attending this conference.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51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76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had a couple areas of focus: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PBRN – I did this the longest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Violence against women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Alcohol abuse . SBIRT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68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42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a methodology that is comfortable to YOU.</a:t>
            </a:r>
          </a:p>
          <a:p>
            <a:r>
              <a:rPr lang="en-US" dirty="0"/>
              <a:t>You don’t have to do statistical clinical research if that structure is not comfortable to you.</a:t>
            </a:r>
          </a:p>
          <a:p>
            <a:r>
              <a:rPr lang="en-US" dirty="0"/>
              <a:t>Do qualitative instead.</a:t>
            </a:r>
          </a:p>
          <a:p>
            <a:r>
              <a:rPr lang="en-US" dirty="0"/>
              <a:t>If you time is limited, perhaps jump on the quality improvement train.</a:t>
            </a:r>
          </a:p>
          <a:p>
            <a:r>
              <a:rPr lang="en-US" dirty="0"/>
              <a:t>If you are engaged in community work, consider Participatory Action Research.  Look on the NAPCRG website for a white paper by Ann McCauley.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388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AIDS research began with a case report.</a:t>
            </a:r>
          </a:p>
          <a:p>
            <a:r>
              <a:rPr lang="en-US" dirty="0"/>
              <a:t>You will NOT get NIH grant funding if you have never done research before.</a:t>
            </a:r>
          </a:p>
          <a:p>
            <a:r>
              <a:rPr lang="en-US" dirty="0"/>
              <a:t>Start with small projects and grow them over time.  Research is not about discrete projects, but about a series/continuum of work that expands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56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time is limited, choose research methodologies that are simpler to achieve.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237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about CERA. </a:t>
            </a:r>
          </a:p>
          <a:p>
            <a:r>
              <a:rPr lang="en-US" dirty="0"/>
              <a:t>It is a time-saver because: you write the hypotheses and 10 questions.</a:t>
            </a:r>
          </a:p>
          <a:p>
            <a:r>
              <a:rPr lang="en-US" dirty="0"/>
              <a:t>CERA applies for IRB, tidies up the survey, conducts the survey, puts together a database and cleans it up.</a:t>
            </a:r>
          </a:p>
          <a:p>
            <a:r>
              <a:rPr lang="en-US" dirty="0"/>
              <a:t>They send you the clean database to analyze and write up – you have 90 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621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not limited to writing one type of piece.</a:t>
            </a:r>
          </a:p>
          <a:p>
            <a:r>
              <a:rPr lang="en-US" dirty="0"/>
              <a:t>This issue includes opinions, philosophy, research results, brief reports, poetry, a narrative of a quality improvement project, book reviews. Also includes both qualitative and quantitative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35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a numbers person to collaborate with</a:t>
            </a:r>
          </a:p>
          <a:p>
            <a:r>
              <a:rPr lang="en-US" dirty="0"/>
              <a:t>Do qualitative research.</a:t>
            </a:r>
          </a:p>
          <a:p>
            <a:r>
              <a:rPr lang="en-US" dirty="0"/>
              <a:t>Write other types of work (see 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00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you can do that don’t involve statistics.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9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are doing work that you are proud of – or work that is going well – come and share it with us!</a:t>
            </a:r>
          </a:p>
          <a:p>
            <a:r>
              <a:rPr lang="en-US" dirty="0"/>
              <a:t>To some people, “peer review” means peer critique – but in fact, it goes both ways.</a:t>
            </a:r>
          </a:p>
          <a:p>
            <a:r>
              <a:rPr lang="en-US" dirty="0"/>
              <a:t>Your peers are here to learn from you, and to improve their work – and you can learn from their feedback of your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75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simplify…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77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understand these 4 statistics, know when to apply them and know how to interpret them,</a:t>
            </a:r>
          </a:p>
          <a:p>
            <a:r>
              <a:rPr lang="en-US" dirty="0"/>
              <a:t>This will take you a long way.</a:t>
            </a:r>
          </a:p>
          <a:p>
            <a:r>
              <a:rPr lang="en-US" dirty="0"/>
              <a:t>All other stats are based on these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514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these books on my shelf.</a:t>
            </a:r>
          </a:p>
          <a:p>
            <a:r>
              <a:rPr lang="en-US" dirty="0"/>
              <a:t>They describe statistics using the ENGLISH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855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resources.</a:t>
            </a:r>
          </a:p>
          <a:p>
            <a:r>
              <a:rPr lang="en-US" dirty="0"/>
              <a:t>Find “Research Minutes” (one-page mini-lessons) on the STFM Resource Library.</a:t>
            </a:r>
          </a:p>
          <a:p>
            <a:r>
              <a:rPr lang="en-US" dirty="0"/>
              <a:t>Nice research tutorials on the Grand Canyon University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839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doing scholarship right now!  </a:t>
            </a:r>
          </a:p>
          <a:p>
            <a:r>
              <a:rPr lang="en-US" dirty="0"/>
              <a:t>Challenge the Forum to provide skills workshops to up your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401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EMBRACE YOUR GOOD WORK – EMBRACE YOUR SCHOLARSHIP!  EMBRACE YOUR INNER BEHAVIORAL SCIENTIST!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71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in the interest of taking a risk and putting one’s work out there for peer review… </a:t>
            </a:r>
          </a:p>
          <a:p>
            <a:r>
              <a:rPr lang="en-US" dirty="0"/>
              <a:t>Here is your </a:t>
            </a:r>
            <a:r>
              <a:rPr lang="en-US" b="1" u="sng" dirty="0"/>
              <a:t>positive affirmation.</a:t>
            </a:r>
          </a:p>
          <a:p>
            <a:r>
              <a:rPr lang="en-US" dirty="0"/>
              <a:t>(Sandy sings) – On iTunes, buy a </a:t>
            </a:r>
            <a:r>
              <a:rPr lang="en-US" dirty="0" err="1"/>
              <a:t>Karoke</a:t>
            </a:r>
            <a:r>
              <a:rPr lang="en-US" dirty="0"/>
              <a:t> version of “Act Naturally” – by Buck Owens.</a:t>
            </a:r>
          </a:p>
          <a:p>
            <a:r>
              <a:rPr lang="en-US" dirty="0"/>
              <a:t>Note – iTunes also has a Ringo Starr version of “Act Naturally,” but it includes voice backup – </a:t>
            </a:r>
            <a:r>
              <a:rPr lang="en-US" i="1" u="none" dirty="0"/>
              <a:t>not my lyrics.</a:t>
            </a:r>
            <a:endParaRPr lang="en-US" u="non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596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Lyrics for “Act Scholarly,” to the tune of “Act Naturally.”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34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43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Young Frankenstein did not hide his discovery in a dark, spooky castle…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9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feel modest about making a small contribution! </a:t>
            </a:r>
          </a:p>
          <a:p>
            <a:r>
              <a:rPr lang="en-US" dirty="0"/>
              <a:t>AIDS research began with a case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15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made an impact on Family Medicine; you have shaped the discipline.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faculty have documented your contributions; and they have split the history of family medicine into early, middle and late periods.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Behavioral science people were there at the beginning.  THIS GUY.  Don Ransom.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was a graduate student at Berkeley in 1969, and was hired as a teaching assistant to Herb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Vandervoort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UCSF.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helped them design an introductory course for ms1 and ms2.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1970, he taught the first course on family health, illness, and care in the country.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13202-6905-4E42-B63A-42B0099F81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5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B4BC30-44D8-449E-9C70-A054DA4C5BA4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61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A5ED-F422-42A4-929F-61E15EA6EA46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B1D1-E8A1-4A04-9407-DB6C585903AE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2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A8AC-D742-40F5-ADEC-15E0FE099065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FD4A-026B-4EEB-A46F-94748E56ECB1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0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1634-5810-413B-95E1-802618225883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2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3197-C923-4CEF-B0F0-118B61BD6294}" type="datetime1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6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4B1EF-A83D-400A-A794-7B7D5AAA9FD9}" type="datetime1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2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848-5476-4544-9022-42765E62D027}" type="datetime1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651D-06E5-4081-88C0-2EAD290B8B2E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86C6-4370-44B4-ADC3-042028CD14F3}" type="datetime1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DE14374-014A-4B12-97C6-95F0071E4A14}" type="datetime1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A289388-F972-4239-A889-14C234029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6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nwb.nl/focus-of-nie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ysterious-kaddu.blogspot.com/2011/12/friendship-growth.html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ngimg.com/download/22077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library.stfm.org/hom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cirt.gcu.edu/research/developmentresources/tutorials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ngimg.com/download/22077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ysterious-kaddu.blogspot.com/2011/12/friendship-growth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B5F5B-5C71-442E-AB79-966B95B08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Scholarly</a:t>
            </a:r>
            <a:r>
              <a:rPr lang="en-US" dirty="0"/>
              <a:t>! </a:t>
            </a:r>
            <a:endParaRPr lang="en-US" i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6B71AC-22D4-4DC3-87EA-3233DD323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29" y="3869634"/>
            <a:ext cx="8880211" cy="2061609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Embrace Your Inner </a:t>
            </a:r>
          </a:p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58C64-2590-4A79-9003-C05902E3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3BB53-A96C-4433-8999-2EF02FF2E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6" y="426053"/>
            <a:ext cx="5293989" cy="297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5187E-9DFC-42A4-AF76-FC22CC08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5" y="3640124"/>
            <a:ext cx="5371186" cy="302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0C53D5-4D5D-4C24-ADDF-FF3E0809E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426053"/>
            <a:ext cx="5335671" cy="300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911EE-187D-431B-9705-19AE7F5D0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3660004"/>
            <a:ext cx="5335671" cy="300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87037F-65A7-4CA4-A133-03418FA677FB}"/>
              </a:ext>
            </a:extLst>
          </p:cNvPr>
          <p:cNvSpPr/>
          <p:nvPr/>
        </p:nvSpPr>
        <p:spPr>
          <a:xfrm>
            <a:off x="4935256" y="2552905"/>
            <a:ext cx="2511468" cy="1290181"/>
          </a:xfrm>
          <a:prstGeom prst="round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89F67C-FC58-4AE7-B23A-39D2A635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5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8E6B4-577C-4540-BAC6-E5DAF750A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5" t="19009" r="26367" b="8288"/>
          <a:stretch/>
        </p:blipFill>
        <p:spPr>
          <a:xfrm>
            <a:off x="1156116" y="476837"/>
            <a:ext cx="9890819" cy="601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9A29F-5F3E-4CE3-A3F0-9CFB3846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6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943727-23F6-4CAD-BEB6-7AF9EFC56906}"/>
              </a:ext>
            </a:extLst>
          </p:cNvPr>
          <p:cNvSpPr/>
          <p:nvPr/>
        </p:nvSpPr>
        <p:spPr>
          <a:xfrm>
            <a:off x="-55605" y="0"/>
            <a:ext cx="12325864" cy="69506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donald Ransom family medicine">
            <a:extLst>
              <a:ext uri="{FF2B5EF4-FFF2-40B4-BE49-F238E27FC236}">
                <a16:creationId xmlns:a16="http://schemas.microsoft.com/office/drawing/2014/main" id="{9D5B755C-DC18-4DEC-9938-30614FCF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978008"/>
            <a:ext cx="3482176" cy="4583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99BED-68C6-4697-B2BC-0770538DD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62" t="15946" r="36149" b="13153"/>
          <a:stretch/>
        </p:blipFill>
        <p:spPr>
          <a:xfrm>
            <a:off x="2157721" y="1979884"/>
            <a:ext cx="3353392" cy="458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6753BD-D6DC-426C-B709-CFC220F5554E}"/>
              </a:ext>
            </a:extLst>
          </p:cNvPr>
          <p:cNvSpPr/>
          <p:nvPr/>
        </p:nvSpPr>
        <p:spPr>
          <a:xfrm>
            <a:off x="1030352" y="3657600"/>
            <a:ext cx="744279" cy="350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1973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77E6DE-FF52-4AE8-81E0-175CC3A2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Scholarship: The Early Years (1966-1986)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4E7B3-9A89-43D0-BEED-97412A51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3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97F0-DE8E-4481-AE8E-7E7356AC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Scholarship: The Early Years (1966-1986)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B5375-3156-4059-8306-CD0AA23DA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358640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i="1" dirty="0"/>
              <a:t>I was trying to identify where family doctors should be looking and working: in that unclaimed space between what the specialist does and what the public health officer does—the personal physician, integrating biology on the one side and the community on the other. 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300" dirty="0">
                <a:solidFill>
                  <a:schemeClr val="tx1"/>
                </a:solidFill>
              </a:rPr>
              <a:t>Donald Ransom, Santa Rosa CA, interview published in 1992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1DA00-45DE-4646-B813-D3EB2EDA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7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9F13042-D638-4544-AF3D-4837E87DB440}"/>
              </a:ext>
            </a:extLst>
          </p:cNvPr>
          <p:cNvSpPr/>
          <p:nvPr/>
        </p:nvSpPr>
        <p:spPr>
          <a:xfrm>
            <a:off x="7532844" y="4283838"/>
            <a:ext cx="4256299" cy="22003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First  Families in Family Medicine Conference 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1981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53DB34-FDDE-4D6A-851E-7BFB5B99C4F4}"/>
              </a:ext>
            </a:extLst>
          </p:cNvPr>
          <p:cNvSpPr/>
          <p:nvPr/>
        </p:nvSpPr>
        <p:spPr>
          <a:xfrm rot="1175547">
            <a:off x="4343400" y="1880386"/>
            <a:ext cx="3474720" cy="4206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rgbClr val="C00000"/>
                </a:solidFill>
              </a:rPr>
              <a:t>1981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===================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Arial Narrow" panose="020B0606020202030204" pitchFamily="34" charset="0"/>
              </a:rPr>
              <a:t>The Family in Family Medicine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Graduate Curriculum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and Teaching Strategies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________________________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STFM Task Force on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Family in Family Medicine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9D6313-9C71-4322-B3BD-E0F3857EDA16}"/>
              </a:ext>
            </a:extLst>
          </p:cNvPr>
          <p:cNvSpPr/>
          <p:nvPr/>
        </p:nvSpPr>
        <p:spPr>
          <a:xfrm rot="21086483">
            <a:off x="785307" y="1501158"/>
            <a:ext cx="3200400" cy="4114800"/>
          </a:xfrm>
          <a:prstGeom prst="rect">
            <a:avLst/>
          </a:prstGeom>
          <a:solidFill>
            <a:srgbClr val="FFDA8F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rgbClr val="C00000"/>
                </a:solidFill>
              </a:rPr>
              <a:t>1979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3E62A2-1EBC-4FEE-B6F3-DC43A4C58201}"/>
              </a:ext>
            </a:extLst>
          </p:cNvPr>
          <p:cNvSpPr/>
          <p:nvPr/>
        </p:nvSpPr>
        <p:spPr>
          <a:xfrm rot="21070216">
            <a:off x="1334254" y="1866615"/>
            <a:ext cx="3200400" cy="4114800"/>
          </a:xfrm>
          <a:prstGeom prst="rect">
            <a:avLst/>
          </a:prstGeom>
          <a:solidFill>
            <a:srgbClr val="FFE3AB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rgbClr val="C00000"/>
                </a:solidFill>
              </a:rPr>
              <a:t>1986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4410E-0484-48CB-82FA-8DB57D86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83287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en-US" dirty="0"/>
              <a:t>Scholarship: The Early Years (1966-1986)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1A5F78-1949-47E9-8086-1E523AE8E0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167" t="21985" r="37252" b="14088"/>
          <a:stretch/>
        </p:blipFill>
        <p:spPr>
          <a:xfrm rot="21089722">
            <a:off x="1897013" y="2226438"/>
            <a:ext cx="315601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E549B6-81DE-49B8-AA97-A81B8D7CB66E}"/>
              </a:ext>
            </a:extLst>
          </p:cNvPr>
          <p:cNvSpPr txBox="1"/>
          <p:nvPr/>
        </p:nvSpPr>
        <p:spPr>
          <a:xfrm rot="21060573" flipH="1">
            <a:off x="4451431" y="5641231"/>
            <a:ext cx="82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1999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01A93B-F9F9-44CC-9BB7-2BEBE703468F}"/>
              </a:ext>
            </a:extLst>
          </p:cNvPr>
          <p:cNvSpPr/>
          <p:nvPr/>
        </p:nvSpPr>
        <p:spPr>
          <a:xfrm>
            <a:off x="7857701" y="2225690"/>
            <a:ext cx="4256299" cy="22003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First  Forum for Behavioral Science 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1980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7835-CD31-4CC8-A333-F1274EF9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4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D0518D-6F25-4232-AE08-7ABA61F79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Sandra Burge: The Early Years</a:t>
            </a:r>
            <a:br>
              <a:rPr lang="en-US" dirty="0"/>
            </a:br>
            <a:r>
              <a:rPr lang="en-US" sz="3600" i="1" dirty="0"/>
              <a:t>Manchester College, 1970-1974</a:t>
            </a:r>
            <a:endParaRPr lang="en-US" i="1" dirty="0"/>
          </a:p>
        </p:txBody>
      </p:sp>
      <p:pic>
        <p:nvPicPr>
          <p:cNvPr id="2052" name="Picture 4" descr="Administration Building (front facade), Manchester College">
            <a:extLst>
              <a:ext uri="{FF2B5EF4-FFF2-40B4-BE49-F238E27FC236}">
                <a16:creationId xmlns:a16="http://schemas.microsoft.com/office/drawing/2014/main" id="{4724582E-EA39-4F8E-ADC6-408326D5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11" y="2075035"/>
            <a:ext cx="5724440" cy="4293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C836E-387B-4BCC-8B0D-9F093B4A4583}"/>
              </a:ext>
            </a:extLst>
          </p:cNvPr>
          <p:cNvSpPr txBox="1"/>
          <p:nvPr/>
        </p:nvSpPr>
        <p:spPr>
          <a:xfrm>
            <a:off x="7908324" y="2128633"/>
            <a:ext cx="342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Double Major: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Math &amp; Psychology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4CF62-6FC7-4B1C-A72D-4B76EDEA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27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BF0355-541A-47AC-AEB9-F678DDAC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Sandra Burge: The Early Years</a:t>
            </a:r>
            <a:br>
              <a:rPr lang="en-US" dirty="0"/>
            </a:br>
            <a:r>
              <a:rPr lang="en-US" sz="3600" i="1" dirty="0"/>
              <a:t>Purdue University, 1980-1984</a:t>
            </a:r>
            <a:endParaRPr lang="en-US" i="1" dirty="0"/>
          </a:p>
        </p:txBody>
      </p:sp>
      <p:pic>
        <p:nvPicPr>
          <p:cNvPr id="1026" name="Picture 2" descr="Purdue University in West Lafayette, Indiana">
            <a:extLst>
              <a:ext uri="{FF2B5EF4-FFF2-40B4-BE49-F238E27FC236}">
                <a16:creationId xmlns:a16="http://schemas.microsoft.com/office/drawing/2014/main" id="{8B1C17F0-4CD7-4272-8EDC-1B222CE461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65" y="2128633"/>
            <a:ext cx="5786223" cy="4281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harles-figley">
            <a:extLst>
              <a:ext uri="{FF2B5EF4-FFF2-40B4-BE49-F238E27FC236}">
                <a16:creationId xmlns:a16="http://schemas.microsoft.com/office/drawing/2014/main" id="{97349F3F-9343-4F01-9D42-93BEDB00F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69" y="3122303"/>
            <a:ext cx="3968966" cy="2897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47BD2F-2654-4EE7-9CA9-1A3CBF196758}"/>
              </a:ext>
            </a:extLst>
          </p:cNvPr>
          <p:cNvSpPr txBox="1"/>
          <p:nvPr/>
        </p:nvSpPr>
        <p:spPr>
          <a:xfrm>
            <a:off x="7457474" y="2128633"/>
            <a:ext cx="342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Dept Child Development &amp; Family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EE1B0-2F8C-4662-A932-F5AEE4386F81}"/>
              </a:ext>
            </a:extLst>
          </p:cNvPr>
          <p:cNvSpPr txBox="1"/>
          <p:nvPr/>
        </p:nvSpPr>
        <p:spPr>
          <a:xfrm flipH="1">
            <a:off x="7122365" y="5467865"/>
            <a:ext cx="234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Charles Figley, Ph.D.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0381A1-7268-434A-941B-D6F9818D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41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4DC9D4-8874-404A-8DD4-7C45DBF2E73D}"/>
              </a:ext>
            </a:extLst>
          </p:cNvPr>
          <p:cNvSpPr/>
          <p:nvPr/>
        </p:nvSpPr>
        <p:spPr>
          <a:xfrm>
            <a:off x="-49427" y="0"/>
            <a:ext cx="12294973" cy="69136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doherty and baird">
            <a:extLst>
              <a:ext uri="{FF2B5EF4-FFF2-40B4-BE49-F238E27FC236}">
                <a16:creationId xmlns:a16="http://schemas.microsoft.com/office/drawing/2014/main" id="{B6B405FC-D1A5-4DC6-92E6-A6E35564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53" y="2040074"/>
            <a:ext cx="3154447" cy="465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E9B613-1105-481C-9B8C-EAC0F78FA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 r="20115"/>
          <a:stretch/>
        </p:blipFill>
        <p:spPr>
          <a:xfrm>
            <a:off x="933450" y="2040074"/>
            <a:ext cx="3231501" cy="4404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260C37-A12D-4ED8-8555-887280755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08" y="2040074"/>
            <a:ext cx="3044401" cy="45639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CFA96C-4DD7-44BB-AA67-146115B4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10782300" cy="13563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Sandra Burge: The Early Years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800" i="1" dirty="0">
                <a:solidFill>
                  <a:schemeClr val="bg1"/>
                </a:solidFill>
              </a:rPr>
              <a:t>University  of Oklahoma, Dept Family Medicine, 1984-1986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404BE3-9F77-405E-A3A8-A4149CB8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1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943727-23F6-4CAD-BEB6-7AF9EFC56906}"/>
              </a:ext>
            </a:extLst>
          </p:cNvPr>
          <p:cNvSpPr/>
          <p:nvPr/>
        </p:nvSpPr>
        <p:spPr>
          <a:xfrm>
            <a:off x="-27803" y="-88900"/>
            <a:ext cx="12325864" cy="69506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donald Ransom family medicine">
            <a:extLst>
              <a:ext uri="{FF2B5EF4-FFF2-40B4-BE49-F238E27FC236}">
                <a16:creationId xmlns:a16="http://schemas.microsoft.com/office/drawing/2014/main" id="{9D5B755C-DC18-4DEC-9938-30614FCF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2232480"/>
            <a:ext cx="3296880" cy="4339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charm.ucsf.edu/sites/charm.ucsf.edu/files/lawrenceFisher.jpg">
            <a:extLst>
              <a:ext uri="{FF2B5EF4-FFF2-40B4-BE49-F238E27FC236}">
                <a16:creationId xmlns:a16="http://schemas.microsoft.com/office/drawing/2014/main" id="{148A6BFB-FA08-49D4-BB52-B0B64EF9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12" y="2312625"/>
            <a:ext cx="3669188" cy="4212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853EFC8-8E25-480C-8EC0-CD7CD446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03" y="609600"/>
            <a:ext cx="12325864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Sandra Burge: The Early Years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i="1" dirty="0">
                <a:solidFill>
                  <a:schemeClr val="bg1"/>
                </a:solidFill>
              </a:rPr>
              <a:t>UCSF Regional Campus at Fresno, </a:t>
            </a:r>
            <a:br>
              <a:rPr lang="en-US" sz="4000" i="1" dirty="0">
                <a:solidFill>
                  <a:schemeClr val="bg1"/>
                </a:solidFill>
              </a:rPr>
            </a:br>
            <a:r>
              <a:rPr lang="en-US" sz="4000" i="1" dirty="0">
                <a:solidFill>
                  <a:schemeClr val="bg1"/>
                </a:solidFill>
              </a:rPr>
              <a:t>“Families &amp; Health Study,” 1986-1987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3800" i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01421-1008-4504-ACA2-0A8A48ED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9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9B33-F4BE-47D6-9A09-57DA7D08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11757454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University of Texas Health Science Center </a:t>
            </a:r>
            <a:br>
              <a:rPr lang="en-US" dirty="0"/>
            </a:br>
            <a:r>
              <a:rPr lang="en-US" dirty="0"/>
              <a:t>at San Antonio, 1987-2017</a:t>
            </a:r>
          </a:p>
        </p:txBody>
      </p:sp>
      <p:pic>
        <p:nvPicPr>
          <p:cNvPr id="3076" name="Picture 4" descr="UT Health Science Center Long Campus">
            <a:extLst>
              <a:ext uri="{FF2B5EF4-FFF2-40B4-BE49-F238E27FC236}">
                <a16:creationId xmlns:a16="http://schemas.microsoft.com/office/drawing/2014/main" id="{F156C55D-F607-4FB8-85D5-1ECF92B0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87" y="2381250"/>
            <a:ext cx="6832613" cy="3914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73EB92-B6D3-4B72-867F-7D0569F381F8}"/>
              </a:ext>
            </a:extLst>
          </p:cNvPr>
          <p:cNvSpPr txBox="1"/>
          <p:nvPr/>
        </p:nvSpPr>
        <p:spPr>
          <a:xfrm flipH="1">
            <a:off x="8320832" y="2998291"/>
            <a:ext cx="3109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Behavioral Science Faculty &amp; Researcher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DD3B4-E5F0-4DCB-9A29-D2FD7A97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3BB53-A96C-4433-8999-2EF02FF2E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6" y="426053"/>
            <a:ext cx="5293989" cy="297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5187E-9DFC-42A4-AF76-FC22CC08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5" y="3640124"/>
            <a:ext cx="5371186" cy="302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0C53D5-4D5D-4C24-ADDF-FF3E0809E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426053"/>
            <a:ext cx="5335671" cy="300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911EE-187D-431B-9705-19AE7F5D0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3660004"/>
            <a:ext cx="5335671" cy="300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87037F-65A7-4CA4-A133-03418FA677FB}"/>
              </a:ext>
            </a:extLst>
          </p:cNvPr>
          <p:cNvSpPr/>
          <p:nvPr/>
        </p:nvSpPr>
        <p:spPr>
          <a:xfrm>
            <a:off x="4935256" y="2552905"/>
            <a:ext cx="2511468" cy="1290181"/>
          </a:xfrm>
          <a:prstGeom prst="round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DC5E2-6AEA-4356-850F-6BA275BA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27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5ABD7A-B48D-4FDD-A28B-CD9C126BD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72" y="1612827"/>
            <a:ext cx="1984248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11E27-01E1-4C75-A3E3-960A099EF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256">
            <a:off x="973028" y="3400917"/>
            <a:ext cx="1732597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77FB-146C-4127-A703-6374BFDAC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6266">
            <a:off x="7587613" y="2209221"/>
            <a:ext cx="1800000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F8B1F2-FBF8-4CA8-B030-816FC7696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8023">
            <a:off x="9064903" y="3542554"/>
            <a:ext cx="1885780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D41A69-6BA9-4195-AE37-CB5519281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64">
            <a:off x="5849293" y="3286791"/>
            <a:ext cx="1835433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44ED7C-BE2D-4340-B393-F44262438AC4}"/>
              </a:ext>
            </a:extLst>
          </p:cNvPr>
          <p:cNvSpPr txBox="1"/>
          <p:nvPr/>
        </p:nvSpPr>
        <p:spPr>
          <a:xfrm>
            <a:off x="1584395" y="1546605"/>
            <a:ext cx="9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1993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331471-2D8C-4E7B-A215-1E1D2E531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589">
            <a:off x="1817923" y="1629285"/>
            <a:ext cx="1889760" cy="2834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441CF-A691-41E8-B334-65C48863BB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06">
            <a:off x="3120776" y="3030147"/>
            <a:ext cx="1886363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83876B67-A344-4CF5-8896-927E264A3153}"/>
              </a:ext>
            </a:extLst>
          </p:cNvPr>
          <p:cNvSpPr/>
          <p:nvPr/>
        </p:nvSpPr>
        <p:spPr>
          <a:xfrm>
            <a:off x="2172297" y="6135392"/>
            <a:ext cx="95212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464"/>
              <a:gd name="adj6" fmla="val -23392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1989</a:t>
            </a:r>
          </a:p>
        </p:txBody>
      </p:sp>
      <p:sp>
        <p:nvSpPr>
          <p:cNvPr id="27" name="Callout: Bent Line 26">
            <a:extLst>
              <a:ext uri="{FF2B5EF4-FFF2-40B4-BE49-F238E27FC236}">
                <a16:creationId xmlns:a16="http://schemas.microsoft.com/office/drawing/2014/main" id="{609F1E04-815C-4C22-99D3-21C93C1BED99}"/>
              </a:ext>
            </a:extLst>
          </p:cNvPr>
          <p:cNvSpPr/>
          <p:nvPr/>
        </p:nvSpPr>
        <p:spPr>
          <a:xfrm>
            <a:off x="6879831" y="1918201"/>
            <a:ext cx="95212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6303"/>
              <a:gd name="adj6" fmla="val -50692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1993</a:t>
            </a:r>
          </a:p>
        </p:txBody>
      </p:sp>
      <p:sp>
        <p:nvSpPr>
          <p:cNvPr id="28" name="Callout: Bent Line 27">
            <a:extLst>
              <a:ext uri="{FF2B5EF4-FFF2-40B4-BE49-F238E27FC236}">
                <a16:creationId xmlns:a16="http://schemas.microsoft.com/office/drawing/2014/main" id="{EB0F7FEF-FA80-4F85-B173-DF0C1A208CE2}"/>
              </a:ext>
            </a:extLst>
          </p:cNvPr>
          <p:cNvSpPr/>
          <p:nvPr/>
        </p:nvSpPr>
        <p:spPr>
          <a:xfrm flipH="1">
            <a:off x="376622" y="2379040"/>
            <a:ext cx="1139706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835"/>
              <a:gd name="adj6" fmla="val -16860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1990</a:t>
            </a:r>
          </a:p>
        </p:txBody>
      </p:sp>
      <p:sp>
        <p:nvSpPr>
          <p:cNvPr id="29" name="Callout: Bent Line 28">
            <a:extLst>
              <a:ext uri="{FF2B5EF4-FFF2-40B4-BE49-F238E27FC236}">
                <a16:creationId xmlns:a16="http://schemas.microsoft.com/office/drawing/2014/main" id="{BAC3E39D-9E89-4B03-B5F0-2C16D2734EE1}"/>
              </a:ext>
            </a:extLst>
          </p:cNvPr>
          <p:cNvSpPr/>
          <p:nvPr/>
        </p:nvSpPr>
        <p:spPr>
          <a:xfrm>
            <a:off x="4042373" y="5790103"/>
            <a:ext cx="95212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681"/>
              <a:gd name="adj6" fmla="val -21628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1992</a:t>
            </a:r>
          </a:p>
        </p:txBody>
      </p:sp>
      <p:sp>
        <p:nvSpPr>
          <p:cNvPr id="30" name="Callout: Bent Line 29">
            <a:extLst>
              <a:ext uri="{FF2B5EF4-FFF2-40B4-BE49-F238E27FC236}">
                <a16:creationId xmlns:a16="http://schemas.microsoft.com/office/drawing/2014/main" id="{2C0AB712-9CC5-43C6-B929-253D89D0D72A}"/>
              </a:ext>
            </a:extLst>
          </p:cNvPr>
          <p:cNvSpPr/>
          <p:nvPr/>
        </p:nvSpPr>
        <p:spPr>
          <a:xfrm flipH="1">
            <a:off x="5378224" y="6023637"/>
            <a:ext cx="104770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280"/>
              <a:gd name="adj6" fmla="val -21069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1995</a:t>
            </a:r>
          </a:p>
        </p:txBody>
      </p:sp>
      <p:sp>
        <p:nvSpPr>
          <p:cNvPr id="31" name="Callout: Bent Line 30">
            <a:extLst>
              <a:ext uri="{FF2B5EF4-FFF2-40B4-BE49-F238E27FC236}">
                <a16:creationId xmlns:a16="http://schemas.microsoft.com/office/drawing/2014/main" id="{64A7C6F0-3111-4F83-A042-93C55A0B6DC6}"/>
              </a:ext>
            </a:extLst>
          </p:cNvPr>
          <p:cNvSpPr/>
          <p:nvPr/>
        </p:nvSpPr>
        <p:spPr>
          <a:xfrm>
            <a:off x="10069372" y="2771071"/>
            <a:ext cx="95212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275"/>
              <a:gd name="adj6" fmla="val -38255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1996</a:t>
            </a:r>
          </a:p>
        </p:txBody>
      </p:sp>
      <p:sp>
        <p:nvSpPr>
          <p:cNvPr id="32" name="Callout: Bent Line 31">
            <a:extLst>
              <a:ext uri="{FF2B5EF4-FFF2-40B4-BE49-F238E27FC236}">
                <a16:creationId xmlns:a16="http://schemas.microsoft.com/office/drawing/2014/main" id="{1E3D597C-3522-4A15-9134-F52FF0D801FB}"/>
              </a:ext>
            </a:extLst>
          </p:cNvPr>
          <p:cNvSpPr/>
          <p:nvPr/>
        </p:nvSpPr>
        <p:spPr>
          <a:xfrm flipH="1">
            <a:off x="8238919" y="6043372"/>
            <a:ext cx="104770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02"/>
              <a:gd name="adj6" fmla="val -21346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1992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97FEBC5-E2D3-455F-8649-BA1A154BD3BC}"/>
              </a:ext>
            </a:extLst>
          </p:cNvPr>
          <p:cNvSpPr txBox="1">
            <a:spLocks/>
          </p:cNvSpPr>
          <p:nvPr/>
        </p:nvSpPr>
        <p:spPr>
          <a:xfrm>
            <a:off x="216000" y="609600"/>
            <a:ext cx="11772000" cy="13563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Scholarship: The Middle Years (1987-2001)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BBF01-0300-41EA-AE7C-0D2EC072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38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FEBCA-EF58-4B18-824F-67D3788DF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8" t="18081" r="18822" b="12626"/>
          <a:stretch/>
        </p:blipFill>
        <p:spPr>
          <a:xfrm>
            <a:off x="5728855" y="1141844"/>
            <a:ext cx="5583381" cy="5155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8AB8050-7C5E-46F9-9F33-0C9034D183FE}"/>
              </a:ext>
            </a:extLst>
          </p:cNvPr>
          <p:cNvSpPr/>
          <p:nvPr/>
        </p:nvSpPr>
        <p:spPr>
          <a:xfrm>
            <a:off x="169718" y="1066800"/>
            <a:ext cx="6213764" cy="5155047"/>
          </a:xfrm>
          <a:prstGeom prst="wedgeEllipseCallout">
            <a:avLst>
              <a:gd name="adj1" fmla="val 60921"/>
              <a:gd name="adj2" fmla="val -1042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DF80CC-04A3-43DA-9499-08BF20A6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23D1E-AD61-4062-96D2-17A4488B7384}"/>
              </a:ext>
            </a:extLst>
          </p:cNvPr>
          <p:cNvSpPr txBox="1"/>
          <p:nvPr/>
        </p:nvSpPr>
        <p:spPr>
          <a:xfrm>
            <a:off x="5476008" y="680179"/>
            <a:ext cx="60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</a:rPr>
              <a:t>Clinics in Family Practice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2001;  3(1), 147-162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2E291-A92D-4B3C-BDD1-D638F1161C2A}"/>
              </a:ext>
            </a:extLst>
          </p:cNvPr>
          <p:cNvSpPr txBox="1"/>
          <p:nvPr/>
        </p:nvSpPr>
        <p:spPr>
          <a:xfrm>
            <a:off x="998739" y="1790010"/>
            <a:ext cx="50637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Do psychosocial problems present</a:t>
            </a:r>
          </a:p>
          <a:p>
            <a:r>
              <a:rPr lang="en-US" sz="2400" i="1" dirty="0"/>
              <a:t>in primary care practices? </a:t>
            </a:r>
          </a:p>
          <a:p>
            <a:r>
              <a:rPr lang="en-US" sz="2400" b="1" i="1" dirty="0"/>
              <a:t>Do psychosocial interventions work?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In mental healthcare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In specialty medical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In primary care settings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Communication skills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Brief counseling interventions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Health behavior change</a:t>
            </a:r>
          </a:p>
          <a:p>
            <a:r>
              <a:rPr lang="en-US" sz="2400" b="1" i="1" dirty="0"/>
              <a:t>Can skills be taught? </a:t>
            </a:r>
          </a:p>
        </p:txBody>
      </p:sp>
    </p:spTree>
    <p:extLst>
      <p:ext uri="{BB962C8B-B14F-4D97-AF65-F5344CB8AC3E}">
        <p14:creationId xmlns:p14="http://schemas.microsoft.com/office/powerpoint/2010/main" val="1484907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C48C4B-010B-4463-A88E-E880D9888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63" t="19555" r="41499" b="8556"/>
          <a:stretch/>
        </p:blipFill>
        <p:spPr>
          <a:xfrm rot="702717">
            <a:off x="6713083" y="1858179"/>
            <a:ext cx="223441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09B32-9A8E-484C-8E94-491F8F6D8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7515">
            <a:off x="939215" y="1680472"/>
            <a:ext cx="197467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5DD16-9779-43FD-B463-9BE836D44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195">
            <a:off x="9664330" y="1770822"/>
            <a:ext cx="194511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4487CA-39FC-4BA9-8783-C61F4C940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025">
            <a:off x="4010806" y="1701195"/>
            <a:ext cx="1947184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8452D-F7AC-44D8-A88A-84F170652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7593">
            <a:off x="1711771" y="3591925"/>
            <a:ext cx="192139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3C76B8-5E44-41F5-A185-911E56EBC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56">
            <a:off x="5906061" y="3524741"/>
            <a:ext cx="177874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0638DA0C-5BB4-4822-9906-E3176AC5D7E1}"/>
              </a:ext>
            </a:extLst>
          </p:cNvPr>
          <p:cNvSpPr/>
          <p:nvPr/>
        </p:nvSpPr>
        <p:spPr>
          <a:xfrm flipH="1">
            <a:off x="810809" y="5977370"/>
            <a:ext cx="986497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669"/>
              <a:gd name="adj6" fmla="val -38255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8BD72-5E93-44EB-80B1-1BEDE61262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673">
            <a:off x="3782645" y="3358034"/>
            <a:ext cx="1728213" cy="2743200"/>
          </a:xfrm>
          <a:prstGeom prst="rect">
            <a:avLst/>
          </a:prstGeom>
        </p:spPr>
      </p:pic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8C1F40B6-4959-4718-9A78-67EC1DFB670E}"/>
              </a:ext>
            </a:extLst>
          </p:cNvPr>
          <p:cNvSpPr/>
          <p:nvPr/>
        </p:nvSpPr>
        <p:spPr>
          <a:xfrm flipH="1">
            <a:off x="6248061" y="2529146"/>
            <a:ext cx="961434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94"/>
              <a:gd name="adj6" fmla="val -31320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2013</a:t>
            </a: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36CB08BB-A703-4FA1-AB00-0EE6E1B6539E}"/>
              </a:ext>
            </a:extLst>
          </p:cNvPr>
          <p:cNvSpPr/>
          <p:nvPr/>
        </p:nvSpPr>
        <p:spPr>
          <a:xfrm>
            <a:off x="6838814" y="6036376"/>
            <a:ext cx="95212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669"/>
              <a:gd name="adj6" fmla="val -21748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2011</a:t>
            </a: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27736B03-506A-4BBB-9563-64862CA46B48}"/>
              </a:ext>
            </a:extLst>
          </p:cNvPr>
          <p:cNvSpPr/>
          <p:nvPr/>
        </p:nvSpPr>
        <p:spPr>
          <a:xfrm flipH="1">
            <a:off x="2971159" y="1818939"/>
            <a:ext cx="799817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022"/>
              <a:gd name="adj6" fmla="val -39446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2007</a:t>
            </a:r>
          </a:p>
        </p:txBody>
      </p:sp>
      <p:sp>
        <p:nvSpPr>
          <p:cNvPr id="25" name="Callout: Bent Line 24">
            <a:extLst>
              <a:ext uri="{FF2B5EF4-FFF2-40B4-BE49-F238E27FC236}">
                <a16:creationId xmlns:a16="http://schemas.microsoft.com/office/drawing/2014/main" id="{5257B9C0-D658-4545-8CBB-20C856927CC9}"/>
              </a:ext>
            </a:extLst>
          </p:cNvPr>
          <p:cNvSpPr/>
          <p:nvPr/>
        </p:nvSpPr>
        <p:spPr>
          <a:xfrm flipH="1">
            <a:off x="3977830" y="5977370"/>
            <a:ext cx="88599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6259"/>
              <a:gd name="adj6" fmla="val -17829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2007</a:t>
            </a:r>
          </a:p>
        </p:txBody>
      </p:sp>
      <p:sp>
        <p:nvSpPr>
          <p:cNvPr id="27" name="Callout: Bent Line 26">
            <a:extLst>
              <a:ext uri="{FF2B5EF4-FFF2-40B4-BE49-F238E27FC236}">
                <a16:creationId xmlns:a16="http://schemas.microsoft.com/office/drawing/2014/main" id="{5D59DB07-BB86-4F74-8444-E4451574104B}"/>
              </a:ext>
            </a:extLst>
          </p:cNvPr>
          <p:cNvSpPr/>
          <p:nvPr/>
        </p:nvSpPr>
        <p:spPr>
          <a:xfrm flipH="1">
            <a:off x="287643" y="3423606"/>
            <a:ext cx="1046125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5035"/>
              <a:gd name="adj6" fmla="val -28057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2003</a:t>
            </a:r>
          </a:p>
        </p:txBody>
      </p:sp>
      <p:sp>
        <p:nvSpPr>
          <p:cNvPr id="29" name="Callout: Bent Line 28">
            <a:extLst>
              <a:ext uri="{FF2B5EF4-FFF2-40B4-BE49-F238E27FC236}">
                <a16:creationId xmlns:a16="http://schemas.microsoft.com/office/drawing/2014/main" id="{DE628F62-9999-403B-8BD7-D82690DAF895}"/>
              </a:ext>
            </a:extLst>
          </p:cNvPr>
          <p:cNvSpPr/>
          <p:nvPr/>
        </p:nvSpPr>
        <p:spPr>
          <a:xfrm>
            <a:off x="10955529" y="4348439"/>
            <a:ext cx="952120" cy="4670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78"/>
              <a:gd name="adj6" fmla="val -18203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CE6FB-8711-42AA-8FDE-9D8661F72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260">
            <a:off x="8354913" y="3645377"/>
            <a:ext cx="202243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Callout: Bent Line 27">
            <a:extLst>
              <a:ext uri="{FF2B5EF4-FFF2-40B4-BE49-F238E27FC236}">
                <a16:creationId xmlns:a16="http://schemas.microsoft.com/office/drawing/2014/main" id="{A5F9D975-C625-4F72-ABC0-5D4DF6FCCD78}"/>
              </a:ext>
            </a:extLst>
          </p:cNvPr>
          <p:cNvSpPr/>
          <p:nvPr/>
        </p:nvSpPr>
        <p:spPr>
          <a:xfrm>
            <a:off x="10486954" y="5883306"/>
            <a:ext cx="1063132" cy="467068"/>
          </a:xfrm>
          <a:prstGeom prst="borderCallout2">
            <a:avLst>
              <a:gd name="adj1" fmla="val 18750"/>
              <a:gd name="adj2" fmla="val -8333"/>
              <a:gd name="adj3" fmla="val 7330"/>
              <a:gd name="adj4" fmla="val -42470"/>
              <a:gd name="adj5" fmla="val 27494"/>
              <a:gd name="adj6" fmla="val -4226"/>
            </a:avLst>
          </a:prstGeom>
          <a:solidFill>
            <a:srgbClr val="FFCC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2018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5D41491-AECE-4859-8E47-C193E6FA6C05}"/>
              </a:ext>
            </a:extLst>
          </p:cNvPr>
          <p:cNvSpPr txBox="1">
            <a:spLocks/>
          </p:cNvSpPr>
          <p:nvPr/>
        </p:nvSpPr>
        <p:spPr>
          <a:xfrm>
            <a:off x="172800" y="609600"/>
            <a:ext cx="11822400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Scholarship: Recent Years (2002-2019)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98E8FF-A046-45DD-9393-C0A45FDF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91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5921AF-116A-48AB-952B-44F9AC35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7"/>
            <a:ext cx="1706217" cy="914400"/>
          </a:xfrm>
          <a:effectLst/>
        </p:spPr>
        <p:txBody>
          <a:bodyPr/>
          <a:lstStyle/>
          <a:p>
            <a:fld id="{9A289388-F972-4239-A889-14C234029A35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B022D-3073-4DC4-A1DA-B27A3A92A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4598"/>
            <a:ext cx="12288982" cy="76443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9B50D4-B3B4-4ADA-BBEA-00C9E3F5A805}"/>
              </a:ext>
            </a:extLst>
          </p:cNvPr>
          <p:cNvSpPr/>
          <p:nvPr/>
        </p:nvSpPr>
        <p:spPr>
          <a:xfrm>
            <a:off x="4801726" y="5737620"/>
            <a:ext cx="210312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Patient-Centeredness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934765-9CFB-4093-997A-4F35024F65F3}"/>
              </a:ext>
            </a:extLst>
          </p:cNvPr>
          <p:cNvSpPr/>
          <p:nvPr/>
        </p:nvSpPr>
        <p:spPr>
          <a:xfrm>
            <a:off x="7466693" y="5737620"/>
            <a:ext cx="228600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Family Oriented Care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8E026-BF7D-42CF-BCC9-3B5AD3D98A6E}"/>
              </a:ext>
            </a:extLst>
          </p:cNvPr>
          <p:cNvSpPr/>
          <p:nvPr/>
        </p:nvSpPr>
        <p:spPr>
          <a:xfrm>
            <a:off x="2136759" y="5655793"/>
            <a:ext cx="2286000" cy="73152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Biopsychosocial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633DE9-9942-4A93-BAAA-5FDB24608E78}"/>
              </a:ext>
            </a:extLst>
          </p:cNvPr>
          <p:cNvSpPr/>
          <p:nvPr/>
        </p:nvSpPr>
        <p:spPr>
          <a:xfrm>
            <a:off x="6070438" y="2802759"/>
            <a:ext cx="201168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Brief Interventions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2038C6-90AA-4914-BA4B-2C2844327C2D}"/>
              </a:ext>
            </a:extLst>
          </p:cNvPr>
          <p:cNvSpPr/>
          <p:nvPr/>
        </p:nvSpPr>
        <p:spPr>
          <a:xfrm>
            <a:off x="5358315" y="3833571"/>
            <a:ext cx="1828800" cy="73152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SBIRT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BC9697-1127-4266-8EC5-1CB7D632F55D}"/>
              </a:ext>
            </a:extLst>
          </p:cNvPr>
          <p:cNvSpPr/>
          <p:nvPr/>
        </p:nvSpPr>
        <p:spPr>
          <a:xfrm>
            <a:off x="2761048" y="3715955"/>
            <a:ext cx="228600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Health Behavior Change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92F33A-1699-4EBB-B7B2-53346029EF6A}"/>
              </a:ext>
            </a:extLst>
          </p:cNvPr>
          <p:cNvSpPr/>
          <p:nvPr/>
        </p:nvSpPr>
        <p:spPr>
          <a:xfrm>
            <a:off x="6684817" y="515087"/>
            <a:ext cx="228600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PC Behavioral Health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D207AA-B0DE-4B2E-899C-B3F23419FDAD}"/>
              </a:ext>
            </a:extLst>
          </p:cNvPr>
          <p:cNvSpPr/>
          <p:nvPr/>
        </p:nvSpPr>
        <p:spPr>
          <a:xfrm>
            <a:off x="4090624" y="909955"/>
            <a:ext cx="2286000" cy="73152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Integrated Care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D73FB1-9B0F-40CD-95FB-3CBDCD1D165B}"/>
              </a:ext>
            </a:extLst>
          </p:cNvPr>
          <p:cNvSpPr/>
          <p:nvPr/>
        </p:nvSpPr>
        <p:spPr>
          <a:xfrm>
            <a:off x="5936050" y="1722563"/>
            <a:ext cx="201168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Collaborative Care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434BE-7CC9-479B-9E77-4FA0AF17D45C}"/>
              </a:ext>
            </a:extLst>
          </p:cNvPr>
          <p:cNvSpPr/>
          <p:nvPr/>
        </p:nvSpPr>
        <p:spPr>
          <a:xfrm>
            <a:off x="3387577" y="2284037"/>
            <a:ext cx="228600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Motivational Interviewing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A075B-5FE4-46F7-A50D-10749BD5B6B5}"/>
              </a:ext>
            </a:extLst>
          </p:cNvPr>
          <p:cNvSpPr/>
          <p:nvPr/>
        </p:nvSpPr>
        <p:spPr>
          <a:xfrm>
            <a:off x="6607995" y="4630355"/>
            <a:ext cx="228600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Primary Care Counseling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12D249-9AE5-458C-9909-E81241242AF3}"/>
              </a:ext>
            </a:extLst>
          </p:cNvPr>
          <p:cNvSpPr/>
          <p:nvPr/>
        </p:nvSpPr>
        <p:spPr>
          <a:xfrm>
            <a:off x="3387577" y="4802770"/>
            <a:ext cx="2286000" cy="73152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67144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B069A-1275-4CAA-8ED7-785F64326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4" y="618066"/>
            <a:ext cx="5621868" cy="562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613DCCA-5C76-4EC2-A355-53BACAB032EA}"/>
              </a:ext>
            </a:extLst>
          </p:cNvPr>
          <p:cNvSpPr/>
          <p:nvPr/>
        </p:nvSpPr>
        <p:spPr>
          <a:xfrm>
            <a:off x="5539938" y="321734"/>
            <a:ext cx="6450628" cy="614680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9A29F-5F3E-4CE3-A3F0-9CFB3846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B12C6-998A-444C-B872-6AC8333BC660}"/>
              </a:ext>
            </a:extLst>
          </p:cNvPr>
          <p:cNvSpPr txBox="1"/>
          <p:nvPr/>
        </p:nvSpPr>
        <p:spPr>
          <a:xfrm>
            <a:off x="6624800" y="1207619"/>
            <a:ext cx="502662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/>
              <a:t>More work to do: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Team-based care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science curricula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Interprofessional education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determinants of health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interventions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3164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3BB53-A96C-4433-8999-2EF02FF2E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6" y="426053"/>
            <a:ext cx="5293989" cy="297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5187E-9DFC-42A4-AF76-FC22CC08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5" y="3640124"/>
            <a:ext cx="5371186" cy="302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0C53D5-4D5D-4C24-ADDF-FF3E0809E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426053"/>
            <a:ext cx="5335671" cy="300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911EE-187D-431B-9705-19AE7F5D0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3660004"/>
            <a:ext cx="5335671" cy="300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87037F-65A7-4CA4-A133-03418FA677FB}"/>
              </a:ext>
            </a:extLst>
          </p:cNvPr>
          <p:cNvSpPr/>
          <p:nvPr/>
        </p:nvSpPr>
        <p:spPr>
          <a:xfrm>
            <a:off x="4935256" y="2552905"/>
            <a:ext cx="2511468" cy="1290181"/>
          </a:xfrm>
          <a:prstGeom prst="round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DD161-D8C1-4595-8F8A-22882BDF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98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0CF9-DF96-4E97-878C-921F9A03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cap="none" dirty="0"/>
              <a:t>Research and Scholarship</a:t>
            </a:r>
            <a:endParaRPr lang="en-US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5AB6E-C254-4865-A0BD-B3F8A4214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2495662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 lessons learned after stumbling in the dark</a:t>
            </a:r>
          </a:p>
          <a:p>
            <a:pPr algn="ctr"/>
            <a:endParaRPr lang="en-US" i="1" dirty="0"/>
          </a:p>
          <a:p>
            <a:pPr algn="ctr"/>
            <a:r>
              <a:rPr lang="en-US" sz="2400" dirty="0"/>
              <a:t> </a:t>
            </a:r>
          </a:p>
          <a:p>
            <a:pPr algn="ctr">
              <a:spcBef>
                <a:spcPts val="0"/>
              </a:spcBef>
            </a:pPr>
            <a:r>
              <a:rPr lang="en-US" sz="2400" dirty="0"/>
              <a:t>people  - approach  - skills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EE990-4538-40DB-B16C-3F44F6A0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3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9DFDC1-8E4F-482F-8C3F-2080AA002D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 the right people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C0AC459-ABC9-43A5-8C5F-23AADFFFB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Mentors    Collaborators    Helpers    IRB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FA675D-FE71-4321-AE5B-1C129855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07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943727-23F6-4CAD-BEB6-7AF9EFC56906}"/>
              </a:ext>
            </a:extLst>
          </p:cNvPr>
          <p:cNvSpPr/>
          <p:nvPr/>
        </p:nvSpPr>
        <p:spPr>
          <a:xfrm>
            <a:off x="-27803" y="-88900"/>
            <a:ext cx="12325864" cy="69506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65A45-BB22-42D9-842B-B1B07D89A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773" y="566274"/>
            <a:ext cx="243982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charm.ucsf.edu/sites/charm.ucsf.edu/files/lawrenceFisher.jpg">
            <a:extLst>
              <a:ext uri="{FF2B5EF4-FFF2-40B4-BE49-F238E27FC236}">
                <a16:creationId xmlns:a16="http://schemas.microsoft.com/office/drawing/2014/main" id="{148A6BFB-FA08-49D4-BB52-B0B64EF9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28" y="1941343"/>
            <a:ext cx="3185656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853EFC8-8E25-480C-8EC0-CD7CD446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03" y="609600"/>
            <a:ext cx="12325864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Mentors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3800" i="1" dirty="0">
              <a:solidFill>
                <a:schemeClr val="bg1"/>
              </a:solidFill>
            </a:endParaRPr>
          </a:p>
        </p:txBody>
      </p:sp>
      <p:pic>
        <p:nvPicPr>
          <p:cNvPr id="9" name="Picture 4" descr="charles-figley">
            <a:extLst>
              <a:ext uri="{FF2B5EF4-FFF2-40B4-BE49-F238E27FC236}">
                <a16:creationId xmlns:a16="http://schemas.microsoft.com/office/drawing/2014/main" id="{9509A581-C17F-4950-8A70-CF238745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6" y="606250"/>
            <a:ext cx="3657600" cy="2670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BE3F7-9863-4D2D-8BB9-FF4A6F677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 r="20115"/>
          <a:stretch/>
        </p:blipFill>
        <p:spPr>
          <a:xfrm>
            <a:off x="1934825" y="2779379"/>
            <a:ext cx="268323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result for donald Ransom family medicine">
            <a:extLst>
              <a:ext uri="{FF2B5EF4-FFF2-40B4-BE49-F238E27FC236}">
                <a16:creationId xmlns:a16="http://schemas.microsoft.com/office/drawing/2014/main" id="{9D5B755C-DC18-4DEC-9938-30614FCF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09" y="3189191"/>
            <a:ext cx="2439828" cy="3211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D79F3E-5288-4A89-AC3B-ECD11DD4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6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9ACB28-A892-475F-A8AD-2FA97D6E8278}"/>
              </a:ext>
            </a:extLst>
          </p:cNvPr>
          <p:cNvSpPr/>
          <p:nvPr/>
        </p:nvSpPr>
        <p:spPr>
          <a:xfrm>
            <a:off x="-154459" y="-49427"/>
            <a:ext cx="12443254" cy="70371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1873" y="365125"/>
            <a:ext cx="4104502" cy="220508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Collaborators</a:t>
            </a:r>
          </a:p>
        </p:txBody>
      </p:sp>
      <p:pic>
        <p:nvPicPr>
          <p:cNvPr id="4" name="Content Placeholder 3" descr="Halloween 2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5594" y="422275"/>
            <a:ext cx="4724400" cy="6299200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C7ED2-0D03-4F25-AFA5-BB86889E42A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2674308" y="2494005"/>
            <a:ext cx="2261286" cy="1793791"/>
          </a:xfrm>
          <a:prstGeom prst="wedgeRoundRectCallout">
            <a:avLst>
              <a:gd name="adj1" fmla="val 87089"/>
              <a:gd name="adj2" fmla="val -2481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</a:rPr>
              <a:t>Let’s study Family Violence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8741326" y="3198169"/>
            <a:ext cx="2393092" cy="1687727"/>
          </a:xfrm>
          <a:prstGeom prst="wedgeRoundRectCallout">
            <a:avLst>
              <a:gd name="adj1" fmla="val -42417"/>
              <a:gd name="adj2" fmla="val -8420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</a:rPr>
              <a:t>Let’s study Complexity Science</a:t>
            </a:r>
          </a:p>
        </p:txBody>
      </p:sp>
    </p:spTree>
    <p:extLst>
      <p:ext uri="{BB962C8B-B14F-4D97-AF65-F5344CB8AC3E}">
        <p14:creationId xmlns:p14="http://schemas.microsoft.com/office/powerpoint/2010/main" val="70041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0E15-227E-49B3-9488-02E6B5C8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B8ABA-43A4-4382-921E-B9ADF3EF7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“Scholarship”</a:t>
            </a:r>
          </a:p>
          <a:p>
            <a:r>
              <a:rPr lang="en-US" dirty="0"/>
              <a:t>Your history of scholarship </a:t>
            </a:r>
          </a:p>
          <a:p>
            <a:r>
              <a:rPr lang="en-US" dirty="0"/>
              <a:t>Research and scholarship – lessons learned</a:t>
            </a:r>
          </a:p>
          <a:p>
            <a:r>
              <a:rPr lang="en-US" dirty="0"/>
              <a:t>Positive affirmation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7AA3A-688A-4932-B87D-4851DEFD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8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7233EF-8193-4A3F-B72F-0DC95CD1CD16}"/>
              </a:ext>
            </a:extLst>
          </p:cNvPr>
          <p:cNvSpPr/>
          <p:nvPr/>
        </p:nvSpPr>
        <p:spPr>
          <a:xfrm>
            <a:off x="-84495" y="-51902"/>
            <a:ext cx="12490095" cy="70359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9B482-964D-405C-8344-FCEFC5F6D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26" y="187200"/>
            <a:ext cx="8564062" cy="642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248A26-B88E-417B-8D24-7A197F9B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1565561"/>
            <a:ext cx="2869297" cy="37997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</a:rPr>
              <a:t>RRNeT</a:t>
            </a:r>
            <a:r>
              <a:rPr lang="en-US" sz="5400" b="1" dirty="0">
                <a:solidFill>
                  <a:schemeClr val="bg1"/>
                </a:solidFill>
              </a:rPr>
              <a:t>: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4400" i="1" dirty="0">
                <a:solidFill>
                  <a:schemeClr val="bg1"/>
                </a:solidFill>
              </a:rPr>
              <a:t>Residency</a:t>
            </a:r>
            <a:br>
              <a:rPr lang="en-US" sz="4400" i="1" dirty="0">
                <a:solidFill>
                  <a:schemeClr val="bg1"/>
                </a:solidFill>
              </a:rPr>
            </a:br>
            <a:r>
              <a:rPr lang="en-US" sz="4400" i="1" dirty="0">
                <a:solidFill>
                  <a:schemeClr val="bg1"/>
                </a:solidFill>
              </a:rPr>
              <a:t>Research</a:t>
            </a:r>
            <a:br>
              <a:rPr lang="en-US" sz="4400" i="1" dirty="0">
                <a:solidFill>
                  <a:schemeClr val="bg1"/>
                </a:solidFill>
              </a:rPr>
            </a:br>
            <a:r>
              <a:rPr lang="en-US" sz="4400" i="1" dirty="0">
                <a:solidFill>
                  <a:schemeClr val="bg1"/>
                </a:solidFill>
              </a:rPr>
              <a:t>Network</a:t>
            </a:r>
            <a:br>
              <a:rPr lang="en-US" sz="4400" i="1" dirty="0">
                <a:solidFill>
                  <a:schemeClr val="bg1"/>
                </a:solidFill>
              </a:rPr>
            </a:br>
            <a:r>
              <a:rPr lang="en-US" sz="4400" i="1" dirty="0">
                <a:solidFill>
                  <a:schemeClr val="bg1"/>
                </a:solidFill>
              </a:rPr>
              <a:t>of  Texas</a:t>
            </a:r>
            <a:br>
              <a:rPr lang="en-US" sz="4400" i="1" dirty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293118-800A-47C4-AEDE-8F2AC1DE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32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3555F6-01E2-41F4-8209-D5D15A57E70B}"/>
              </a:ext>
            </a:extLst>
          </p:cNvPr>
          <p:cNvSpPr/>
          <p:nvPr/>
        </p:nvSpPr>
        <p:spPr>
          <a:xfrm>
            <a:off x="0" y="0"/>
            <a:ext cx="12326400" cy="694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4F236-D4A0-4500-8AC7-44426730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SBIRT: Screening, Brief Intervention &amp; Referral to Treatment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AEE16-B9CD-4BDD-A315-7E82C5B1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2616" y="2189160"/>
            <a:ext cx="5986768" cy="4490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4D053-36D6-4251-BA87-C493798A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62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1724F7-E789-4BC4-87DB-D8D876E441EA}"/>
              </a:ext>
            </a:extLst>
          </p:cNvPr>
          <p:cNvSpPr/>
          <p:nvPr/>
        </p:nvSpPr>
        <p:spPr>
          <a:xfrm>
            <a:off x="-63844" y="-13901"/>
            <a:ext cx="12319687" cy="68719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42E9EF-E885-46F1-B783-CBCD2081E58B}"/>
              </a:ext>
            </a:extLst>
          </p:cNvPr>
          <p:cNvSpPr/>
          <p:nvPr/>
        </p:nvSpPr>
        <p:spPr>
          <a:xfrm>
            <a:off x="616297" y="546993"/>
            <a:ext cx="2868190" cy="2026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Helpers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BC544-B5AF-4D4D-9E3A-221185839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4567" r="3993" b="-735"/>
          <a:stretch/>
        </p:blipFill>
        <p:spPr>
          <a:xfrm>
            <a:off x="3434087" y="473280"/>
            <a:ext cx="7920313" cy="5911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A1385A-E51E-4400-80D7-7634DA15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94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F29642-D8BB-47EC-8378-CF52F918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IRB Are People too!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A3999-86C6-4A28-B4C1-BCB2F0DE6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5" t="15958" r="13543" b="27874"/>
          <a:stretch/>
        </p:blipFill>
        <p:spPr>
          <a:xfrm>
            <a:off x="1857600" y="1758568"/>
            <a:ext cx="8157600" cy="454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01EDD1-84E2-4AAA-B113-7E8BFB19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59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51C84-E5B0-442E-B24D-1C59CF639A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Define your approach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7B7C20-0139-4BFD-8651-D6059567D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921" y="3869634"/>
            <a:ext cx="11624063" cy="1388165"/>
          </a:xfrm>
        </p:spPr>
        <p:txBody>
          <a:bodyPr>
            <a:normAutofit/>
          </a:bodyPr>
          <a:lstStyle/>
          <a:p>
            <a:r>
              <a:rPr lang="en-US" sz="3600" dirty="0"/>
              <a:t>Focus  Read  Methodology   Start Small   Time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9716D4-8073-492C-8179-1CE654B4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1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D8A9C-A6AD-46AE-AD27-37CA76056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B855B-44E2-4538-A088-3E043F857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Choose from the following:</a:t>
            </a:r>
          </a:p>
          <a:p>
            <a:pPr lvl="1"/>
            <a:r>
              <a:rPr lang="en-US" dirty="0"/>
              <a:t>What I do for a living </a:t>
            </a:r>
          </a:p>
          <a:p>
            <a:pPr lvl="1"/>
            <a:r>
              <a:rPr lang="en-US" dirty="0"/>
              <a:t>What I feel good about </a:t>
            </a:r>
          </a:p>
          <a:p>
            <a:pPr lvl="1"/>
            <a:r>
              <a:rPr lang="en-US" dirty="0"/>
              <a:t>A topic that feels important </a:t>
            </a:r>
          </a:p>
          <a:p>
            <a:pPr lvl="1"/>
            <a:r>
              <a:rPr lang="en-US" dirty="0"/>
              <a:t>A topic that intrigues me </a:t>
            </a:r>
          </a:p>
          <a:p>
            <a:pPr lvl="1"/>
            <a:r>
              <a:rPr lang="en-US" dirty="0"/>
              <a:t>A methodology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AB77-6803-480F-AB98-679C283FF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27153" y="1427517"/>
            <a:ext cx="5208743" cy="40975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C4D2D-3417-4B94-BA25-702CED98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68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3CFF-9F18-4FFF-A3AC-04B5A63E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</a:t>
            </a:r>
            <a:r>
              <a:rPr lang="en-US" i="1" u="sng" dirty="0"/>
              <a:t>Research</a:t>
            </a:r>
            <a:r>
              <a:rPr lang="en-US" dirty="0"/>
              <a:t> Articles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5C656-393B-419F-A33F-535838DE0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794600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Note – Read for… </a:t>
            </a:r>
          </a:p>
          <a:p>
            <a:pPr lvl="1"/>
            <a:r>
              <a:rPr lang="en-US" i="1" dirty="0"/>
              <a:t>design</a:t>
            </a:r>
          </a:p>
          <a:p>
            <a:pPr lvl="1"/>
            <a:r>
              <a:rPr lang="en-US" i="1" dirty="0"/>
              <a:t>measurement</a:t>
            </a:r>
          </a:p>
          <a:p>
            <a:pPr lvl="1"/>
            <a:r>
              <a:rPr lang="en-US" i="1" dirty="0"/>
              <a:t>interventions</a:t>
            </a:r>
          </a:p>
          <a:p>
            <a:pPr lvl="1"/>
            <a:r>
              <a:rPr lang="en-US" i="1" dirty="0"/>
              <a:t>important findings</a:t>
            </a:r>
          </a:p>
          <a:p>
            <a:pPr lvl="1"/>
            <a:r>
              <a:rPr lang="en-US" i="1" dirty="0"/>
              <a:t>What else?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EFD19-36C3-4DD3-AEBB-B9F446E8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0" y="1784349"/>
            <a:ext cx="4538663" cy="45386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2E5AB-9133-4661-BE2F-0AF2EC50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8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089516-65A6-4F0E-B6A5-FA26A0141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4625">
            <a:off x="680887" y="2205425"/>
            <a:ext cx="2882174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35C0D0D-74A5-4C11-A976-B39AB3D6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 a Methodology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F66FE-348D-43CC-9B39-441E9EED0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001">
            <a:off x="3094850" y="1895354"/>
            <a:ext cx="3141761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3330B3-0388-48D9-BE98-4483CBB41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84">
            <a:off x="5748838" y="1831225"/>
            <a:ext cx="274662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590824-EAC3-4396-A9C5-5343B761F675}"/>
              </a:ext>
            </a:extLst>
          </p:cNvPr>
          <p:cNvSpPr/>
          <p:nvPr/>
        </p:nvSpPr>
        <p:spPr>
          <a:xfrm rot="777947">
            <a:off x="8259552" y="2363664"/>
            <a:ext cx="3169800" cy="4114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Responsible Research with Communities: Participatory Research in Primary Care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AC McCauley et al. 1998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NAPCRG website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F90DA1-B564-47D6-854A-78435511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25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D3062-F2CC-4757-BF9E-2C10225E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Small, then Grow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F701C19-34B1-4EDA-B9AC-080EF187E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0392" y="1879200"/>
            <a:ext cx="10975524" cy="426959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4EF3D5-EF1C-4933-A8E9-91D8CF8D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79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2878-EB1E-444E-BF6D-41F05C01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If Time Is Limited…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B7C235-7332-4B85-B714-08A27BBCE7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QI projects</a:t>
            </a:r>
          </a:p>
          <a:p>
            <a:r>
              <a:rPr lang="en-US" sz="3600" dirty="0"/>
              <a:t>Chart Reviews</a:t>
            </a:r>
          </a:p>
          <a:p>
            <a:pPr lvl="1"/>
            <a:r>
              <a:rPr lang="en-US" i="1" dirty="0"/>
              <a:t>Case-Control</a:t>
            </a:r>
          </a:p>
          <a:p>
            <a:r>
              <a:rPr lang="en-US" sz="3600" dirty="0"/>
              <a:t>Case Studies</a:t>
            </a:r>
          </a:p>
          <a:p>
            <a:r>
              <a:rPr lang="en-US" sz="3600" dirty="0"/>
              <a:t>Curriculum Evaluation</a:t>
            </a:r>
          </a:p>
          <a:p>
            <a:pPr lvl="1"/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5C004-7D2E-410B-A8E1-BA232462D6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Card Studies</a:t>
            </a:r>
          </a:p>
          <a:p>
            <a:pPr lvl="1"/>
            <a:r>
              <a:rPr lang="en-US" i="1" dirty="0"/>
              <a:t>Clinician gathers data from patients</a:t>
            </a:r>
          </a:p>
          <a:p>
            <a:r>
              <a:rPr lang="en-US" sz="3600" dirty="0"/>
              <a:t>Patient Surveys</a:t>
            </a:r>
          </a:p>
          <a:p>
            <a:r>
              <a:rPr lang="en-US" sz="3600" dirty="0"/>
              <a:t>Physician Surveys</a:t>
            </a:r>
          </a:p>
          <a:p>
            <a:r>
              <a:rPr lang="en-US" sz="3600" dirty="0"/>
              <a:t>CERA Surveys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C13F1-4EF5-45DF-BDD4-8A19AEDD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1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5459E3-ADD0-46CC-AF97-A0A2FA8C1262}"/>
              </a:ext>
            </a:extLst>
          </p:cNvPr>
          <p:cNvSpPr/>
          <p:nvPr/>
        </p:nvSpPr>
        <p:spPr>
          <a:xfrm>
            <a:off x="-74141" y="-98854"/>
            <a:ext cx="12319687" cy="7018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1A03-4225-4846-80C0-C164D0060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3" y="433628"/>
            <a:ext cx="5953125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6367A08-4EE7-460D-A541-84157C9519F1}"/>
              </a:ext>
            </a:extLst>
          </p:cNvPr>
          <p:cNvSpPr/>
          <p:nvPr/>
        </p:nvSpPr>
        <p:spPr>
          <a:xfrm>
            <a:off x="7815160" y="1407781"/>
            <a:ext cx="3749698" cy="4545687"/>
          </a:xfrm>
          <a:prstGeom prst="ellipse">
            <a:avLst/>
          </a:prstGeom>
          <a:solidFill>
            <a:srgbClr val="FFCC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 Scholarly!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27FB-6880-4FD8-AEBB-5CDBA4DC6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42424" y="2269554"/>
            <a:ext cx="1081418" cy="1081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1BA1-49D5-4055-A11E-58F228FB9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01711" y="1972360"/>
            <a:ext cx="1081418" cy="1081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4F2948-C7D3-4CCB-9F0B-F7FB8739F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35533" y="1972360"/>
            <a:ext cx="1081418" cy="1081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DD5E13-1FD2-4EFB-B9CA-EB1275FB9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94820" y="1627511"/>
            <a:ext cx="1081418" cy="1081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F6868-F84E-4F5D-A7B5-6E975164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661846" y="1972360"/>
            <a:ext cx="1081418" cy="1081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D5289-85B2-40B4-ABD5-61F082CC0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90748" y="2387950"/>
            <a:ext cx="1081418" cy="10814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B015E-AF06-4E8F-A617-94CB1252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0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1B2005-793B-4342-BEE2-B16CF5D96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9" t="13726" r="21098" b="15442"/>
          <a:stretch/>
        </p:blipFill>
        <p:spPr>
          <a:xfrm>
            <a:off x="1039659" y="426457"/>
            <a:ext cx="9951398" cy="601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7C105-DB0C-4FB9-92E0-E4BD937A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06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4D46-BE55-43F4-80CD-001348651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Sharpen  </a:t>
            </a:r>
            <a:br>
              <a:rPr lang="en-US" dirty="0"/>
            </a:br>
            <a:r>
              <a:rPr lang="en-US" dirty="0"/>
              <a:t>your 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76F61-1075-48FF-AA94-F6A790A1AA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Writing  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34DFE-FE87-403D-9841-6D66EB48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75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D46982-8100-4627-AB44-E3037ABD4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Write! Share Your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D7D9C8-84B0-48EA-9408-582A55C25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398"/>
            <a:ext cx="4754880" cy="41910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Editorial</a:t>
            </a:r>
          </a:p>
          <a:p>
            <a:r>
              <a:rPr lang="en-US" dirty="0"/>
              <a:t>Commentary</a:t>
            </a:r>
          </a:p>
          <a:p>
            <a:r>
              <a:rPr lang="en-US" dirty="0"/>
              <a:t>Special Articles</a:t>
            </a:r>
          </a:p>
          <a:p>
            <a:r>
              <a:rPr lang="en-US" dirty="0"/>
              <a:t>Original Articles</a:t>
            </a:r>
          </a:p>
          <a:p>
            <a:r>
              <a:rPr lang="en-US" dirty="0"/>
              <a:t>Brief Reports</a:t>
            </a:r>
          </a:p>
          <a:p>
            <a:r>
              <a:rPr lang="en-US" dirty="0"/>
              <a:t>Narrative Essays</a:t>
            </a:r>
          </a:p>
          <a:p>
            <a:r>
              <a:rPr lang="en-US" dirty="0"/>
              <a:t>Book and Media Reviews</a:t>
            </a:r>
          </a:p>
          <a:p>
            <a:r>
              <a:rPr lang="en-US" dirty="0"/>
              <a:t>Letters to the Editor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A2C302-46B5-4B4C-9EDD-1EC93540058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064" y="1771200"/>
            <a:ext cx="3372936" cy="453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15A2C67-65A2-40A5-8B82-47CA8DD349FB}"/>
              </a:ext>
            </a:extLst>
          </p:cNvPr>
          <p:cNvSpPr/>
          <p:nvPr/>
        </p:nvSpPr>
        <p:spPr>
          <a:xfrm>
            <a:off x="4543200" y="2548800"/>
            <a:ext cx="2930400" cy="1692000"/>
          </a:xfrm>
          <a:prstGeom prst="wedgeEllipseCallout">
            <a:avLst>
              <a:gd name="adj1" fmla="val 61231"/>
              <a:gd name="adj2" fmla="val -375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2019</a:t>
            </a:r>
          </a:p>
          <a:p>
            <a:pPr algn="ctr"/>
            <a:r>
              <a:rPr lang="en-US" sz="2800" dirty="0"/>
              <a:t>Vol. 51 (7)</a:t>
            </a:r>
          </a:p>
          <a:p>
            <a:pPr algn="ctr"/>
            <a:r>
              <a:rPr lang="en-US" sz="2800" dirty="0"/>
              <a:t>July/August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1F22EF-953C-46B3-87B4-6B472746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28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7AA2C1-25B2-4413-81B2-584D0EA6EC1F}"/>
              </a:ext>
            </a:extLst>
          </p:cNvPr>
          <p:cNvSpPr/>
          <p:nvPr/>
        </p:nvSpPr>
        <p:spPr>
          <a:xfrm>
            <a:off x="-91646" y="0"/>
            <a:ext cx="12375292" cy="69753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3F6BD-A32A-426A-B288-6CAB7F807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66" y="0"/>
            <a:ext cx="6634467" cy="68580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224ED18-6758-4A22-8BF7-8BA7FF19F838}"/>
              </a:ext>
            </a:extLst>
          </p:cNvPr>
          <p:cNvSpPr/>
          <p:nvPr/>
        </p:nvSpPr>
        <p:spPr>
          <a:xfrm>
            <a:off x="5435173" y="3793526"/>
            <a:ext cx="1927654" cy="858794"/>
          </a:xfrm>
          <a:prstGeom prst="wedgeEllipseCallout">
            <a:avLst>
              <a:gd name="adj1" fmla="val 2244"/>
              <a:gd name="adj2" fmla="val 65173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STATISTICS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DAFE42-2E1D-4548-9223-BBBB28188593}"/>
              </a:ext>
            </a:extLst>
          </p:cNvPr>
          <p:cNvSpPr/>
          <p:nvPr/>
        </p:nvSpPr>
        <p:spPr>
          <a:xfrm>
            <a:off x="8801235" y="3878805"/>
            <a:ext cx="1989437" cy="939115"/>
          </a:xfrm>
          <a:prstGeom prst="roundRect">
            <a:avLst/>
          </a:prstGeom>
          <a:solidFill>
            <a:srgbClr val="877D85"/>
          </a:solidFill>
          <a:ln>
            <a:solidFill>
              <a:srgbClr val="837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995B85-7A5A-4AFF-9E51-67FEAA11369A}"/>
              </a:ext>
            </a:extLst>
          </p:cNvPr>
          <p:cNvSpPr/>
          <p:nvPr/>
        </p:nvSpPr>
        <p:spPr>
          <a:xfrm>
            <a:off x="6892290" y="4583430"/>
            <a:ext cx="388620" cy="262890"/>
          </a:xfrm>
          <a:prstGeom prst="rect">
            <a:avLst/>
          </a:prstGeom>
          <a:solidFill>
            <a:srgbClr val="877D85"/>
          </a:solidFill>
          <a:ln>
            <a:solidFill>
              <a:srgbClr val="837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FCD0A2-E176-4C2F-BBF1-24989EF498B5}"/>
              </a:ext>
            </a:extLst>
          </p:cNvPr>
          <p:cNvSpPr/>
          <p:nvPr/>
        </p:nvSpPr>
        <p:spPr>
          <a:xfrm>
            <a:off x="9836319" y="3856081"/>
            <a:ext cx="1927654" cy="858794"/>
          </a:xfrm>
          <a:prstGeom prst="wedgeEllipseCallout">
            <a:avLst>
              <a:gd name="adj1" fmla="val 2244"/>
              <a:gd name="adj2" fmla="val 65173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DON’T DO THEM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B2CF1-10BE-4485-B3C0-0F4F84EC72F6}"/>
              </a:ext>
            </a:extLst>
          </p:cNvPr>
          <p:cNvSpPr txBox="1"/>
          <p:nvPr/>
        </p:nvSpPr>
        <p:spPr>
          <a:xfrm flipH="1">
            <a:off x="1807200" y="1476000"/>
            <a:ext cx="31798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</a:rPr>
              <a:t>Do you have Math  Anxiety</a:t>
            </a:r>
          </a:p>
          <a:p>
            <a:pPr algn="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2651B-B6C0-4A19-87A7-6BE83135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66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F60C861-E6AE-4458-9BEC-157A8E88CF5F}"/>
              </a:ext>
            </a:extLst>
          </p:cNvPr>
          <p:cNvSpPr/>
          <p:nvPr/>
        </p:nvSpPr>
        <p:spPr>
          <a:xfrm>
            <a:off x="-90055" y="0"/>
            <a:ext cx="12413673" cy="703810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18BCEF-7DFA-4C73-B34D-16BF7E6F1B36}"/>
              </a:ext>
            </a:extLst>
          </p:cNvPr>
          <p:cNvSpPr/>
          <p:nvPr/>
        </p:nvSpPr>
        <p:spPr>
          <a:xfrm>
            <a:off x="97566" y="159326"/>
            <a:ext cx="3200400" cy="3200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Chapters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EDD746-5B66-4D7C-962F-7E0DBACB9117}"/>
              </a:ext>
            </a:extLst>
          </p:cNvPr>
          <p:cNvSpPr/>
          <p:nvPr/>
        </p:nvSpPr>
        <p:spPr>
          <a:xfrm>
            <a:off x="2620000" y="48492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</a:t>
            </a:r>
          </a:p>
          <a:p>
            <a:pPr algn="ct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44420F-C04B-4FF1-AD8C-C5367592D9C8}"/>
              </a:ext>
            </a:extLst>
          </p:cNvPr>
          <p:cNvSpPr/>
          <p:nvPr/>
        </p:nvSpPr>
        <p:spPr>
          <a:xfrm>
            <a:off x="8736659" y="100772"/>
            <a:ext cx="3200400" cy="32004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Letters to the Editor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E31C2F-B374-4F8E-B988-FAB46A22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29" y="6223827"/>
            <a:ext cx="3657600" cy="3657600"/>
          </a:xfrm>
        </p:spPr>
        <p:txBody>
          <a:bodyPr/>
          <a:lstStyle/>
          <a:p>
            <a:fld id="{9A289388-F972-4239-A889-14C234029A35}" type="slidenum">
              <a:rPr lang="en-US" smtClean="0"/>
              <a:t>44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E35618-93E8-4E61-BD9B-69791DE3665A}"/>
              </a:ext>
            </a:extLst>
          </p:cNvPr>
          <p:cNvSpPr/>
          <p:nvPr/>
        </p:nvSpPr>
        <p:spPr>
          <a:xfrm>
            <a:off x="2699212" y="3619171"/>
            <a:ext cx="3200400" cy="32004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Poetry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DEE8B0-4D54-41CF-9C68-12209CFF96AE}"/>
              </a:ext>
            </a:extLst>
          </p:cNvPr>
          <p:cNvSpPr/>
          <p:nvPr/>
        </p:nvSpPr>
        <p:spPr>
          <a:xfrm>
            <a:off x="1730443" y="1973942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Opinion/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Commentary</a:t>
            </a:r>
          </a:p>
          <a:p>
            <a:pPr algn="ct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AAC7B9-29C1-4279-B723-77CDF28BFCDE}"/>
              </a:ext>
            </a:extLst>
          </p:cNvPr>
          <p:cNvSpPr/>
          <p:nvPr/>
        </p:nvSpPr>
        <p:spPr>
          <a:xfrm>
            <a:off x="193267" y="3595256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5-Minute Clinical Consults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4B61A7-31BC-467B-BFD2-1A693D795609}"/>
              </a:ext>
            </a:extLst>
          </p:cNvPr>
          <p:cNvSpPr/>
          <p:nvPr/>
        </p:nvSpPr>
        <p:spPr>
          <a:xfrm>
            <a:off x="7532489" y="1988126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</a:t>
            </a: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Innovations</a:t>
            </a:r>
          </a:p>
          <a:p>
            <a:pPr algn="ctr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B47F43-A5CF-4784-9D40-F2A35677F555}"/>
              </a:ext>
            </a:extLst>
          </p:cNvPr>
          <p:cNvSpPr/>
          <p:nvPr/>
        </p:nvSpPr>
        <p:spPr>
          <a:xfrm>
            <a:off x="5604835" y="204355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Reports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399411-558C-4826-A62E-CF446A119D1D}"/>
              </a:ext>
            </a:extLst>
          </p:cNvPr>
          <p:cNvSpPr/>
          <p:nvPr/>
        </p:nvSpPr>
        <p:spPr>
          <a:xfrm>
            <a:off x="4271913" y="1951923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Qualitative Research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5FF4EE-6728-460B-AF73-7B4C9A9E9F90}"/>
              </a:ext>
            </a:extLst>
          </p:cNvPr>
          <p:cNvSpPr/>
          <p:nvPr/>
        </p:nvSpPr>
        <p:spPr>
          <a:xfrm>
            <a:off x="8918171" y="3629888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Narrative/</a:t>
            </a: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Reflections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368B3C-0737-4C95-B89E-B4CF789D4A6F}"/>
              </a:ext>
            </a:extLst>
          </p:cNvPr>
          <p:cNvSpPr/>
          <p:nvPr/>
        </p:nvSpPr>
        <p:spPr>
          <a:xfrm>
            <a:off x="5984926" y="3560617"/>
            <a:ext cx="3200400" cy="32004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 Review of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2714622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9DAB-A797-4747-B18D-6B35F9F0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Stats:  Let’s Break it 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14096-4C06-436B-BD42-9790E6ED2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main types of hypotheses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9080B-D767-4EFA-B43D-D0021DF9B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2743083"/>
            <a:ext cx="5704200" cy="3383280"/>
          </a:xfrm>
        </p:spPr>
        <p:txBody>
          <a:bodyPr>
            <a:normAutofit/>
          </a:bodyPr>
          <a:lstStyle/>
          <a:p>
            <a:pPr marL="560070" indent="-514350">
              <a:buFont typeface="+mj-lt"/>
              <a:buAutoNum type="arabicPeriod"/>
            </a:pPr>
            <a:r>
              <a:rPr lang="en-US" sz="3200" dirty="0"/>
              <a:t>Group A will be different than Group B. </a:t>
            </a:r>
          </a:p>
          <a:p>
            <a:pPr marL="560070" indent="-514350">
              <a:buFont typeface="+mj-lt"/>
              <a:buAutoNum type="arabicPeriod"/>
            </a:pPr>
            <a:r>
              <a:rPr lang="en-US" sz="3200" dirty="0"/>
              <a:t>I predict change over time.</a:t>
            </a:r>
          </a:p>
          <a:p>
            <a:pPr marL="560070" indent="-514350">
              <a:buFont typeface="+mj-lt"/>
              <a:buAutoNum type="arabicPeriod"/>
            </a:pPr>
            <a:r>
              <a:rPr lang="en-US" sz="3200" dirty="0"/>
              <a:t>Phenomena X and Y are associated (correlated) with each other</a:t>
            </a:r>
          </a:p>
          <a:p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0181C-D2C2-46EC-9277-E7CB6B06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24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9DAB-A797-4747-B18D-6B35F9F0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Stats:  Let’s Break it 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14096-4C06-436B-BD42-9790E6ED2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main types of hypotheses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9080B-D767-4EFA-B43D-D0021DF9B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2743083"/>
            <a:ext cx="5704200" cy="3383280"/>
          </a:xfrm>
        </p:spPr>
        <p:txBody>
          <a:bodyPr>
            <a:normAutofit/>
          </a:bodyPr>
          <a:lstStyle/>
          <a:p>
            <a:pPr marL="560070" indent="-514350">
              <a:buFont typeface="+mj-lt"/>
              <a:buAutoNum type="arabicPeriod"/>
            </a:pPr>
            <a:r>
              <a:rPr lang="en-US" sz="3200" dirty="0"/>
              <a:t>Group A will be different than Group B. </a:t>
            </a:r>
          </a:p>
          <a:p>
            <a:pPr marL="560070" indent="-514350">
              <a:buFont typeface="+mj-lt"/>
              <a:buAutoNum type="arabicPeriod"/>
            </a:pPr>
            <a:r>
              <a:rPr lang="en-US" sz="3200" dirty="0"/>
              <a:t>I predict change over time.</a:t>
            </a:r>
          </a:p>
          <a:p>
            <a:pPr marL="560070" indent="-514350">
              <a:buFont typeface="+mj-lt"/>
              <a:buAutoNum type="arabicPeriod"/>
            </a:pPr>
            <a:r>
              <a:rPr lang="en-US" sz="3200" dirty="0"/>
              <a:t>Phenomena X and Y are associated (correlated) with each other</a:t>
            </a:r>
          </a:p>
          <a:p>
            <a:endParaRPr lang="en-US" sz="3200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E8153B9-8E8D-4B82-BC46-CEEB25305876}"/>
              </a:ext>
            </a:extLst>
          </p:cNvPr>
          <p:cNvSpPr/>
          <p:nvPr/>
        </p:nvSpPr>
        <p:spPr>
          <a:xfrm>
            <a:off x="7558427" y="1841491"/>
            <a:ext cx="3840480" cy="1097280"/>
          </a:xfrm>
          <a:prstGeom prst="wedgeEllipseCallout">
            <a:avLst>
              <a:gd name="adj1" fmla="val -63043"/>
              <a:gd name="adj2" fmla="val 5350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ysClr val="windowText" lastClr="000000"/>
                </a:solidFill>
              </a:rPr>
              <a:t>Chi-Square</a:t>
            </a:r>
            <a:r>
              <a:rPr lang="en-US" sz="2800" dirty="0">
                <a:solidFill>
                  <a:sysClr val="windowText" lastClr="000000"/>
                </a:solidFill>
              </a:rPr>
              <a:t> (X</a:t>
            </a:r>
            <a:r>
              <a:rPr lang="en-US" sz="2800" baseline="30000" dirty="0">
                <a:solidFill>
                  <a:sysClr val="windowText" lastClr="000000"/>
                </a:solidFill>
              </a:rPr>
              <a:t>2</a:t>
            </a:r>
            <a:r>
              <a:rPr lang="en-US" sz="28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835721B-C356-4A5B-A090-55DBDD2FDC74}"/>
              </a:ext>
            </a:extLst>
          </p:cNvPr>
          <p:cNvSpPr/>
          <p:nvPr/>
        </p:nvSpPr>
        <p:spPr>
          <a:xfrm>
            <a:off x="7659587" y="2649211"/>
            <a:ext cx="3200400" cy="1097280"/>
          </a:xfrm>
          <a:prstGeom prst="wedgeEllipseCallout">
            <a:avLst>
              <a:gd name="adj1" fmla="val -68752"/>
              <a:gd name="adj2" fmla="val -1492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T-test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8CEE683-2246-40D0-BC33-05C4AD2873FC}"/>
              </a:ext>
            </a:extLst>
          </p:cNvPr>
          <p:cNvSpPr/>
          <p:nvPr/>
        </p:nvSpPr>
        <p:spPr>
          <a:xfrm>
            <a:off x="7159667" y="3794761"/>
            <a:ext cx="3383280" cy="1097280"/>
          </a:xfrm>
          <a:prstGeom prst="wedgeEllipseCallout">
            <a:avLst>
              <a:gd name="adj1" fmla="val -67651"/>
              <a:gd name="adj2" fmla="val -2870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Paired T-test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F6C5737-4BDC-47DC-8F13-FAF5B798913A}"/>
              </a:ext>
            </a:extLst>
          </p:cNvPr>
          <p:cNvSpPr/>
          <p:nvPr/>
        </p:nvSpPr>
        <p:spPr>
          <a:xfrm>
            <a:off x="7430987" y="5026652"/>
            <a:ext cx="3657600" cy="1097280"/>
          </a:xfrm>
          <a:prstGeom prst="wedgeEllipseCallout">
            <a:avLst>
              <a:gd name="adj1" fmla="val -69455"/>
              <a:gd name="adj2" fmla="val -3592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solidFill>
                  <a:sysClr val="windowText" lastClr="000000"/>
                </a:solidFill>
              </a:rPr>
              <a:t>Correlation (r)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0181C-D2C2-46EC-9277-E7CB6B06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1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4DA4-AD82-44E0-8BB9-94D1180B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04800"/>
            <a:ext cx="2957575" cy="2819400"/>
          </a:xfrm>
        </p:spPr>
        <p:txBody>
          <a:bodyPr>
            <a:normAutofit/>
          </a:bodyPr>
          <a:lstStyle/>
          <a:p>
            <a:r>
              <a:rPr lang="en-US" sz="4800" dirty="0"/>
              <a:t>Stats </a:t>
            </a:r>
            <a:br>
              <a:rPr lang="en-US" sz="4800" dirty="0"/>
            </a:br>
            <a:r>
              <a:rPr lang="en-US" sz="4800" dirty="0"/>
              <a:t>Made </a:t>
            </a:r>
            <a:br>
              <a:rPr lang="en-US" sz="4800" dirty="0"/>
            </a:br>
            <a:r>
              <a:rPr lang="en-US" sz="4800" dirty="0"/>
              <a:t>Easy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6AD027-9FD3-4ACB-993B-51D8A308DA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46" y="1165998"/>
            <a:ext cx="3316028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3C6F77-F593-4FD8-893A-E314D3CC66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26" y="1165998"/>
            <a:ext cx="2801472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0FC08-2127-416C-B241-E891D706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6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761A-878C-4D73-93D6-1D803531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1FE64-A468-410E-B359-3D00517E3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5646600" cy="4038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Forum Research Sessions &amp; workshops</a:t>
            </a:r>
          </a:p>
          <a:p>
            <a:r>
              <a:rPr lang="en-US" dirty="0"/>
              <a:t>STFM Resource Library</a:t>
            </a:r>
          </a:p>
          <a:p>
            <a:pPr lvl="1"/>
            <a:r>
              <a:rPr lang="en-US" dirty="0">
                <a:hlinkClick r:id="rId3"/>
              </a:rPr>
              <a:t>https://resourcelibrary.stfm.org/home</a:t>
            </a:r>
            <a:endParaRPr lang="en-US" dirty="0"/>
          </a:p>
          <a:p>
            <a:r>
              <a:rPr lang="en-US" dirty="0"/>
              <a:t>Grand Canyon University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https://cirt.gcu.edu/research/developmentresources/tutorials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05652-4187-4225-8FC9-093A24631A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58" t="18163" r="43071" b="6142"/>
          <a:stretch/>
        </p:blipFill>
        <p:spPr>
          <a:xfrm>
            <a:off x="7106400" y="751290"/>
            <a:ext cx="4269600" cy="549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81E56-235A-4FFC-88A9-6CE26134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2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32D92A-0275-4EA7-85FE-F6EC00F6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up your game?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F67E23-E178-4119-A154-BBBA53F52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Surround yourself with the right people</a:t>
            </a:r>
          </a:p>
          <a:p>
            <a:r>
              <a:rPr lang="en-US" dirty="0"/>
              <a:t>Define your approach</a:t>
            </a:r>
          </a:p>
          <a:p>
            <a:pPr lvl="1"/>
            <a:r>
              <a:rPr lang="en-US" dirty="0"/>
              <a:t>Qualitative, quantitative, community-based, QI?</a:t>
            </a:r>
          </a:p>
          <a:p>
            <a:r>
              <a:rPr lang="en-US" dirty="0"/>
              <a:t>Focus your reading</a:t>
            </a:r>
          </a:p>
          <a:p>
            <a:r>
              <a:rPr lang="en-US" dirty="0"/>
              <a:t>Sharpen your skills</a:t>
            </a:r>
          </a:p>
          <a:p>
            <a:r>
              <a:rPr lang="en-US" dirty="0"/>
              <a:t>Start small, then build</a:t>
            </a:r>
          </a:p>
          <a:p>
            <a:r>
              <a:rPr lang="en-US" dirty="0"/>
              <a:t>Share your work with us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50872-320C-486A-A2BE-A5CD0B8B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EFEF-56CA-4FC2-8AEE-C8ED5D05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Scholarship: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64E00-0A3A-48CD-85A8-680B1CB75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i="1" dirty="0"/>
              <a:t>Excellence Built on </a:t>
            </a:r>
          </a:p>
          <a:p>
            <a:pPr marL="0" indent="0" algn="ctr">
              <a:buNone/>
            </a:pPr>
            <a:r>
              <a:rPr lang="en-US" sz="6000" i="1" dirty="0"/>
              <a:t>Peer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CE2AD-7A62-4A23-A598-D436A305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03BB53-A96C-4433-8999-2EF02FF2E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6" y="426053"/>
            <a:ext cx="5293989" cy="297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5187E-9DFC-42A4-AF76-FC22CC08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5" y="3640124"/>
            <a:ext cx="5371186" cy="302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0C53D5-4D5D-4C24-ADDF-FF3E0809E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426053"/>
            <a:ext cx="5335671" cy="300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911EE-187D-431B-9705-19AE7F5D0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0" y="3660004"/>
            <a:ext cx="5335671" cy="300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87037F-65A7-4CA4-A133-03418FA677FB}"/>
              </a:ext>
            </a:extLst>
          </p:cNvPr>
          <p:cNvSpPr/>
          <p:nvPr/>
        </p:nvSpPr>
        <p:spPr>
          <a:xfrm>
            <a:off x="4935256" y="2552905"/>
            <a:ext cx="2511468" cy="1290181"/>
          </a:xfrm>
          <a:prstGeom prst="round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6A3ED-DC4E-4E8E-8DEE-093DD3A7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19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F6EE-BB8E-4BCC-8270-99D6F1D1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188" y="1173575"/>
            <a:ext cx="8279027" cy="2926080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Act Scholarly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6FC49-2CF9-4632-AF07-106899594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75" y="4099655"/>
            <a:ext cx="2513400" cy="251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47F90F-3E03-4BEB-BE84-306724845CFC}"/>
              </a:ext>
            </a:extLst>
          </p:cNvPr>
          <p:cNvSpPr/>
          <p:nvPr/>
        </p:nvSpPr>
        <p:spPr>
          <a:xfrm>
            <a:off x="6753600" y="4068000"/>
            <a:ext cx="79200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D2604-6B2E-48C2-805F-8F34591E5505}"/>
              </a:ext>
            </a:extLst>
          </p:cNvPr>
          <p:cNvSpPr txBox="1"/>
          <p:nvPr/>
        </p:nvSpPr>
        <p:spPr>
          <a:xfrm>
            <a:off x="5331925" y="4877969"/>
            <a:ext cx="1817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Ink Free" panose="03080402000500000000" pitchFamily="66" charset="0"/>
              </a:rPr>
              <a:t>Yes!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2AF78-59DF-4D93-A269-8AFDC7B0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47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31E7CC-5A89-4D5C-AE99-9C0C1302D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795" y="581283"/>
            <a:ext cx="8552935" cy="579480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I’m </a:t>
            </a:r>
            <a:r>
              <a:rPr lang="en-US" sz="3600" dirty="0" err="1"/>
              <a:t>gonna</a:t>
            </a:r>
            <a:r>
              <a:rPr lang="en-US" sz="3600" dirty="0"/>
              <a:t> publish in a journal.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They’re </a:t>
            </a:r>
            <a:r>
              <a:rPr lang="en-US" sz="3600" dirty="0" err="1"/>
              <a:t>gonna</a:t>
            </a:r>
            <a:r>
              <a:rPr lang="en-US" sz="3600" dirty="0"/>
              <a:t> make a big fuss over me.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I’ll write my </a:t>
            </a:r>
            <a:r>
              <a:rPr lang="en-US" dirty="0"/>
              <a:t>draft</a:t>
            </a:r>
            <a:r>
              <a:rPr lang="en-US" sz="3600" dirty="0"/>
              <a:t>, and then I’ll make revisions.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And all I </a:t>
            </a:r>
            <a:r>
              <a:rPr lang="en-US" sz="3600" dirty="0" err="1"/>
              <a:t>gotta</a:t>
            </a:r>
            <a:r>
              <a:rPr lang="en-US" sz="3600" dirty="0"/>
              <a:t> do is -  Act Scholarly.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600" dirty="0"/>
          </a:p>
          <a:p>
            <a:pPr marL="914400" indent="-457200"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Well I bet you it’s </a:t>
            </a:r>
            <a:r>
              <a:rPr lang="en-US" sz="3600" dirty="0" err="1"/>
              <a:t>gonna</a:t>
            </a:r>
            <a:r>
              <a:rPr lang="en-US" sz="3600" dirty="0"/>
              <a:t> be impressive.</a:t>
            </a:r>
          </a:p>
          <a:p>
            <a:pPr marL="914400" indent="-457200"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Might win a Nobel, you can never tell.</a:t>
            </a:r>
          </a:p>
          <a:p>
            <a:pPr marL="914400" indent="-457200"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The work I do will get me promoted</a:t>
            </a:r>
          </a:p>
          <a:p>
            <a:pPr marL="914400" indent="-457200">
              <a:lnSpc>
                <a:spcPct val="120000"/>
              </a:lnSpc>
              <a:spcBef>
                <a:spcPts val="0"/>
              </a:spcBef>
            </a:pPr>
            <a:r>
              <a:rPr lang="en-US" sz="3600" dirty="0" err="1"/>
              <a:t>‘Cause</a:t>
            </a:r>
            <a:r>
              <a:rPr lang="en-US" sz="3600" dirty="0"/>
              <a:t> I can write it down so well.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3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Well, I hope you come and read me in the journal.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Then I know that you will plainly see.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The work I do is really </a:t>
            </a:r>
            <a:r>
              <a:rPr lang="en-US" sz="3600" dirty="0" err="1"/>
              <a:t>gonna</a:t>
            </a:r>
            <a:r>
              <a:rPr lang="en-US" sz="3600" dirty="0"/>
              <a:t> change things.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/>
              <a:t>And all I </a:t>
            </a:r>
            <a:r>
              <a:rPr lang="en-US" sz="3600" dirty="0" err="1"/>
              <a:t>gotta</a:t>
            </a:r>
            <a:r>
              <a:rPr lang="en-US" sz="3600" dirty="0"/>
              <a:t> do is – Act Scholarly.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And all I </a:t>
            </a:r>
            <a:r>
              <a:rPr lang="en-US" dirty="0" err="1"/>
              <a:t>gotta</a:t>
            </a:r>
            <a:r>
              <a:rPr lang="en-US" dirty="0"/>
              <a:t> do is – Act Scholarly.</a:t>
            </a:r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9EC60-2D59-4DE5-8917-3227017AA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11686" y="2799394"/>
            <a:ext cx="3260811" cy="32608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325B9F7-6595-40B0-AD14-B5EE51A2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986" y="594861"/>
            <a:ext cx="4289012" cy="1651068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Act Scholarly!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187E54-649E-4318-9778-86FAEC40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11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B5F5B-5C71-442E-AB79-966B95B08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Scholarly</a:t>
            </a:r>
            <a:r>
              <a:rPr lang="en-US" dirty="0"/>
              <a:t>! </a:t>
            </a:r>
            <a:endParaRPr lang="en-US" i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6B71AC-22D4-4DC3-87EA-3233DD323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29" y="3869634"/>
            <a:ext cx="8880211" cy="2061609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Embrace Your Inner </a:t>
            </a:r>
          </a:p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</a:t>
            </a:r>
            <a:r>
              <a:rPr lang="en-US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7270A-1086-4ABA-B94C-3213D8E0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4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EFEF-56CA-4FC2-8AEE-C8ED5D05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Scholarship: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64E00-0A3A-48CD-85A8-680B1CB75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i="1" dirty="0"/>
              <a:t>Excellence Built on </a:t>
            </a:r>
          </a:p>
          <a:p>
            <a:pPr marL="0" indent="0" algn="ctr">
              <a:buNone/>
            </a:pPr>
            <a:r>
              <a:rPr lang="en-US" sz="6000" i="1" dirty="0"/>
              <a:t>Peer Review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96BE1E7-00B5-4CF4-8A94-FD464A75ABE9}"/>
              </a:ext>
            </a:extLst>
          </p:cNvPr>
          <p:cNvSpPr/>
          <p:nvPr/>
        </p:nvSpPr>
        <p:spPr>
          <a:xfrm>
            <a:off x="323850" y="935832"/>
            <a:ext cx="3352800" cy="1644650"/>
          </a:xfrm>
          <a:prstGeom prst="wedgeEllipseCallout">
            <a:avLst>
              <a:gd name="adj1" fmla="val 40909"/>
              <a:gd name="adj2" fmla="val 58253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Your Work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1A82A16-FEBF-423B-A566-381923D8E04F}"/>
              </a:ext>
            </a:extLst>
          </p:cNvPr>
          <p:cNvSpPr/>
          <p:nvPr/>
        </p:nvSpPr>
        <p:spPr>
          <a:xfrm>
            <a:off x="8172450" y="4800600"/>
            <a:ext cx="3352800" cy="1644650"/>
          </a:xfrm>
          <a:prstGeom prst="wedgeEllipseCallout">
            <a:avLst>
              <a:gd name="adj1" fmla="val -48863"/>
              <a:gd name="adj2" fmla="val -6221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Shared with 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37040-91B4-46A8-AC9E-76BF977B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01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641F4-FA0C-47BC-9473-734A882D8BCD}"/>
              </a:ext>
            </a:extLst>
          </p:cNvPr>
          <p:cNvSpPr/>
          <p:nvPr/>
        </p:nvSpPr>
        <p:spPr>
          <a:xfrm>
            <a:off x="-63500" y="-82550"/>
            <a:ext cx="12439650" cy="7124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88F0-60C6-4A1C-AE46-859053E6B4F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862013"/>
            <a:ext cx="5072063" cy="1443037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sz="36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Excellence built on </a:t>
            </a:r>
          </a:p>
          <a:p>
            <a:pPr algn="r">
              <a:buNone/>
            </a:pPr>
            <a:r>
              <a:rPr lang="en-US" sz="36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peer review</a:t>
            </a:r>
          </a:p>
          <a:p>
            <a:pPr algn="r">
              <a:buNone/>
            </a:pPr>
            <a:endParaRPr lang="en-US" sz="36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r">
              <a:buNone/>
            </a:pPr>
            <a:endParaRPr lang="en-US" sz="36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22" y="276258"/>
            <a:ext cx="4847607" cy="6445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Callout 7"/>
          <p:cNvSpPr/>
          <p:nvPr/>
        </p:nvSpPr>
        <p:spPr>
          <a:xfrm>
            <a:off x="2458995" y="3255641"/>
            <a:ext cx="2688925" cy="2428467"/>
          </a:xfrm>
          <a:prstGeom prst="wedgeEllipseCallout">
            <a:avLst>
              <a:gd name="adj1" fmla="val 72457"/>
              <a:gd name="adj2" fmla="val -75322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Good Idea!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 want to borrow it to improve my work.</a:t>
            </a:r>
          </a:p>
        </p:txBody>
      </p:sp>
      <p:sp>
        <p:nvSpPr>
          <p:cNvPr id="8" name="Oval Callout 9"/>
          <p:cNvSpPr/>
          <p:nvPr/>
        </p:nvSpPr>
        <p:spPr>
          <a:xfrm>
            <a:off x="9378778" y="2729773"/>
            <a:ext cx="2693773" cy="2713377"/>
          </a:xfrm>
          <a:prstGeom prst="wedgeEllipseCallout">
            <a:avLst>
              <a:gd name="adj1" fmla="val -82021"/>
              <a:gd name="adj2" fmla="val -7267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Good Feedback!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My next project will build on that input.</a:t>
            </a:r>
          </a:p>
        </p:txBody>
      </p:sp>
    </p:spTree>
    <p:extLst>
      <p:ext uri="{BB962C8B-B14F-4D97-AF65-F5344CB8AC3E}">
        <p14:creationId xmlns:p14="http://schemas.microsoft.com/office/powerpoint/2010/main" val="368670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638EA2-5137-4492-91ED-D3CF746E941F}"/>
              </a:ext>
            </a:extLst>
          </p:cNvPr>
          <p:cNvSpPr/>
          <p:nvPr/>
        </p:nvSpPr>
        <p:spPr>
          <a:xfrm>
            <a:off x="-38100" y="-85725"/>
            <a:ext cx="12277725" cy="69437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781AB-A603-4EA6-91E8-488D48186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9" r="19995"/>
          <a:stretch/>
        </p:blipFill>
        <p:spPr>
          <a:xfrm>
            <a:off x="4757058" y="171413"/>
            <a:ext cx="6844392" cy="648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1B6FD9-28D2-49FF-A9E3-36525E9FFBFA}"/>
              </a:ext>
            </a:extLst>
          </p:cNvPr>
          <p:cNvSpPr txBox="1"/>
          <p:nvPr/>
        </p:nvSpPr>
        <p:spPr>
          <a:xfrm>
            <a:off x="1545914" y="6000750"/>
            <a:ext cx="303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From  </a:t>
            </a:r>
            <a:r>
              <a:rPr lang="en-US" i="1" dirty="0">
                <a:solidFill>
                  <a:srgbClr val="FFFF00"/>
                </a:solidFill>
              </a:rPr>
              <a:t>Young Frankenstein</a:t>
            </a:r>
            <a:r>
              <a:rPr lang="en-US" dirty="0">
                <a:solidFill>
                  <a:srgbClr val="FFFF00"/>
                </a:solidFill>
              </a:rPr>
              <a:t>, starring Gene Wilder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DF35F-32C0-44AD-A4EC-65B911536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0" y="1694581"/>
            <a:ext cx="4501910" cy="277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WordArt 6" descr="Narrow vertical">
            <a:extLst>
              <a:ext uri="{FF2B5EF4-FFF2-40B4-BE49-F238E27FC236}">
                <a16:creationId xmlns:a16="http://schemas.microsoft.com/office/drawing/2014/main" id="{6F7D45C5-2A80-4504-B52C-A240BF87CB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498661">
            <a:off x="1146572" y="3478993"/>
            <a:ext cx="2425813" cy="16072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694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It's ALIVE!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314A60-21F2-42CE-803E-F4E10C64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9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D3062-F2CC-4757-BF9E-2C10225E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609600"/>
            <a:ext cx="1172160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Even small contributions have an impact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F701C19-34B1-4EDA-B9AC-080EF187E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0392" y="1879200"/>
            <a:ext cx="10975524" cy="426959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090E73-C2C6-45F1-8FE3-8FD1751F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9388-F972-4239-A889-14C234029A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7426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81624</TotalTime>
  <Words>2908</Words>
  <Application>Microsoft Office PowerPoint</Application>
  <PresentationFormat>Widescreen</PresentationFormat>
  <Paragraphs>467</Paragraphs>
  <Slides>53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Arial Black</vt:lpstr>
      <vt:lpstr>Arial Narrow</vt:lpstr>
      <vt:lpstr>Arial Rounded MT Bold</vt:lpstr>
      <vt:lpstr>Calibri</vt:lpstr>
      <vt:lpstr>Comic Sans MS</vt:lpstr>
      <vt:lpstr>Corbel</vt:lpstr>
      <vt:lpstr>Ink Free</vt:lpstr>
      <vt:lpstr>Basis</vt:lpstr>
      <vt:lpstr>  Act Scholarly! </vt:lpstr>
      <vt:lpstr>PowerPoint Presentation</vt:lpstr>
      <vt:lpstr>Objectives</vt:lpstr>
      <vt:lpstr>PowerPoint Presentation</vt:lpstr>
      <vt:lpstr>Scholarship:</vt:lpstr>
      <vt:lpstr>Scholarship:</vt:lpstr>
      <vt:lpstr>PowerPoint Presentation</vt:lpstr>
      <vt:lpstr>PowerPoint Presentation</vt:lpstr>
      <vt:lpstr>Even small contributions have an impact</vt:lpstr>
      <vt:lpstr>PowerPoint Presentation</vt:lpstr>
      <vt:lpstr>PowerPoint Presentation</vt:lpstr>
      <vt:lpstr>Scholarship: The Early Years (1966-1986)</vt:lpstr>
      <vt:lpstr>Scholarship: The Early Years (1966-1986)</vt:lpstr>
      <vt:lpstr>Scholarship: The Early Years (1966-1986)</vt:lpstr>
      <vt:lpstr>Sandra Burge: The Early Years Manchester College, 1970-1974</vt:lpstr>
      <vt:lpstr>Sandra Burge: The Early Years Purdue University, 1980-1984</vt:lpstr>
      <vt:lpstr>Sandra Burge: The Early Years University  of Oklahoma, Dept Family Medicine, 1984-1986</vt:lpstr>
      <vt:lpstr>Sandra Burge: The Early Years UCSF Regional Campus at Fresno,  “Families &amp; Health Study,” 1986-1987 </vt:lpstr>
      <vt:lpstr>University of Texas Health Science Center  at San Antonio, 1987-2017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and Scholarship</vt:lpstr>
      <vt:lpstr>Find the right people</vt:lpstr>
      <vt:lpstr>Mentors </vt:lpstr>
      <vt:lpstr>Collaborators</vt:lpstr>
      <vt:lpstr>RRNeT: Residency Research Network of  Texas </vt:lpstr>
      <vt:lpstr>SBIRT: Screening, Brief Intervention &amp; Referral to Treatment</vt:lpstr>
      <vt:lpstr>PowerPoint Presentation</vt:lpstr>
      <vt:lpstr>IRB Are People too! </vt:lpstr>
      <vt:lpstr>Define your approach</vt:lpstr>
      <vt:lpstr>Focus!</vt:lpstr>
      <vt:lpstr>Read Research Articles </vt:lpstr>
      <vt:lpstr>Select a Methodology</vt:lpstr>
      <vt:lpstr>Start Small, then Grow</vt:lpstr>
      <vt:lpstr>If Time Is Limited… </vt:lpstr>
      <vt:lpstr>PowerPoint Presentation</vt:lpstr>
      <vt:lpstr>Sharpen   your  skills</vt:lpstr>
      <vt:lpstr>Write! Share Your Work</vt:lpstr>
      <vt:lpstr>PowerPoint Presentation</vt:lpstr>
      <vt:lpstr>PowerPoint Presentation</vt:lpstr>
      <vt:lpstr>Stats:  Let’s Break it Down</vt:lpstr>
      <vt:lpstr>Stats:  Let’s Break it Down</vt:lpstr>
      <vt:lpstr>Stats  Made  Easy</vt:lpstr>
      <vt:lpstr>Resources</vt:lpstr>
      <vt:lpstr>Want to up your game? </vt:lpstr>
      <vt:lpstr>PowerPoint Presentation</vt:lpstr>
      <vt:lpstr>Act Scholarly</vt:lpstr>
      <vt:lpstr>Act Scholarly!</vt:lpstr>
      <vt:lpstr>  Act Scholarly!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 Burge</dc:creator>
  <cp:lastModifiedBy>SK Burge</cp:lastModifiedBy>
  <cp:revision>464</cp:revision>
  <dcterms:created xsi:type="dcterms:W3CDTF">2019-03-24T15:25:25Z</dcterms:created>
  <dcterms:modified xsi:type="dcterms:W3CDTF">2019-09-20T15:44:53Z</dcterms:modified>
</cp:coreProperties>
</file>