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7" r:id="rId1"/>
  </p:sldMasterIdLst>
  <p:notesMasterIdLst>
    <p:notesMasterId r:id="rId9"/>
  </p:notesMasterIdLst>
  <p:sldIdLst>
    <p:sldId id="256" r:id="rId2"/>
    <p:sldId id="257" r:id="rId3"/>
    <p:sldId id="262" r:id="rId4"/>
    <p:sldId id="258" r:id="rId5"/>
    <p:sldId id="261"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6208"/>
  </p:normalViewPr>
  <p:slideViewPr>
    <p:cSldViewPr snapToGrid="0" snapToObjects="1">
      <p:cViewPr varScale="1">
        <p:scale>
          <a:sx n="97" d="100"/>
          <a:sy n="97" d="100"/>
        </p:scale>
        <p:origin x="5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140DDB-4B1F-E54F-87C7-B55440206B3E}" type="doc">
      <dgm:prSet loTypeId="urn:microsoft.com/office/officeart/2009/layout/ReverseList" loCatId="" qsTypeId="urn:microsoft.com/office/officeart/2005/8/quickstyle/simple1" qsCatId="simple" csTypeId="urn:microsoft.com/office/officeart/2005/8/colors/accent1_2" csCatId="accent1" phldr="1"/>
      <dgm:spPr/>
      <dgm:t>
        <a:bodyPr/>
        <a:lstStyle/>
        <a:p>
          <a:endParaRPr lang="en-US"/>
        </a:p>
      </dgm:t>
    </dgm:pt>
    <dgm:pt modelId="{E5895DE2-A061-6240-B33A-847C043435AE}">
      <dgm:prSet phldrT="[Text]"/>
      <dgm:spPr/>
      <dgm:t>
        <a:bodyPr/>
        <a:lstStyle/>
        <a:p>
          <a:endParaRPr lang="en-US" dirty="0"/>
        </a:p>
        <a:p>
          <a:r>
            <a:rPr lang="en-US" dirty="0"/>
            <a:t>“We aim to take the best possible care to medically complex vulnerable people in our community.  In order to do this, we ask that you start seeing your patients at 6AM in order to have time to develop thoughtful medical management plans “</a:t>
          </a:r>
        </a:p>
      </dgm:t>
    </dgm:pt>
    <dgm:pt modelId="{D14ADC24-5FF2-B84F-B167-63A3E3A0CACB}" type="parTrans" cxnId="{20636083-65E1-554A-B0F8-11FE288728CA}">
      <dgm:prSet/>
      <dgm:spPr/>
      <dgm:t>
        <a:bodyPr/>
        <a:lstStyle/>
        <a:p>
          <a:endParaRPr lang="en-US"/>
        </a:p>
      </dgm:t>
    </dgm:pt>
    <dgm:pt modelId="{6C0BC3C6-7F44-0142-B940-45D14CCF42BB}" type="sibTrans" cxnId="{20636083-65E1-554A-B0F8-11FE288728CA}">
      <dgm:prSet/>
      <dgm:spPr/>
      <dgm:t>
        <a:bodyPr/>
        <a:lstStyle/>
        <a:p>
          <a:endParaRPr lang="en-US"/>
        </a:p>
      </dgm:t>
    </dgm:pt>
    <dgm:pt modelId="{E59E88B2-EBC7-0049-92EB-1F4CC9BC51BF}">
      <dgm:prSet/>
      <dgm:spPr/>
      <dgm:t>
        <a:bodyPr/>
        <a:lstStyle/>
        <a:p>
          <a:endParaRPr lang="en-US" dirty="0"/>
        </a:p>
        <a:p>
          <a:r>
            <a:rPr lang="en-US" dirty="0"/>
            <a:t>“ We see patients starting at 6 AM.  Plan to be prepared to rounds with all your notes finished and have your management plan outlined by 10 AM. The senior residents will review your plans before rounds”</a:t>
          </a:r>
        </a:p>
      </dgm:t>
    </dgm:pt>
    <dgm:pt modelId="{56C3AAD2-D4B9-3F49-9176-FF767D883EAB}" type="parTrans" cxnId="{B96CC830-35DD-A84B-AC81-6851EB21BC6F}">
      <dgm:prSet/>
      <dgm:spPr/>
      <dgm:t>
        <a:bodyPr/>
        <a:lstStyle/>
        <a:p>
          <a:endParaRPr lang="en-US"/>
        </a:p>
      </dgm:t>
    </dgm:pt>
    <dgm:pt modelId="{8C9BDF2C-941E-814B-AD77-809C392456F8}" type="sibTrans" cxnId="{B96CC830-35DD-A84B-AC81-6851EB21BC6F}">
      <dgm:prSet/>
      <dgm:spPr/>
      <dgm:t>
        <a:bodyPr/>
        <a:lstStyle/>
        <a:p>
          <a:endParaRPr lang="en-US"/>
        </a:p>
      </dgm:t>
    </dgm:pt>
    <dgm:pt modelId="{DC0D91D4-ABC9-0841-8A7C-4120AA70AF5C}" type="pres">
      <dgm:prSet presAssocID="{45140DDB-4B1F-E54F-87C7-B55440206B3E}" presName="Name0" presStyleCnt="0">
        <dgm:presLayoutVars>
          <dgm:chMax val="2"/>
          <dgm:chPref val="2"/>
          <dgm:animLvl val="lvl"/>
        </dgm:presLayoutVars>
      </dgm:prSet>
      <dgm:spPr/>
    </dgm:pt>
    <dgm:pt modelId="{B85A99A0-EA73-964E-AA9F-39CCAF7CF7B9}" type="pres">
      <dgm:prSet presAssocID="{45140DDB-4B1F-E54F-87C7-B55440206B3E}" presName="LeftText" presStyleLbl="revTx" presStyleIdx="0" presStyleCnt="0">
        <dgm:presLayoutVars>
          <dgm:bulletEnabled val="1"/>
        </dgm:presLayoutVars>
      </dgm:prSet>
      <dgm:spPr/>
    </dgm:pt>
    <dgm:pt modelId="{DF3B17BE-57FC-0546-A90E-0A2CDD8EC857}" type="pres">
      <dgm:prSet presAssocID="{45140DDB-4B1F-E54F-87C7-B55440206B3E}" presName="LeftNode" presStyleLbl="bgImgPlace1" presStyleIdx="0" presStyleCnt="2" custScaleX="205182" custScaleY="126983" custLinFactNeighborX="-52398">
        <dgm:presLayoutVars>
          <dgm:chMax val="2"/>
          <dgm:chPref val="2"/>
        </dgm:presLayoutVars>
      </dgm:prSet>
      <dgm:spPr/>
    </dgm:pt>
    <dgm:pt modelId="{CF7A0FE6-E907-4B47-84D6-688611B2D522}" type="pres">
      <dgm:prSet presAssocID="{45140DDB-4B1F-E54F-87C7-B55440206B3E}" presName="RightText" presStyleLbl="revTx" presStyleIdx="0" presStyleCnt="0">
        <dgm:presLayoutVars>
          <dgm:bulletEnabled val="1"/>
        </dgm:presLayoutVars>
      </dgm:prSet>
      <dgm:spPr/>
    </dgm:pt>
    <dgm:pt modelId="{CD075E75-72E2-AC45-9C98-1A591A857EA9}" type="pres">
      <dgm:prSet presAssocID="{45140DDB-4B1F-E54F-87C7-B55440206B3E}" presName="RightNode" presStyleLbl="bgImgPlace1" presStyleIdx="1" presStyleCnt="2" custScaleX="193302" custScaleY="127529" custLinFactNeighborX="37806" custLinFactNeighborY="1511">
        <dgm:presLayoutVars>
          <dgm:chMax val="0"/>
          <dgm:chPref val="0"/>
        </dgm:presLayoutVars>
      </dgm:prSet>
      <dgm:spPr/>
    </dgm:pt>
    <dgm:pt modelId="{A4D6AC51-D6E8-FC4E-ADEF-9B5104B87FC2}" type="pres">
      <dgm:prSet presAssocID="{45140DDB-4B1F-E54F-87C7-B55440206B3E}" presName="TopArrow" presStyleLbl="node1" presStyleIdx="0" presStyleCnt="2"/>
      <dgm:spPr/>
    </dgm:pt>
    <dgm:pt modelId="{58B3A299-596B-D844-90A5-45D81E1F1E94}" type="pres">
      <dgm:prSet presAssocID="{45140DDB-4B1F-E54F-87C7-B55440206B3E}" presName="BottomArrow" presStyleLbl="node1" presStyleIdx="1" presStyleCnt="2"/>
      <dgm:spPr/>
    </dgm:pt>
  </dgm:ptLst>
  <dgm:cxnLst>
    <dgm:cxn modelId="{B96CC830-35DD-A84B-AC81-6851EB21BC6F}" srcId="{45140DDB-4B1F-E54F-87C7-B55440206B3E}" destId="{E59E88B2-EBC7-0049-92EB-1F4CC9BC51BF}" srcOrd="1" destOrd="0" parTransId="{56C3AAD2-D4B9-3F49-9176-FF767D883EAB}" sibTransId="{8C9BDF2C-941E-814B-AD77-809C392456F8}"/>
    <dgm:cxn modelId="{2C98BD37-C2C6-8E49-84FD-D53E229BD268}" type="presOf" srcId="{E5895DE2-A061-6240-B33A-847C043435AE}" destId="{DF3B17BE-57FC-0546-A90E-0A2CDD8EC857}" srcOrd="1" destOrd="0" presId="urn:microsoft.com/office/officeart/2009/layout/ReverseList"/>
    <dgm:cxn modelId="{20636083-65E1-554A-B0F8-11FE288728CA}" srcId="{45140DDB-4B1F-E54F-87C7-B55440206B3E}" destId="{E5895DE2-A061-6240-B33A-847C043435AE}" srcOrd="0" destOrd="0" parTransId="{D14ADC24-5FF2-B84F-B167-63A3E3A0CACB}" sibTransId="{6C0BC3C6-7F44-0142-B940-45D14CCF42BB}"/>
    <dgm:cxn modelId="{FFC9B3A4-1312-914C-8FE1-8E1B485ABE7C}" type="presOf" srcId="{E59E88B2-EBC7-0049-92EB-1F4CC9BC51BF}" destId="{CD075E75-72E2-AC45-9C98-1A591A857EA9}" srcOrd="1" destOrd="0" presId="urn:microsoft.com/office/officeart/2009/layout/ReverseList"/>
    <dgm:cxn modelId="{1F6D1CB0-B50D-DD42-86DA-DF6519D2D0ED}" type="presOf" srcId="{45140DDB-4B1F-E54F-87C7-B55440206B3E}" destId="{DC0D91D4-ABC9-0841-8A7C-4120AA70AF5C}" srcOrd="0" destOrd="0" presId="urn:microsoft.com/office/officeart/2009/layout/ReverseList"/>
    <dgm:cxn modelId="{333AB0B6-F306-E64A-AAF6-F89B6370F7FC}" type="presOf" srcId="{E59E88B2-EBC7-0049-92EB-1F4CC9BC51BF}" destId="{CF7A0FE6-E907-4B47-84D6-688611B2D522}" srcOrd="0" destOrd="0" presId="urn:microsoft.com/office/officeart/2009/layout/ReverseList"/>
    <dgm:cxn modelId="{0C1BCFB9-78D1-E54B-A9A9-3644A416B023}" type="presOf" srcId="{E5895DE2-A061-6240-B33A-847C043435AE}" destId="{B85A99A0-EA73-964E-AA9F-39CCAF7CF7B9}" srcOrd="0" destOrd="0" presId="urn:microsoft.com/office/officeart/2009/layout/ReverseList"/>
    <dgm:cxn modelId="{629654AB-ADA9-B346-AD2C-707E40F4E247}" type="presParOf" srcId="{DC0D91D4-ABC9-0841-8A7C-4120AA70AF5C}" destId="{B85A99A0-EA73-964E-AA9F-39CCAF7CF7B9}" srcOrd="0" destOrd="0" presId="urn:microsoft.com/office/officeart/2009/layout/ReverseList"/>
    <dgm:cxn modelId="{5A97D87C-59DD-F84C-B4AD-ACE169388AC5}" type="presParOf" srcId="{DC0D91D4-ABC9-0841-8A7C-4120AA70AF5C}" destId="{DF3B17BE-57FC-0546-A90E-0A2CDD8EC857}" srcOrd="1" destOrd="0" presId="urn:microsoft.com/office/officeart/2009/layout/ReverseList"/>
    <dgm:cxn modelId="{2F8A9380-793C-0146-B725-BA77ACFF5CF7}" type="presParOf" srcId="{DC0D91D4-ABC9-0841-8A7C-4120AA70AF5C}" destId="{CF7A0FE6-E907-4B47-84D6-688611B2D522}" srcOrd="2" destOrd="0" presId="urn:microsoft.com/office/officeart/2009/layout/ReverseList"/>
    <dgm:cxn modelId="{A9D8361C-86EE-B343-9CEB-C84448FF85F3}" type="presParOf" srcId="{DC0D91D4-ABC9-0841-8A7C-4120AA70AF5C}" destId="{CD075E75-72E2-AC45-9C98-1A591A857EA9}" srcOrd="3" destOrd="0" presId="urn:microsoft.com/office/officeart/2009/layout/ReverseList"/>
    <dgm:cxn modelId="{D05A1D9F-405D-6B43-BDBF-EAA106E5E2FA}" type="presParOf" srcId="{DC0D91D4-ABC9-0841-8A7C-4120AA70AF5C}" destId="{A4D6AC51-D6E8-FC4E-ADEF-9B5104B87FC2}" srcOrd="4" destOrd="0" presId="urn:microsoft.com/office/officeart/2009/layout/ReverseList"/>
    <dgm:cxn modelId="{2819C821-865D-B14A-AFD6-5D646CEED568}" type="presParOf" srcId="{DC0D91D4-ABC9-0841-8A7C-4120AA70AF5C}" destId="{58B3A299-596B-D844-90A5-45D81E1F1E94}"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B17BE-57FC-0546-A90E-0A2CDD8EC857}">
      <dsp:nvSpPr>
        <dsp:cNvPr id="0" name=""/>
        <dsp:cNvSpPr/>
      </dsp:nvSpPr>
      <dsp:spPr>
        <a:xfrm rot="16200000">
          <a:off x="1218990" y="430352"/>
          <a:ext cx="3622300" cy="3576800"/>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120650" rIns="108585" bIns="120650" numCol="1" spcCol="1270" anchor="t" anchorCtr="0">
          <a:noAutofit/>
        </a:bodyPr>
        <a:lstStyle/>
        <a:p>
          <a:pPr marL="0" lvl="0" indent="0" algn="l" defTabSz="844550">
            <a:lnSpc>
              <a:spcPct val="90000"/>
            </a:lnSpc>
            <a:spcBef>
              <a:spcPct val="0"/>
            </a:spcBef>
            <a:spcAft>
              <a:spcPct val="35000"/>
            </a:spcAft>
            <a:buNone/>
          </a:pPr>
          <a:endParaRPr lang="en-US" sz="1900" kern="1200" dirty="0"/>
        </a:p>
        <a:p>
          <a:pPr marL="0" lvl="0" indent="0" algn="l" defTabSz="844550">
            <a:lnSpc>
              <a:spcPct val="90000"/>
            </a:lnSpc>
            <a:spcBef>
              <a:spcPct val="0"/>
            </a:spcBef>
            <a:spcAft>
              <a:spcPct val="35000"/>
            </a:spcAft>
            <a:buNone/>
          </a:pPr>
          <a:r>
            <a:rPr lang="en-US" sz="1900" kern="1200" dirty="0"/>
            <a:t>“We aim to take the best possible care to medically complex vulnerable people in our community.  In order to do this, we ask that you start seeing your patients at 6AM in order to have time to develop thoughtful medical management plans “</a:t>
          </a:r>
        </a:p>
      </dsp:txBody>
      <dsp:txXfrm rot="5400000">
        <a:off x="1416376" y="582238"/>
        <a:ext cx="3402164" cy="3273028"/>
      </dsp:txXfrm>
    </dsp:sp>
    <dsp:sp modelId="{CD075E75-72E2-AC45-9C98-1A591A857EA9}">
      <dsp:nvSpPr>
        <dsp:cNvPr id="0" name=""/>
        <dsp:cNvSpPr/>
      </dsp:nvSpPr>
      <dsp:spPr>
        <a:xfrm rot="5400000">
          <a:off x="4606059" y="577003"/>
          <a:ext cx="3637875" cy="3369704"/>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14300" rIns="68580" bIns="114300" numCol="1" spcCol="1270" anchor="t" anchorCtr="0">
          <a:noAutofit/>
        </a:bodyPr>
        <a:lstStyle/>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 We see patients starting at 6 AM.  Plan to be prepared to rounds with all your notes finished and have your management plan outlined by 10 AM. The senior residents will review your plans before rounds”</a:t>
          </a:r>
        </a:p>
      </dsp:txBody>
      <dsp:txXfrm rot="-5400000">
        <a:off x="4740145" y="607443"/>
        <a:ext cx="3205179" cy="3308825"/>
      </dsp:txXfrm>
    </dsp:sp>
    <dsp:sp modelId="{A4D6AC51-D6E8-FC4E-ADEF-9B5104B87FC2}">
      <dsp:nvSpPr>
        <dsp:cNvPr id="0" name=""/>
        <dsp:cNvSpPr/>
      </dsp:nvSpPr>
      <dsp:spPr>
        <a:xfrm>
          <a:off x="3943382" y="0"/>
          <a:ext cx="1822389" cy="1822301"/>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B3A299-596B-D844-90A5-45D81E1F1E94}">
      <dsp:nvSpPr>
        <dsp:cNvPr id="0" name=""/>
        <dsp:cNvSpPr/>
      </dsp:nvSpPr>
      <dsp:spPr>
        <a:xfrm rot="10800000">
          <a:off x="3943382" y="2614760"/>
          <a:ext cx="1822389" cy="1822301"/>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427ABA-84FE-C941-855D-DC45100C58B3}" type="datetimeFigureOut">
              <a:rPr lang="en-US" smtClean="0"/>
              <a:t>5/30/21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9ABCE2-36A1-1A44-983A-45D8F483343B}" type="slidenum">
              <a:rPr lang="en-US" smtClean="0"/>
              <a:t>‹#›</a:t>
            </a:fld>
            <a:endParaRPr lang="en-US"/>
          </a:p>
        </p:txBody>
      </p:sp>
    </p:spTree>
    <p:extLst>
      <p:ext uri="{BB962C8B-B14F-4D97-AF65-F5344CB8AC3E}">
        <p14:creationId xmlns:p14="http://schemas.microsoft.com/office/powerpoint/2010/main" val="362342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9ABCE2-36A1-1A44-983A-45D8F483343B}" type="slidenum">
              <a:rPr lang="en-US" smtClean="0"/>
              <a:t>1</a:t>
            </a:fld>
            <a:endParaRPr lang="en-US"/>
          </a:p>
        </p:txBody>
      </p:sp>
    </p:spTree>
    <p:extLst>
      <p:ext uri="{BB962C8B-B14F-4D97-AF65-F5344CB8AC3E}">
        <p14:creationId xmlns:p14="http://schemas.microsoft.com/office/powerpoint/2010/main" val="3552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9ABCE2-36A1-1A44-983A-45D8F483343B}" type="slidenum">
              <a:rPr lang="en-US" smtClean="0"/>
              <a:t>2</a:t>
            </a:fld>
            <a:endParaRPr lang="en-US"/>
          </a:p>
        </p:txBody>
      </p:sp>
    </p:spTree>
    <p:extLst>
      <p:ext uri="{BB962C8B-B14F-4D97-AF65-F5344CB8AC3E}">
        <p14:creationId xmlns:p14="http://schemas.microsoft.com/office/powerpoint/2010/main" val="851034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9ABCE2-36A1-1A44-983A-45D8F483343B}" type="slidenum">
              <a:rPr lang="en-US" smtClean="0"/>
              <a:t>3</a:t>
            </a:fld>
            <a:endParaRPr lang="en-US"/>
          </a:p>
        </p:txBody>
      </p:sp>
    </p:spTree>
    <p:extLst>
      <p:ext uri="{BB962C8B-B14F-4D97-AF65-F5344CB8AC3E}">
        <p14:creationId xmlns:p14="http://schemas.microsoft.com/office/powerpoint/2010/main" val="2946886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9ABCE2-36A1-1A44-983A-45D8F483343B}" type="slidenum">
              <a:rPr lang="en-US" smtClean="0"/>
              <a:t>4</a:t>
            </a:fld>
            <a:endParaRPr lang="en-US"/>
          </a:p>
        </p:txBody>
      </p:sp>
    </p:spTree>
    <p:extLst>
      <p:ext uri="{BB962C8B-B14F-4D97-AF65-F5344CB8AC3E}">
        <p14:creationId xmlns:p14="http://schemas.microsoft.com/office/powerpoint/2010/main" val="2443687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9ABCE2-36A1-1A44-983A-45D8F483343B}" type="slidenum">
              <a:rPr lang="en-US" smtClean="0"/>
              <a:t>5</a:t>
            </a:fld>
            <a:endParaRPr lang="en-US"/>
          </a:p>
        </p:txBody>
      </p:sp>
    </p:spTree>
    <p:extLst>
      <p:ext uri="{BB962C8B-B14F-4D97-AF65-F5344CB8AC3E}">
        <p14:creationId xmlns:p14="http://schemas.microsoft.com/office/powerpoint/2010/main" val="3857918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9ABCE2-36A1-1A44-983A-45D8F483343B}" type="slidenum">
              <a:rPr lang="en-US" smtClean="0"/>
              <a:t>6</a:t>
            </a:fld>
            <a:endParaRPr lang="en-US"/>
          </a:p>
        </p:txBody>
      </p:sp>
    </p:spTree>
    <p:extLst>
      <p:ext uri="{BB962C8B-B14F-4D97-AF65-F5344CB8AC3E}">
        <p14:creationId xmlns:p14="http://schemas.microsoft.com/office/powerpoint/2010/main" val="3297574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9ABCE2-36A1-1A44-983A-45D8F483343B}" type="slidenum">
              <a:rPr lang="en-US" smtClean="0"/>
              <a:t>7</a:t>
            </a:fld>
            <a:endParaRPr lang="en-US"/>
          </a:p>
        </p:txBody>
      </p:sp>
    </p:spTree>
    <p:extLst>
      <p:ext uri="{BB962C8B-B14F-4D97-AF65-F5344CB8AC3E}">
        <p14:creationId xmlns:p14="http://schemas.microsoft.com/office/powerpoint/2010/main" val="419359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5/30/21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88842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5/30/21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8592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5/30/21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3855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527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5/30/21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6761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7068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5/30/21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2335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4906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56714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5/30/21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19905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5/30/21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99841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5/30/21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31475751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56" r:id="rId4"/>
    <p:sldLayoutId id="2147483757" r:id="rId5"/>
    <p:sldLayoutId id="2147483763" r:id="rId6"/>
    <p:sldLayoutId id="2147483758" r:id="rId7"/>
    <p:sldLayoutId id="2147483759" r:id="rId8"/>
    <p:sldLayoutId id="2147483760" r:id="rId9"/>
    <p:sldLayoutId id="2147483761" r:id="rId10"/>
    <p:sldLayoutId id="2147483762" r:id="rId11"/>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EB1645D-9CCA-47C3-A2A0-B0135D2968D1}"/>
              </a:ext>
            </a:extLst>
          </p:cNvPr>
          <p:cNvPicPr>
            <a:picLocks noChangeAspect="1"/>
          </p:cNvPicPr>
          <p:nvPr/>
        </p:nvPicPr>
        <p:blipFill rotWithShape="1">
          <a:blip r:embed="rId3">
            <a:alphaModFix amt="45000"/>
          </a:blip>
          <a:srcRect t="8163"/>
          <a:stretch/>
        </p:blipFill>
        <p:spPr>
          <a:xfrm>
            <a:off x="20" y="10"/>
            <a:ext cx="12191980" cy="6857990"/>
          </a:xfrm>
          <a:prstGeom prst="rect">
            <a:avLst/>
          </a:prstGeom>
        </p:spPr>
      </p:pic>
      <p:sp>
        <p:nvSpPr>
          <p:cNvPr id="24" name="Rectangle 23">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itle 1">
            <a:extLst>
              <a:ext uri="{FF2B5EF4-FFF2-40B4-BE49-F238E27FC236}">
                <a16:creationId xmlns:a16="http://schemas.microsoft.com/office/drawing/2014/main" id="{1F3F0BB9-E07B-FA45-AB08-F4206C376D8E}"/>
              </a:ext>
            </a:extLst>
          </p:cNvPr>
          <p:cNvSpPr>
            <a:spLocks noGrp="1"/>
          </p:cNvSpPr>
          <p:nvPr>
            <p:ph type="ctrTitle"/>
          </p:nvPr>
        </p:nvSpPr>
        <p:spPr>
          <a:xfrm>
            <a:off x="1769532" y="2091263"/>
            <a:ext cx="8652938" cy="2461504"/>
          </a:xfrm>
        </p:spPr>
        <p:txBody>
          <a:bodyPr>
            <a:normAutofit/>
          </a:bodyPr>
          <a:lstStyle/>
          <a:p>
            <a:r>
              <a:rPr lang="en-US" sz="5800"/>
              <a:t>Leadership Strategies: Finding your Why</a:t>
            </a:r>
            <a:endParaRPr lang="en-US" sz="5800" dirty="0"/>
          </a:p>
        </p:txBody>
      </p:sp>
      <p:sp>
        <p:nvSpPr>
          <p:cNvPr id="3" name="Subtitle 2">
            <a:extLst>
              <a:ext uri="{FF2B5EF4-FFF2-40B4-BE49-F238E27FC236}">
                <a16:creationId xmlns:a16="http://schemas.microsoft.com/office/drawing/2014/main" id="{E343625D-F6CF-5A4B-B13E-966350F92DF5}"/>
              </a:ext>
            </a:extLst>
          </p:cNvPr>
          <p:cNvSpPr>
            <a:spLocks noGrp="1"/>
          </p:cNvSpPr>
          <p:nvPr>
            <p:ph type="subTitle" idx="1"/>
          </p:nvPr>
        </p:nvSpPr>
        <p:spPr>
          <a:xfrm>
            <a:off x="1769532" y="4623127"/>
            <a:ext cx="8655200" cy="457201"/>
          </a:xfrm>
        </p:spPr>
        <p:txBody>
          <a:bodyPr>
            <a:normAutofit/>
          </a:bodyPr>
          <a:lstStyle/>
          <a:p>
            <a:pPr>
              <a:lnSpc>
                <a:spcPct val="90000"/>
              </a:lnSpc>
              <a:spcAft>
                <a:spcPts val="600"/>
              </a:spcAft>
            </a:pPr>
            <a:r>
              <a:rPr lang="en-US" sz="1000">
                <a:solidFill>
                  <a:schemeClr val="tx1"/>
                </a:solidFill>
              </a:rPr>
              <a:t>Katherine Holmes, MD</a:t>
            </a:r>
          </a:p>
          <a:p>
            <a:pPr>
              <a:lnSpc>
                <a:spcPct val="90000"/>
              </a:lnSpc>
              <a:spcAft>
                <a:spcPts val="600"/>
              </a:spcAft>
            </a:pPr>
            <a:r>
              <a:rPr lang="en-US" sz="1000">
                <a:solidFill>
                  <a:schemeClr val="tx1"/>
                </a:solidFill>
              </a:rPr>
              <a:t>April 26, 2020</a:t>
            </a:r>
          </a:p>
        </p:txBody>
      </p:sp>
      <p:sp>
        <p:nvSpPr>
          <p:cNvPr id="26" name="Rectangle 25">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258084166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5" name="Rectangle 1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7" name="Rectangle 1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9" name="Group 1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0" name="Straight Connector 1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4" name="Rectangle 23">
            <a:extLst>
              <a:ext uri="{FF2B5EF4-FFF2-40B4-BE49-F238E27FC236}">
                <a16:creationId xmlns:a16="http://schemas.microsoft.com/office/drawing/2014/main" id="{9891C27D-8C9D-415C-A639-23D76B7B1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8F4C0D6-B7E0-42D0-A57F-6781017A21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5B4D6D08-A7F1-4445-BA2E-E449562C04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A7C1A41-D915-4D26-8D5E-C01B27160A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909241"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32" name="Rectangle 31">
            <a:extLst>
              <a:ext uri="{FF2B5EF4-FFF2-40B4-BE49-F238E27FC236}">
                <a16:creationId xmlns:a16="http://schemas.microsoft.com/office/drawing/2014/main" id="{A50B663E-F671-4504-99A8-455955469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227" y="805446"/>
            <a:ext cx="6570161" cy="5244497"/>
          </a:xfrm>
          <a:prstGeom prst="rect">
            <a:avLst/>
          </a:prstGeom>
          <a:noFill/>
          <a:ln w="6350" cap="sq" cmpd="sng" algn="ctr">
            <a:solidFill>
              <a:srgbClr val="404040"/>
            </a:solidFill>
            <a:prstDash val="solid"/>
            <a:miter lim="800000"/>
          </a:ln>
          <a:effectLst/>
        </p:spPr>
      </p:sp>
      <p:sp>
        <p:nvSpPr>
          <p:cNvPr id="34" name="Rectangle 33">
            <a:extLst>
              <a:ext uri="{FF2B5EF4-FFF2-40B4-BE49-F238E27FC236}">
                <a16:creationId xmlns:a16="http://schemas.microsoft.com/office/drawing/2014/main" id="{2EF89585-ECD6-4B38-96B1-AD41A1BD4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7837"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1B6FCD50-3FE8-4AB2-B746-2CC0EA9D40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3E90108-E441-4AF0-A059-613D076C7C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3777"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B422045-789A-442D-9E39-6FC4EC452C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6" name="Picture Placeholder 5">
            <a:extLst>
              <a:ext uri="{FF2B5EF4-FFF2-40B4-BE49-F238E27FC236}">
                <a16:creationId xmlns:a16="http://schemas.microsoft.com/office/drawing/2014/main" id="{92A21572-82B1-8F47-87DF-74B5F82E4AB6}"/>
              </a:ext>
            </a:extLst>
          </p:cNvPr>
          <p:cNvPicPr>
            <a:picLocks noGrp="1" noChangeAspect="1"/>
          </p:cNvPicPr>
          <p:nvPr>
            <p:ph type="pic" idx="1"/>
          </p:nvPr>
        </p:nvPicPr>
        <p:blipFill>
          <a:blip r:embed="rId3"/>
          <a:stretch>
            <a:fillRect/>
          </a:stretch>
        </p:blipFill>
        <p:spPr>
          <a:xfrm>
            <a:off x="1295859" y="2134630"/>
            <a:ext cx="5600897" cy="2992010"/>
          </a:xfrm>
          <a:prstGeom prst="rect">
            <a:avLst/>
          </a:prstGeom>
        </p:spPr>
      </p:pic>
      <p:sp>
        <p:nvSpPr>
          <p:cNvPr id="42" name="Rectangle 41">
            <a:extLst>
              <a:ext uri="{FF2B5EF4-FFF2-40B4-BE49-F238E27FC236}">
                <a16:creationId xmlns:a16="http://schemas.microsoft.com/office/drawing/2014/main" id="{3F4C63FE-9526-4F8E-BCFD-954D2EF94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6E6B0A-5021-9748-98B1-A8B505D22223}"/>
              </a:ext>
            </a:extLst>
          </p:cNvPr>
          <p:cNvSpPr>
            <a:spLocks noGrp="1"/>
          </p:cNvSpPr>
          <p:nvPr>
            <p:ph type="title"/>
          </p:nvPr>
        </p:nvSpPr>
        <p:spPr>
          <a:xfrm>
            <a:off x="8560024" y="282528"/>
            <a:ext cx="3434862" cy="2846436"/>
          </a:xfrm>
        </p:spPr>
        <p:txBody>
          <a:bodyPr vert="horz" lIns="91440" tIns="45720" rIns="91440" bIns="45720" rtlCol="0" anchor="ctr">
            <a:normAutofit/>
          </a:bodyPr>
          <a:lstStyle/>
          <a:p>
            <a:pPr algn="ctr">
              <a:lnSpc>
                <a:spcPct val="83000"/>
              </a:lnSpc>
            </a:pPr>
            <a:r>
              <a:rPr lang="en-US" sz="4400" cap="all" spc="-100" dirty="0">
                <a:solidFill>
                  <a:schemeClr val="tx1">
                    <a:lumMod val="85000"/>
                    <a:lumOff val="15000"/>
                  </a:schemeClr>
                </a:solidFill>
              </a:rPr>
              <a:t>Learning Objective**</a:t>
            </a:r>
          </a:p>
        </p:txBody>
      </p:sp>
      <p:sp>
        <p:nvSpPr>
          <p:cNvPr id="3" name="Content Placeholder 2">
            <a:extLst>
              <a:ext uri="{FF2B5EF4-FFF2-40B4-BE49-F238E27FC236}">
                <a16:creationId xmlns:a16="http://schemas.microsoft.com/office/drawing/2014/main" id="{C02C955B-435F-9949-BFA1-49F442AFC4FB}"/>
              </a:ext>
            </a:extLst>
          </p:cNvPr>
          <p:cNvSpPr>
            <a:spLocks noGrp="1"/>
          </p:cNvSpPr>
          <p:nvPr>
            <p:ph type="body" sz="half" idx="2"/>
          </p:nvPr>
        </p:nvSpPr>
        <p:spPr>
          <a:xfrm>
            <a:off x="8560024" y="2400300"/>
            <a:ext cx="3238829" cy="2846436"/>
          </a:xfrm>
        </p:spPr>
        <p:txBody>
          <a:bodyPr vert="horz" lIns="91440" tIns="45720" rIns="91440" bIns="45720" rtlCol="0">
            <a:noAutofit/>
          </a:bodyPr>
          <a:lstStyle/>
          <a:p>
            <a:pPr algn="ctr">
              <a:lnSpc>
                <a:spcPct val="100000"/>
              </a:lnSpc>
              <a:spcBef>
                <a:spcPts val="0"/>
              </a:spcBef>
              <a:spcAft>
                <a:spcPts val="600"/>
              </a:spcAft>
            </a:pPr>
            <a:r>
              <a:rPr lang="en-US" sz="2800" spc="80" dirty="0">
                <a:solidFill>
                  <a:schemeClr val="accent1"/>
                </a:solidFill>
              </a:rPr>
              <a:t>Explore Key Question</a:t>
            </a:r>
            <a:r>
              <a:rPr lang="en-US" sz="2800" spc="80" dirty="0">
                <a:solidFill>
                  <a:schemeClr val="tx1">
                    <a:lumMod val="85000"/>
                    <a:lumOff val="15000"/>
                  </a:schemeClr>
                </a:solidFill>
              </a:rPr>
              <a:t>: What characteristics separate effective leaders from ineffective leaders? </a:t>
            </a:r>
          </a:p>
        </p:txBody>
      </p:sp>
      <p:sp>
        <p:nvSpPr>
          <p:cNvPr id="7" name="TextBox 6">
            <a:extLst>
              <a:ext uri="{FF2B5EF4-FFF2-40B4-BE49-F238E27FC236}">
                <a16:creationId xmlns:a16="http://schemas.microsoft.com/office/drawing/2014/main" id="{B26EEC81-4081-D440-A8C9-2D219768364F}"/>
              </a:ext>
            </a:extLst>
          </p:cNvPr>
          <p:cNvSpPr txBox="1"/>
          <p:nvPr/>
        </p:nvSpPr>
        <p:spPr>
          <a:xfrm>
            <a:off x="8560024" y="5246736"/>
            <a:ext cx="3238829" cy="646331"/>
          </a:xfrm>
          <a:prstGeom prst="rect">
            <a:avLst/>
          </a:prstGeom>
          <a:noFill/>
        </p:spPr>
        <p:txBody>
          <a:bodyPr wrap="square" rtlCol="0">
            <a:spAutoFit/>
          </a:bodyPr>
          <a:lstStyle/>
          <a:p>
            <a:r>
              <a:rPr lang="en-US" dirty="0"/>
              <a:t>**Based on a TED Talk By Simon </a:t>
            </a:r>
            <a:r>
              <a:rPr lang="en-US" dirty="0" err="1"/>
              <a:t>Senak</a:t>
            </a:r>
            <a:r>
              <a:rPr lang="en-US" dirty="0"/>
              <a:t>**</a:t>
            </a:r>
          </a:p>
        </p:txBody>
      </p:sp>
    </p:spTree>
    <p:extLst>
      <p:ext uri="{BB962C8B-B14F-4D97-AF65-F5344CB8AC3E}">
        <p14:creationId xmlns:p14="http://schemas.microsoft.com/office/powerpoint/2010/main" val="395760570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5" name="Rectangle 1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7" name="Rectangle 1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9" name="Group 1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0" name="Straight Connector 1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4" name="Rectangle 2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3">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2" name="Rectangle 3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75132211-ADFF-AE4F-95CE-0E54E9549874}"/>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2400" cap="all" spc="-100" dirty="0">
                <a:solidFill>
                  <a:schemeClr val="bg1"/>
                </a:solidFill>
              </a:rPr>
              <a:t>Personality and leadership:</a:t>
            </a:r>
            <a:br>
              <a:rPr lang="en-US" sz="2400" cap="all" spc="-100" dirty="0">
                <a:solidFill>
                  <a:schemeClr val="bg1"/>
                </a:solidFill>
              </a:rPr>
            </a:br>
            <a:br>
              <a:rPr lang="en-US" sz="2400" cap="all" spc="-100" dirty="0">
                <a:solidFill>
                  <a:schemeClr val="bg1"/>
                </a:solidFill>
              </a:rPr>
            </a:br>
            <a:r>
              <a:rPr lang="en-US" sz="2400" cap="all" spc="-100" dirty="0">
                <a:solidFill>
                  <a:schemeClr val="bg1"/>
                </a:solidFill>
              </a:rPr>
              <a:t>Individual personality types VS. Communication of Ideas</a:t>
            </a:r>
          </a:p>
        </p:txBody>
      </p:sp>
      <p:sp>
        <p:nvSpPr>
          <p:cNvPr id="34" name="Rectangle 3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6" name="Content Placeholder 5" descr="A screenshot of a cell phone screen with text&#10;&#10;Description automatically generated">
            <a:extLst>
              <a:ext uri="{FF2B5EF4-FFF2-40B4-BE49-F238E27FC236}">
                <a16:creationId xmlns:a16="http://schemas.microsoft.com/office/drawing/2014/main" id="{A0613206-3ABB-D941-B7D8-988249D0A38E}"/>
              </a:ext>
            </a:extLst>
          </p:cNvPr>
          <p:cNvPicPr>
            <a:picLocks noGrp="1" noChangeAspect="1"/>
          </p:cNvPicPr>
          <p:nvPr>
            <p:ph sz="half" idx="2"/>
          </p:nvPr>
        </p:nvPicPr>
        <p:blipFill>
          <a:blip r:embed="rId4"/>
          <a:stretch>
            <a:fillRect/>
          </a:stretch>
        </p:blipFill>
        <p:spPr>
          <a:xfrm>
            <a:off x="5346570" y="1124857"/>
            <a:ext cx="6202238" cy="4605161"/>
          </a:xfrm>
          <a:prstGeom prst="rect">
            <a:avLst/>
          </a:prstGeom>
        </p:spPr>
      </p:pic>
    </p:spTree>
    <p:extLst>
      <p:ext uri="{BB962C8B-B14F-4D97-AF65-F5344CB8AC3E}">
        <p14:creationId xmlns:p14="http://schemas.microsoft.com/office/powerpoint/2010/main" val="373558802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device&#10;&#10;Description automatically generated">
            <a:extLst>
              <a:ext uri="{FF2B5EF4-FFF2-40B4-BE49-F238E27FC236}">
                <a16:creationId xmlns:a16="http://schemas.microsoft.com/office/drawing/2014/main" id="{099B6A26-1CD9-B849-86D3-FBDD8E6E779E}"/>
              </a:ext>
            </a:extLst>
          </p:cNvPr>
          <p:cNvPicPr>
            <a:picLocks noChangeAspect="1"/>
          </p:cNvPicPr>
          <p:nvPr/>
        </p:nvPicPr>
        <p:blipFill rotWithShape="1">
          <a:blip r:embed="rId3"/>
          <a:srcRect l="4912" r="1" b="1"/>
          <a:stretch/>
        </p:blipFill>
        <p:spPr>
          <a:xfrm>
            <a:off x="3048" y="10"/>
            <a:ext cx="12188952" cy="6857990"/>
          </a:xfrm>
          <a:prstGeom prst="rect">
            <a:avLst/>
          </a:prstGeom>
        </p:spPr>
      </p:pic>
      <p:sp>
        <p:nvSpPr>
          <p:cNvPr id="12" name="Rectangle 11">
            <a:extLst>
              <a:ext uri="{FF2B5EF4-FFF2-40B4-BE49-F238E27FC236}">
                <a16:creationId xmlns:a16="http://schemas.microsoft.com/office/drawing/2014/main" id="{CD64F326-929E-45E2-B54D-DC7E17207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0224" y="941695"/>
            <a:ext cx="5452527" cy="4974610"/>
          </a:xfrm>
          <a:prstGeom prst="rect">
            <a:avLst/>
          </a:prstGeom>
          <a:solidFill>
            <a:schemeClr val="bg1">
              <a:lumMod val="75000"/>
              <a:lumOff val="25000"/>
            </a:schemeClr>
          </a:solidFill>
          <a:ln w="6350" cap="sq" cmpd="sng" algn="ctr">
            <a:noFill/>
            <a:prstDash val="solid"/>
            <a:miter lim="800000"/>
          </a:ln>
          <a:effectLst/>
        </p:spPr>
      </p:sp>
      <p:sp>
        <p:nvSpPr>
          <p:cNvPr id="14" name="Rectangle 13">
            <a:extLst>
              <a:ext uri="{FF2B5EF4-FFF2-40B4-BE49-F238E27FC236}">
                <a16:creationId xmlns:a16="http://schemas.microsoft.com/office/drawing/2014/main" id="{7BFCDFD7-7B3B-4ED9-B533-34D0B3724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6167" y="1106424"/>
            <a:ext cx="5120640" cy="464515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60AA6608-94DA-E24A-B3AF-BC1751ABED4F}"/>
              </a:ext>
            </a:extLst>
          </p:cNvPr>
          <p:cNvSpPr>
            <a:spLocks noGrp="1"/>
          </p:cNvSpPr>
          <p:nvPr>
            <p:ph type="title"/>
          </p:nvPr>
        </p:nvSpPr>
        <p:spPr>
          <a:xfrm>
            <a:off x="6210846" y="1352277"/>
            <a:ext cx="4633416" cy="1371600"/>
          </a:xfrm>
        </p:spPr>
        <p:txBody>
          <a:bodyPr>
            <a:normAutofit/>
          </a:bodyPr>
          <a:lstStyle/>
          <a:p>
            <a:r>
              <a:rPr lang="en-US" sz="4000">
                <a:solidFill>
                  <a:schemeClr val="tx1"/>
                </a:solidFill>
              </a:rPr>
              <a:t> The Golden Circle</a:t>
            </a:r>
          </a:p>
        </p:txBody>
      </p:sp>
      <p:sp>
        <p:nvSpPr>
          <p:cNvPr id="9" name="Content Placeholder 8">
            <a:extLst>
              <a:ext uri="{FF2B5EF4-FFF2-40B4-BE49-F238E27FC236}">
                <a16:creationId xmlns:a16="http://schemas.microsoft.com/office/drawing/2014/main" id="{2A0EAD79-CD1E-4912-8349-F9674B39C207}"/>
              </a:ext>
            </a:extLst>
          </p:cNvPr>
          <p:cNvSpPr>
            <a:spLocks noGrp="1"/>
          </p:cNvSpPr>
          <p:nvPr>
            <p:ph idx="1"/>
          </p:nvPr>
        </p:nvSpPr>
        <p:spPr>
          <a:xfrm>
            <a:off x="6210845" y="2852792"/>
            <a:ext cx="4633415" cy="2572193"/>
          </a:xfrm>
        </p:spPr>
        <p:txBody>
          <a:bodyPr>
            <a:normAutofit lnSpcReduction="10000"/>
          </a:bodyPr>
          <a:lstStyle/>
          <a:p>
            <a:r>
              <a:rPr lang="en-US" dirty="0">
                <a:solidFill>
                  <a:schemeClr val="accent6"/>
                </a:solidFill>
              </a:rPr>
              <a:t>WHY: PURPOSE</a:t>
            </a:r>
          </a:p>
          <a:p>
            <a:r>
              <a:rPr lang="en-US" dirty="0"/>
              <a:t>What is your cause?  What is the belief you hold about why you do what you do?</a:t>
            </a:r>
          </a:p>
          <a:p>
            <a:r>
              <a:rPr lang="en-US" dirty="0">
                <a:solidFill>
                  <a:schemeClr val="accent5"/>
                </a:solidFill>
              </a:rPr>
              <a:t>HOW: PROCESS</a:t>
            </a:r>
          </a:p>
          <a:p>
            <a:r>
              <a:rPr lang="en-US" dirty="0"/>
              <a:t>Specific actions you take to realize your why</a:t>
            </a:r>
          </a:p>
          <a:p>
            <a:r>
              <a:rPr lang="en-US" dirty="0">
                <a:solidFill>
                  <a:schemeClr val="accent1"/>
                </a:solidFill>
              </a:rPr>
              <a:t>WHAT: RESULT</a:t>
            </a:r>
          </a:p>
          <a:p>
            <a:r>
              <a:rPr lang="en-US" dirty="0"/>
              <a:t>What service/action/behavior is realized?</a:t>
            </a:r>
          </a:p>
        </p:txBody>
      </p:sp>
    </p:spTree>
    <p:extLst>
      <p:ext uri="{BB962C8B-B14F-4D97-AF65-F5344CB8AC3E}">
        <p14:creationId xmlns:p14="http://schemas.microsoft.com/office/powerpoint/2010/main" val="225804156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37148-5FAE-D944-9976-73169E08AAC1}"/>
              </a:ext>
            </a:extLst>
          </p:cNvPr>
          <p:cNvSpPr>
            <a:spLocks noGrp="1"/>
          </p:cNvSpPr>
          <p:nvPr>
            <p:ph type="title"/>
          </p:nvPr>
        </p:nvSpPr>
        <p:spPr/>
        <p:txBody>
          <a:bodyPr/>
          <a:lstStyle/>
          <a:p>
            <a:r>
              <a:rPr lang="en-US" dirty="0"/>
              <a:t>Leadership Communication</a:t>
            </a:r>
          </a:p>
        </p:txBody>
      </p:sp>
      <p:graphicFrame>
        <p:nvGraphicFramePr>
          <p:cNvPr id="6" name="Content Placeholder 5">
            <a:extLst>
              <a:ext uri="{FF2B5EF4-FFF2-40B4-BE49-F238E27FC236}">
                <a16:creationId xmlns:a16="http://schemas.microsoft.com/office/drawing/2014/main" id="{1EB7422F-376D-094B-9B98-CBD8BE413D8F}"/>
              </a:ext>
            </a:extLst>
          </p:cNvPr>
          <p:cNvGraphicFramePr>
            <a:graphicFrameLocks noGrp="1"/>
          </p:cNvGraphicFramePr>
          <p:nvPr>
            <p:ph sz="half" idx="1"/>
            <p:extLst>
              <p:ext uri="{D42A27DB-BD31-4B8C-83A1-F6EECF244321}">
                <p14:modId xmlns:p14="http://schemas.microsoft.com/office/powerpoint/2010/main" val="3552642113"/>
              </p:ext>
            </p:extLst>
          </p:nvPr>
        </p:nvGraphicFramePr>
        <p:xfrm>
          <a:off x="1066800" y="1414464"/>
          <a:ext cx="9605963" cy="4437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a:extLst>
              <a:ext uri="{FF2B5EF4-FFF2-40B4-BE49-F238E27FC236}">
                <a16:creationId xmlns:a16="http://schemas.microsoft.com/office/drawing/2014/main" id="{D5B34E1A-A4FC-334B-AC97-BFC60D764EDC}"/>
              </a:ext>
            </a:extLst>
          </p:cNvPr>
          <p:cNvSpPr>
            <a:spLocks noGrp="1"/>
          </p:cNvSpPr>
          <p:nvPr>
            <p:ph sz="half" idx="2"/>
          </p:nvPr>
        </p:nvSpPr>
        <p:spPr>
          <a:xfrm>
            <a:off x="9585434" y="5806440"/>
            <a:ext cx="1539766" cy="45719"/>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63316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77125-4B82-5248-8B5C-B828BF61F7FD}"/>
              </a:ext>
            </a:extLst>
          </p:cNvPr>
          <p:cNvSpPr>
            <a:spLocks noGrp="1"/>
          </p:cNvSpPr>
          <p:nvPr>
            <p:ph type="title"/>
          </p:nvPr>
        </p:nvSpPr>
        <p:spPr/>
        <p:txBody>
          <a:bodyPr/>
          <a:lstStyle/>
          <a:p>
            <a:r>
              <a:rPr lang="en-US" dirty="0"/>
              <a:t>Organizational Culture Is the Result Of Leadership</a:t>
            </a:r>
          </a:p>
        </p:txBody>
      </p:sp>
      <p:pic>
        <p:nvPicPr>
          <p:cNvPr id="5" name="Content Placeholder 4" descr="A screenshot of a cell phone&#10;&#10;Description automatically generated">
            <a:extLst>
              <a:ext uri="{FF2B5EF4-FFF2-40B4-BE49-F238E27FC236}">
                <a16:creationId xmlns:a16="http://schemas.microsoft.com/office/drawing/2014/main" id="{358E9A76-C375-964A-8589-504C28D22BDA}"/>
              </a:ext>
            </a:extLst>
          </p:cNvPr>
          <p:cNvPicPr>
            <a:picLocks noGrp="1" noChangeAspect="1"/>
          </p:cNvPicPr>
          <p:nvPr>
            <p:ph idx="1"/>
          </p:nvPr>
        </p:nvPicPr>
        <p:blipFill>
          <a:blip r:embed="rId3"/>
          <a:stretch>
            <a:fillRect/>
          </a:stretch>
        </p:blipFill>
        <p:spPr>
          <a:xfrm>
            <a:off x="2417955" y="2103438"/>
            <a:ext cx="7356089" cy="3849687"/>
          </a:xfrm>
        </p:spPr>
      </p:pic>
    </p:spTree>
    <p:extLst>
      <p:ext uri="{BB962C8B-B14F-4D97-AF65-F5344CB8AC3E}">
        <p14:creationId xmlns:p14="http://schemas.microsoft.com/office/powerpoint/2010/main" val="3910319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E9EDDFA-8F05-462B-8D3E-5B9C4FBC7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topwatch">
            <a:extLst>
              <a:ext uri="{FF2B5EF4-FFF2-40B4-BE49-F238E27FC236}">
                <a16:creationId xmlns:a16="http://schemas.microsoft.com/office/drawing/2014/main" id="{B797C99E-8C2A-4880-9237-D9F893216C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654" y="751821"/>
            <a:ext cx="5367165" cy="5367165"/>
          </a:xfrm>
          <a:prstGeom prst="rect">
            <a:avLst/>
          </a:prstGeom>
        </p:spPr>
      </p:pic>
      <p:sp>
        <p:nvSpPr>
          <p:cNvPr id="19" name="Rectangle 18">
            <a:extLst>
              <a:ext uri="{FF2B5EF4-FFF2-40B4-BE49-F238E27FC236}">
                <a16:creationId xmlns:a16="http://schemas.microsoft.com/office/drawing/2014/main" id="{143F9A23-3237-4ED6-A1E9-C0E6530E0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63CD46D-4335-4BA4-842A-BF835A99C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29A99C-0345-F245-9566-609DEBD87E8A}"/>
              </a:ext>
            </a:extLst>
          </p:cNvPr>
          <p:cNvSpPr>
            <a:spLocks noGrp="1"/>
          </p:cNvSpPr>
          <p:nvPr>
            <p:ph type="title"/>
          </p:nvPr>
        </p:nvSpPr>
        <p:spPr>
          <a:xfrm>
            <a:off x="7064082" y="642594"/>
            <a:ext cx="4472921" cy="1371600"/>
          </a:xfrm>
        </p:spPr>
        <p:txBody>
          <a:bodyPr>
            <a:normAutofit/>
          </a:bodyPr>
          <a:lstStyle/>
          <a:p>
            <a:r>
              <a:rPr lang="en-US" dirty="0"/>
              <a:t>Breakout Rooms</a:t>
            </a:r>
          </a:p>
        </p:txBody>
      </p:sp>
      <p:sp>
        <p:nvSpPr>
          <p:cNvPr id="3" name="Content Placeholder 2">
            <a:extLst>
              <a:ext uri="{FF2B5EF4-FFF2-40B4-BE49-F238E27FC236}">
                <a16:creationId xmlns:a16="http://schemas.microsoft.com/office/drawing/2014/main" id="{C26AE5C6-7624-6A45-97CF-C8C2AF705AC5}"/>
              </a:ext>
            </a:extLst>
          </p:cNvPr>
          <p:cNvSpPr>
            <a:spLocks noGrp="1"/>
          </p:cNvSpPr>
          <p:nvPr>
            <p:ph idx="1"/>
          </p:nvPr>
        </p:nvSpPr>
        <p:spPr>
          <a:xfrm>
            <a:off x="7064082" y="2103120"/>
            <a:ext cx="4472922" cy="3931920"/>
          </a:xfrm>
        </p:spPr>
        <p:txBody>
          <a:bodyPr>
            <a:normAutofit/>
          </a:bodyPr>
          <a:lstStyle/>
          <a:p>
            <a:r>
              <a:rPr lang="en-US" sz="2400"/>
              <a:t>Questions: </a:t>
            </a:r>
            <a:endParaRPr lang="en-US" sz="2400" dirty="0"/>
          </a:p>
          <a:p>
            <a:r>
              <a:rPr lang="en-US" sz="2400" dirty="0"/>
              <a:t>1. Can you begin to develop your WHY: What is your driving motivation for what you do?</a:t>
            </a:r>
          </a:p>
          <a:p>
            <a:endParaRPr lang="en-US" sz="2400" dirty="0"/>
          </a:p>
          <a:p>
            <a:r>
              <a:rPr lang="en-US" sz="2400" dirty="0"/>
              <a:t>2. What are you hoping to accomplish as chief? </a:t>
            </a:r>
            <a:endParaRPr lang="en-US" dirty="0"/>
          </a:p>
        </p:txBody>
      </p:sp>
    </p:spTree>
    <p:extLst>
      <p:ext uri="{BB962C8B-B14F-4D97-AF65-F5344CB8AC3E}">
        <p14:creationId xmlns:p14="http://schemas.microsoft.com/office/powerpoint/2010/main" val="3968724609"/>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242E41"/>
      </a:dk2>
      <a:lt2>
        <a:srgbClr val="E2E8E4"/>
      </a:lt2>
      <a:accent1>
        <a:srgbClr val="E729A8"/>
      </a:accent1>
      <a:accent2>
        <a:srgbClr val="C517D5"/>
      </a:accent2>
      <a:accent3>
        <a:srgbClr val="8829E7"/>
      </a:accent3>
      <a:accent4>
        <a:srgbClr val="4D41DC"/>
      </a:accent4>
      <a:accent5>
        <a:srgbClr val="2969E7"/>
      </a:accent5>
      <a:accent6>
        <a:srgbClr val="17A6D5"/>
      </a:accent6>
      <a:hlink>
        <a:srgbClr val="6172CA"/>
      </a:hlink>
      <a:folHlink>
        <a:srgbClr val="7F7F7F"/>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240</Words>
  <Application>Microsoft Macintosh PowerPoint</Application>
  <PresentationFormat>Widescreen</PresentationFormat>
  <Paragraphs>32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Century Gothic</vt:lpstr>
      <vt:lpstr>Garamond</vt:lpstr>
      <vt:lpstr>Gill Sans MT</vt:lpstr>
      <vt:lpstr>SavonVTI</vt:lpstr>
      <vt:lpstr>Leadership Strategies: Finding your Why</vt:lpstr>
      <vt:lpstr>Learning Objective**</vt:lpstr>
      <vt:lpstr>Personality and leadership:  Individual personality types VS. Communication of Ideas</vt:lpstr>
      <vt:lpstr> The Golden Circle</vt:lpstr>
      <vt:lpstr>Leadership Communication</vt:lpstr>
      <vt:lpstr>Organizational Culture Is the Result Of Leadership</vt:lpstr>
      <vt:lpstr>Breakout Rooms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Strategies: Finding your Why</dc:title>
  <dc:creator>Katherine Holmes</dc:creator>
  <cp:lastModifiedBy>Paladine, Heather L.</cp:lastModifiedBy>
  <cp:revision>3</cp:revision>
  <dcterms:created xsi:type="dcterms:W3CDTF">2020-04-23T18:39:09Z</dcterms:created>
  <dcterms:modified xsi:type="dcterms:W3CDTF">2021-05-30T17:47:46Z</dcterms:modified>
</cp:coreProperties>
</file>