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afp.org/dam/AAFP/documents/events/rps_pdw/handouts/res-76-burket.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646583a06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646583a06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87e44a672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7e44a672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ability to receive feedback gracefully is a large component of success as a resident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646583a06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646583a06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https://www.aafp.org/dam/AAFP/documents/events/rps_pdw/handouts/res-76-burket.pdf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Need to Feed(back) MAJ Jeffrey Burket, MD Madigan Faculty Development Fellowship Madigan Army Medical Center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7db55f0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7db55f0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87db55f0a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7db55f0a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202122"/>
              </a:solidFill>
              <a:highlight>
                <a:srgbClr val="FFFFFF"/>
              </a:highlight>
            </a:endParaRPr>
          </a:p>
          <a:p>
            <a:pPr indent="0" lvl="0" marL="0" rtl="0" algn="l">
              <a:spcBef>
                <a:spcPts val="0"/>
              </a:spcBef>
              <a:spcAft>
                <a:spcPts val="0"/>
              </a:spcAft>
              <a:buNone/>
            </a:pPr>
            <a:r>
              <a:rPr lang="en" sz="1050">
                <a:solidFill>
                  <a:srgbClr val="202122"/>
                </a:solidFill>
                <a:highlight>
                  <a:srgbClr val="FFFFFF"/>
                </a:highlight>
              </a:rPr>
              <a:t>A technique, often used in self-help groups, helps people better understand their relationship with themselves and others. It was created by psychologists Joseph Luft (1916–2014) and Harrington Ingham (1916–1995) in 1955, (JOHARI = combo of their first names)</a:t>
            </a:r>
            <a:endParaRPr sz="1050">
              <a:solidFill>
                <a:srgbClr val="202122"/>
              </a:solidFill>
              <a:highlight>
                <a:srgbClr val="FFFFFF"/>
              </a:highlight>
            </a:endParaRPr>
          </a:p>
          <a:p>
            <a:pPr indent="0" lvl="0" marL="0" rtl="0" algn="l">
              <a:lnSpc>
                <a:spcPct val="115000"/>
              </a:lnSpc>
              <a:spcBef>
                <a:spcPts val="200"/>
              </a:spcBef>
              <a:spcAft>
                <a:spcPts val="0"/>
              </a:spcAft>
              <a:buClr>
                <a:schemeClr val="dk1"/>
              </a:buClr>
              <a:buSzPts val="1100"/>
              <a:buFont typeface="Arial"/>
              <a:buNone/>
            </a:pPr>
            <a:r>
              <a:t/>
            </a:r>
            <a:endParaRPr sz="1050">
              <a:solidFill>
                <a:srgbClr val="202122"/>
              </a:solidFill>
            </a:endParaRPr>
          </a:p>
          <a:p>
            <a:pPr indent="0" lvl="0" marL="0" rtl="0" algn="l">
              <a:spcBef>
                <a:spcPts val="700"/>
              </a:spcBef>
              <a:spcAft>
                <a:spcPts val="0"/>
              </a:spcAft>
              <a:buNone/>
            </a:pPr>
            <a:r>
              <a:t/>
            </a:r>
            <a:endParaRPr sz="1050">
              <a:solidFill>
                <a:srgbClr val="202122"/>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7db55f0a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7db55f0a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7db55f0a4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87db55f0a4_1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646583a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8646583a06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7db55f0a4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7db55f0a4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646583a06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646583a06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7db55f0a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7db55f0a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0" type="dt"/>
          </p:nvPr>
        </p:nvSpPr>
        <p:spPr>
          <a:xfrm>
            <a:off x="457200" y="4767264"/>
            <a:ext cx="2133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3124200" y="4767264"/>
            <a:ext cx="28956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aafp.org/dam/AAFP/documents/events/rps_pdw/handouts/res-76-burket.pdf"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14303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Art of Giving Feedback </a:t>
            </a:r>
            <a:endParaRPr/>
          </a:p>
        </p:txBody>
      </p:sp>
      <p:sp>
        <p:nvSpPr>
          <p:cNvPr id="61" name="Google Shape;61;p14"/>
          <p:cNvSpPr txBox="1"/>
          <p:nvPr>
            <p:ph idx="1" type="subTitle"/>
          </p:nvPr>
        </p:nvSpPr>
        <p:spPr>
          <a:xfrm>
            <a:off x="311700" y="32913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Chief Conference</a:t>
            </a:r>
            <a:endParaRPr/>
          </a:p>
          <a:p>
            <a:pPr indent="0" lvl="0" marL="0" rtl="0" algn="ctr">
              <a:spcBef>
                <a:spcPts val="0"/>
              </a:spcBef>
              <a:spcAft>
                <a:spcPts val="0"/>
              </a:spcAft>
              <a:buNone/>
            </a:pPr>
            <a:r>
              <a:rPr lang="en"/>
              <a:t>June 6, 2020</a:t>
            </a:r>
            <a:endParaRPr/>
          </a:p>
          <a:p>
            <a:pPr indent="0" lvl="0" marL="0" rtl="0" algn="ctr">
              <a:spcBef>
                <a:spcPts val="0"/>
              </a:spcBef>
              <a:spcAft>
                <a:spcPts val="0"/>
              </a:spcAft>
              <a:buNone/>
            </a:pPr>
            <a:r>
              <a:rPr lang="en"/>
              <a:t>Sujana </a:t>
            </a:r>
            <a:r>
              <a:rPr lang="en"/>
              <a:t>Bhattacharyya</a:t>
            </a:r>
            <a:r>
              <a:rPr lang="en"/>
              <a:t> DO and Molly Warren MD</a:t>
            </a:r>
            <a:endParaRPr/>
          </a:p>
          <a:p>
            <a:pPr indent="0" lvl="0" marL="0" rtl="0" algn="ctr">
              <a:spcBef>
                <a:spcPts val="0"/>
              </a:spcBef>
              <a:spcAft>
                <a:spcPts val="0"/>
              </a:spcAft>
              <a:buNone/>
            </a:pPr>
            <a:r>
              <a:rPr lang="en"/>
              <a:t>Family Medicine </a:t>
            </a:r>
            <a:endParaRPr/>
          </a:p>
        </p:txBody>
      </p:sp>
      <p:pic>
        <p:nvPicPr>
          <p:cNvPr id="62" name="Google Shape;62;p14"/>
          <p:cNvPicPr preferRelativeResize="0"/>
          <p:nvPr/>
        </p:nvPicPr>
        <p:blipFill>
          <a:blip r:embed="rId3">
            <a:alphaModFix/>
          </a:blip>
          <a:stretch>
            <a:fillRect/>
          </a:stretch>
        </p:blipFill>
        <p:spPr>
          <a:xfrm>
            <a:off x="2639238" y="93625"/>
            <a:ext cx="3764174" cy="2427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128350" y="555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2: The Over Critical Senior </a:t>
            </a:r>
            <a:endParaRPr/>
          </a:p>
        </p:txBody>
      </p:sp>
      <p:sp>
        <p:nvSpPr>
          <p:cNvPr id="130" name="Google Shape;130;p23"/>
          <p:cNvSpPr txBox="1"/>
          <p:nvPr>
            <p:ph idx="1" type="body"/>
          </p:nvPr>
        </p:nvSpPr>
        <p:spPr>
          <a:xfrm>
            <a:off x="56925" y="628200"/>
            <a:ext cx="88491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One of your co-senior residents, who is also your friend, is often criticizing his interns for not completing notes on time, being unprepared for rounds, and not completing tasks in a timely matter. </a:t>
            </a:r>
            <a:endParaRPr>
              <a:solidFill>
                <a:srgbClr val="000000"/>
              </a:solidFill>
            </a:endParaRPr>
          </a:p>
          <a:p>
            <a:pPr indent="0" lvl="0" marL="0" rtl="0" algn="ctr">
              <a:spcBef>
                <a:spcPts val="1600"/>
              </a:spcBef>
              <a:spcAft>
                <a:spcPts val="0"/>
              </a:spcAft>
              <a:buNone/>
            </a:pPr>
            <a:r>
              <a:rPr lang="en">
                <a:solidFill>
                  <a:srgbClr val="000000"/>
                </a:solidFill>
              </a:rPr>
              <a:t>One day, you find one of the interns crying because your co-senior was overly harsh during rounds about their knowledge of sick and </a:t>
            </a:r>
            <a:r>
              <a:rPr lang="en">
                <a:solidFill>
                  <a:srgbClr val="000000"/>
                </a:solidFill>
              </a:rPr>
              <a:t>complicated</a:t>
            </a:r>
            <a:r>
              <a:rPr lang="en">
                <a:solidFill>
                  <a:srgbClr val="000000"/>
                </a:solidFill>
              </a:rPr>
              <a:t> patient. </a:t>
            </a:r>
            <a:endParaRPr>
              <a:solidFill>
                <a:srgbClr val="000000"/>
              </a:solidFill>
            </a:endParaRPr>
          </a:p>
          <a:p>
            <a:pPr indent="0" lvl="0" marL="0" rtl="0" algn="ctr">
              <a:spcBef>
                <a:spcPts val="1600"/>
              </a:spcBef>
              <a:spcAft>
                <a:spcPts val="0"/>
              </a:spcAft>
              <a:buNone/>
            </a:pPr>
            <a:r>
              <a:rPr b="1" lang="en">
                <a:solidFill>
                  <a:srgbClr val="000000"/>
                </a:solidFill>
              </a:rPr>
              <a:t>How do you give feedback to this peer and co-resident to better improve the learning environment for your team? </a:t>
            </a:r>
            <a:endParaRPr b="1">
              <a:solidFill>
                <a:srgbClr val="000000"/>
              </a:solidFill>
            </a:endParaRPr>
          </a:p>
          <a:p>
            <a:pPr indent="0" lvl="0" marL="0" rtl="0" algn="ctr">
              <a:spcBef>
                <a:spcPts val="1600"/>
              </a:spcBef>
              <a:spcAft>
                <a:spcPts val="0"/>
              </a:spcAft>
              <a:buNone/>
            </a:pPr>
            <a:r>
              <a:rPr b="1" lang="en">
                <a:solidFill>
                  <a:srgbClr val="000000"/>
                </a:solidFill>
              </a:rPr>
              <a:t>(Hint: Use SOME TLC)</a:t>
            </a:r>
            <a:endParaRPr b="1">
              <a:solidFill>
                <a:srgbClr val="000000"/>
              </a:solidFill>
            </a:endParaRPr>
          </a:p>
          <a:p>
            <a:pPr indent="0" lvl="0" marL="0" rtl="0" algn="ctr">
              <a:spcBef>
                <a:spcPts val="1600"/>
              </a:spcBef>
              <a:spcAft>
                <a:spcPts val="0"/>
              </a:spcAft>
              <a:buNone/>
            </a:pPr>
            <a:r>
              <a:t/>
            </a:r>
            <a:endParaRPr b="1">
              <a:solidFill>
                <a:srgbClr val="000000"/>
              </a:solidFill>
            </a:endParaRPr>
          </a:p>
          <a:p>
            <a:pPr indent="0" lvl="0" marL="0" rtl="0" algn="l">
              <a:spcBef>
                <a:spcPts val="1600"/>
              </a:spcBef>
              <a:spcAft>
                <a:spcPts val="1600"/>
              </a:spcAft>
              <a:buNone/>
            </a:pPr>
            <a:r>
              <a:rPr b="1" lang="en">
                <a:solidFill>
                  <a:srgbClr val="000000"/>
                </a:solidFill>
              </a:rPr>
              <a:t>Hi</a:t>
            </a:r>
            <a:endParaRPr b="1">
              <a:solidFill>
                <a:srgbClr val="000000"/>
              </a:solidFill>
            </a:endParaRPr>
          </a:p>
        </p:txBody>
      </p:sp>
      <p:sp>
        <p:nvSpPr>
          <p:cNvPr id="131" name="Google Shape;131;p23"/>
          <p:cNvSpPr txBox="1"/>
          <p:nvPr/>
        </p:nvSpPr>
        <p:spPr>
          <a:xfrm>
            <a:off x="247425" y="4515300"/>
            <a:ext cx="5796600" cy="5727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t/>
            </a:r>
            <a:endParaRPr b="1" sz="1700">
              <a:solidFill>
                <a:schemeClr val="dk1"/>
              </a:solidFill>
            </a:endParaRPr>
          </a:p>
        </p:txBody>
      </p:sp>
      <p:pic>
        <p:nvPicPr>
          <p:cNvPr id="132" name="Google Shape;132;p23"/>
          <p:cNvPicPr preferRelativeResize="0"/>
          <p:nvPr/>
        </p:nvPicPr>
        <p:blipFill>
          <a:blip r:embed="rId3">
            <a:alphaModFix/>
          </a:blip>
          <a:stretch>
            <a:fillRect/>
          </a:stretch>
        </p:blipFill>
        <p:spPr>
          <a:xfrm>
            <a:off x="128350" y="3310850"/>
            <a:ext cx="2443450" cy="169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Feedback on Feedback</a:t>
            </a:r>
            <a:endParaRPr/>
          </a:p>
        </p:txBody>
      </p:sp>
      <p:sp>
        <p:nvSpPr>
          <p:cNvPr id="138" name="Google Shape;138;p24"/>
          <p:cNvSpPr txBox="1"/>
          <p:nvPr>
            <p:ph idx="1" type="body"/>
          </p:nvPr>
        </p:nvSpPr>
        <p:spPr>
          <a:xfrm>
            <a:off x="311700" y="1464200"/>
            <a:ext cx="8520600" cy="3416400"/>
          </a:xfrm>
          <a:prstGeom prst="rect">
            <a:avLst/>
          </a:prstGeom>
        </p:spPr>
        <p:txBody>
          <a:bodyPr anchorCtr="0" anchor="t" bIns="91425" lIns="91425" spcFirstLastPara="1" rIns="91425" wrap="square" tIns="91425">
            <a:noAutofit/>
          </a:bodyPr>
          <a:lstStyle/>
          <a:p>
            <a:pPr indent="-336550" lvl="0" marL="457200" rtl="0" algn="l">
              <a:spcBef>
                <a:spcPts val="1200"/>
              </a:spcBef>
              <a:spcAft>
                <a:spcPts val="0"/>
              </a:spcAft>
              <a:buClr>
                <a:schemeClr val="dk1"/>
              </a:buClr>
              <a:buSzPts val="1700"/>
              <a:buChar char="●"/>
            </a:pPr>
            <a:r>
              <a:rPr lang="en" sz="1700">
                <a:solidFill>
                  <a:srgbClr val="1F497D"/>
                </a:solidFill>
                <a:highlight>
                  <a:srgbClr val="FFFFFF"/>
                </a:highlight>
              </a:rPr>
              <a:t>E</a:t>
            </a:r>
            <a:r>
              <a:rPr lang="en" sz="1700">
                <a:solidFill>
                  <a:srgbClr val="000000"/>
                </a:solidFill>
                <a:highlight>
                  <a:srgbClr val="FFFFFF"/>
                </a:highlight>
              </a:rPr>
              <a:t>ffective feedback is essential for helping our learners grow</a:t>
            </a:r>
            <a:br>
              <a:rPr lang="en" sz="1700">
                <a:solidFill>
                  <a:srgbClr val="000000"/>
                </a:solidFill>
                <a:highlight>
                  <a:srgbClr val="FFFFFF"/>
                </a:highlight>
              </a:rPr>
            </a:br>
            <a:endParaRPr sz="1700">
              <a:solidFill>
                <a:srgbClr val="000000"/>
              </a:solidFill>
              <a:highlight>
                <a:srgbClr val="FFFFFF"/>
              </a:highlight>
            </a:endParaRPr>
          </a:p>
          <a:p>
            <a:pPr indent="-336550" lvl="0" marL="457200" rtl="0" algn="l">
              <a:spcBef>
                <a:spcPts val="0"/>
              </a:spcBef>
              <a:spcAft>
                <a:spcPts val="0"/>
              </a:spcAft>
              <a:buClr>
                <a:srgbClr val="000000"/>
              </a:buClr>
              <a:buSzPts val="1700"/>
              <a:buChar char="●"/>
            </a:pPr>
            <a:r>
              <a:rPr lang="en" sz="1700">
                <a:solidFill>
                  <a:srgbClr val="000000"/>
                </a:solidFill>
                <a:highlight>
                  <a:srgbClr val="FFFFFF"/>
                </a:highlight>
              </a:rPr>
              <a:t>Practice both giving and receiving feedback </a:t>
            </a:r>
            <a:br>
              <a:rPr lang="en" sz="1700">
                <a:solidFill>
                  <a:srgbClr val="000000"/>
                </a:solidFill>
                <a:highlight>
                  <a:srgbClr val="FFFFFF"/>
                </a:highlight>
              </a:rPr>
            </a:br>
            <a:endParaRPr sz="1700">
              <a:solidFill>
                <a:srgbClr val="000000"/>
              </a:solidFill>
              <a:highlight>
                <a:srgbClr val="FFFFFF"/>
              </a:highlight>
            </a:endParaRPr>
          </a:p>
          <a:p>
            <a:pPr indent="-336550" lvl="0" marL="457200" rtl="0" algn="l">
              <a:spcBef>
                <a:spcPts val="0"/>
              </a:spcBef>
              <a:spcAft>
                <a:spcPts val="0"/>
              </a:spcAft>
              <a:buClr>
                <a:srgbClr val="000000"/>
              </a:buClr>
              <a:buSzPts val="1700"/>
              <a:buChar char="●"/>
            </a:pPr>
            <a:r>
              <a:rPr lang="en" sz="1700">
                <a:solidFill>
                  <a:srgbClr val="000000"/>
                </a:solidFill>
                <a:highlight>
                  <a:srgbClr val="FFFFFF"/>
                </a:highlight>
              </a:rPr>
              <a:t>The recipient may not process the feedback immediately, or ever, and that’s ok. </a:t>
            </a:r>
            <a:br>
              <a:rPr lang="en" sz="1700">
                <a:solidFill>
                  <a:srgbClr val="000000"/>
                </a:solidFill>
                <a:highlight>
                  <a:srgbClr val="FFFFFF"/>
                </a:highlight>
              </a:rPr>
            </a:br>
            <a:endParaRPr sz="1700">
              <a:solidFill>
                <a:srgbClr val="000000"/>
              </a:solidFill>
              <a:highlight>
                <a:srgbClr val="FFFFFF"/>
              </a:highlight>
            </a:endParaRPr>
          </a:p>
          <a:p>
            <a:pPr indent="-336550" lvl="0" marL="457200" rtl="0" algn="l">
              <a:spcBef>
                <a:spcPts val="0"/>
              </a:spcBef>
              <a:spcAft>
                <a:spcPts val="0"/>
              </a:spcAft>
              <a:buClr>
                <a:srgbClr val="000000"/>
              </a:buClr>
              <a:buSzPts val="1700"/>
              <a:buChar char="●"/>
            </a:pPr>
            <a:r>
              <a:rPr lang="en" sz="1700">
                <a:solidFill>
                  <a:srgbClr val="000000"/>
                </a:solidFill>
                <a:highlight>
                  <a:srgbClr val="FFFFFF"/>
                </a:highlight>
              </a:rPr>
              <a:t>People generally want feedback (consider barriers) </a:t>
            </a:r>
            <a:br>
              <a:rPr lang="en" sz="1700">
                <a:solidFill>
                  <a:srgbClr val="000000"/>
                </a:solidFill>
                <a:highlight>
                  <a:srgbClr val="FFFFFF"/>
                </a:highlight>
              </a:rPr>
            </a:br>
            <a:endParaRPr sz="1700">
              <a:solidFill>
                <a:srgbClr val="000000"/>
              </a:solidFill>
              <a:highlight>
                <a:srgbClr val="FFFFFF"/>
              </a:highlight>
            </a:endParaRPr>
          </a:p>
          <a:p>
            <a:pPr indent="-336550" lvl="0" marL="457200" rtl="0" algn="l">
              <a:spcBef>
                <a:spcPts val="0"/>
              </a:spcBef>
              <a:spcAft>
                <a:spcPts val="0"/>
              </a:spcAft>
              <a:buClr>
                <a:srgbClr val="000000"/>
              </a:buClr>
              <a:buSzPts val="1700"/>
              <a:buChar char="●"/>
            </a:pPr>
            <a:r>
              <a:rPr lang="en" sz="1700">
                <a:solidFill>
                  <a:srgbClr val="000000"/>
                </a:solidFill>
                <a:highlight>
                  <a:srgbClr val="FFFFFF"/>
                </a:highlight>
              </a:rPr>
              <a:t>Effective feedback requires preparation and framework</a:t>
            </a:r>
            <a:endParaRPr sz="1700">
              <a:solidFill>
                <a:srgbClr val="000000"/>
              </a:solidFill>
              <a:highlight>
                <a:srgbClr val="FFFFFF"/>
              </a:highlight>
            </a:endParaRPr>
          </a:p>
          <a:p>
            <a:pPr indent="-336550" lvl="1" marL="914400" rtl="0" algn="l">
              <a:spcBef>
                <a:spcPts val="0"/>
              </a:spcBef>
              <a:spcAft>
                <a:spcPts val="0"/>
              </a:spcAft>
              <a:buClr>
                <a:schemeClr val="dk1"/>
              </a:buClr>
              <a:buSzPts val="1700"/>
              <a:buChar char="○"/>
            </a:pPr>
            <a:r>
              <a:rPr lang="en" sz="1700">
                <a:solidFill>
                  <a:srgbClr val="000000"/>
                </a:solidFill>
                <a:highlight>
                  <a:srgbClr val="FFFFFF"/>
                </a:highlight>
              </a:rPr>
              <a:t>Give SOME-TLC via Ask-Tell-Ask-Act</a:t>
            </a:r>
            <a:br>
              <a:rPr lang="en" sz="1700">
                <a:solidFill>
                  <a:srgbClr val="1F497D"/>
                </a:solidFill>
                <a:highlight>
                  <a:srgbClr val="FFFFFF"/>
                </a:highlight>
              </a:rPr>
            </a:br>
            <a:endParaRPr/>
          </a:p>
        </p:txBody>
      </p:sp>
      <p:pic>
        <p:nvPicPr>
          <p:cNvPr id="139" name="Google Shape;139;p24"/>
          <p:cNvPicPr preferRelativeResize="0"/>
          <p:nvPr/>
        </p:nvPicPr>
        <p:blipFill>
          <a:blip r:embed="rId3">
            <a:alphaModFix/>
          </a:blip>
          <a:stretch>
            <a:fillRect/>
          </a:stretch>
        </p:blipFill>
        <p:spPr>
          <a:xfrm>
            <a:off x="5409638" y="74150"/>
            <a:ext cx="3476625" cy="1314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and Contributors: </a:t>
            </a:r>
            <a:endParaRPr/>
          </a:p>
        </p:txBody>
      </p:sp>
      <p:sp>
        <p:nvSpPr>
          <p:cNvPr id="145" name="Google Shape;145;p25"/>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sz="1400"/>
              <a:t>Burket, Jefferey. “The Need to Feed(back).” (ppt presentation). Available at: </a:t>
            </a:r>
            <a:r>
              <a:rPr lang="en" sz="1400" u="sng">
                <a:solidFill>
                  <a:schemeClr val="accent5"/>
                </a:solidFill>
                <a:hlinkClick r:id="rId3"/>
              </a:rPr>
              <a:t>https://www.aafp.org/dam/AAFP/documents/events/rps_pdw/handouts/res-76-burket.pdf</a:t>
            </a:r>
            <a:r>
              <a:rPr lang="en" sz="1400"/>
              <a:t>. Accessed 6/3/2020.</a:t>
            </a:r>
            <a:endParaRPr sz="1400"/>
          </a:p>
          <a:p>
            <a:pPr indent="-317500" lvl="0" marL="457200" rtl="0" algn="l">
              <a:spcBef>
                <a:spcPts val="0"/>
              </a:spcBef>
              <a:spcAft>
                <a:spcPts val="0"/>
              </a:spcAft>
              <a:buSzPts val="1400"/>
              <a:buAutoNum type="arabicPeriod"/>
            </a:pPr>
            <a:r>
              <a:rPr lang="en" sz="1400"/>
              <a:t>Desai, Krishna, “The Art of Giving Feedback.” (ppt presentation). Accessed 5/30/2020.</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pic>
        <p:nvPicPr>
          <p:cNvPr id="146" name="Google Shape;146;p25"/>
          <p:cNvPicPr preferRelativeResize="0"/>
          <p:nvPr/>
        </p:nvPicPr>
        <p:blipFill>
          <a:blip r:embed="rId4">
            <a:alphaModFix/>
          </a:blip>
          <a:stretch>
            <a:fillRect/>
          </a:stretch>
        </p:blipFill>
        <p:spPr>
          <a:xfrm>
            <a:off x="2561625" y="2176600"/>
            <a:ext cx="3864125" cy="2754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68" name="Google Shape;68;p15"/>
          <p:cNvSpPr txBox="1"/>
          <p:nvPr>
            <p:ph idx="1" type="body"/>
          </p:nvPr>
        </p:nvSpPr>
        <p:spPr>
          <a:xfrm>
            <a:off x="311700" y="967050"/>
            <a:ext cx="8573700" cy="368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Char char="●"/>
            </a:pPr>
            <a:r>
              <a:rPr lang="en" sz="2200">
                <a:solidFill>
                  <a:srgbClr val="000000"/>
                </a:solidFill>
              </a:rPr>
              <a:t>Review why feedback is important</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Understand what makes good feedback </a:t>
            </a:r>
            <a:endParaRPr sz="2200">
              <a:solidFill>
                <a:srgbClr val="000000"/>
              </a:solidFill>
            </a:endParaRPr>
          </a:p>
          <a:p>
            <a:pPr indent="-368300" lvl="0" marL="457200" rtl="0" algn="l">
              <a:spcBef>
                <a:spcPts val="0"/>
              </a:spcBef>
              <a:spcAft>
                <a:spcPts val="0"/>
              </a:spcAft>
              <a:buClr>
                <a:srgbClr val="000000"/>
              </a:buClr>
              <a:buSzPts val="2200"/>
              <a:buChar char="●"/>
            </a:pPr>
            <a:r>
              <a:rPr lang="en" sz="2200">
                <a:solidFill>
                  <a:srgbClr val="000000"/>
                </a:solidFill>
              </a:rPr>
              <a:t>Practice giving and critiquing feedback </a:t>
            </a:r>
            <a:endParaRPr sz="2200">
              <a:solidFill>
                <a:srgbClr val="000000"/>
              </a:solidFill>
            </a:endParaRPr>
          </a:p>
        </p:txBody>
      </p:sp>
      <p:pic>
        <p:nvPicPr>
          <p:cNvPr id="69" name="Google Shape;69;p15"/>
          <p:cNvPicPr preferRelativeResize="0"/>
          <p:nvPr/>
        </p:nvPicPr>
        <p:blipFill>
          <a:blip r:embed="rId3">
            <a:alphaModFix/>
          </a:blip>
          <a:stretch>
            <a:fillRect/>
          </a:stretch>
        </p:blipFill>
        <p:spPr>
          <a:xfrm>
            <a:off x="4852675" y="2312800"/>
            <a:ext cx="4236150" cy="2830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134325" y="242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Importance of Feedback: Johari Window Model</a:t>
            </a:r>
            <a:endParaRPr/>
          </a:p>
        </p:txBody>
      </p:sp>
      <p:pic>
        <p:nvPicPr>
          <p:cNvPr descr="https://media.licdn.com/mpr/mpr/shrinknp_800_800/AAEAAQAAAAAAAAXXAAAAJDcyZWUwMDc0LWQ1OWYtNDlmZi1iNjRhLTk0NzVjZGYyNmVlYQ.png" id="75" name="Google Shape;75;p16"/>
          <p:cNvPicPr preferRelativeResize="0"/>
          <p:nvPr/>
        </p:nvPicPr>
        <p:blipFill rotWithShape="1">
          <a:blip r:embed="rId3">
            <a:alphaModFix/>
          </a:blip>
          <a:srcRect b="0" l="0" r="0" t="0"/>
          <a:stretch/>
        </p:blipFill>
        <p:spPr>
          <a:xfrm>
            <a:off x="581300" y="945475"/>
            <a:ext cx="7648300" cy="3992500"/>
          </a:xfrm>
          <a:prstGeom prst="rect">
            <a:avLst/>
          </a:prstGeom>
          <a:noFill/>
          <a:ln>
            <a:noFill/>
          </a:ln>
        </p:spPr>
      </p:pic>
      <p:sp>
        <p:nvSpPr>
          <p:cNvPr id="76" name="Google Shape;76;p16"/>
          <p:cNvSpPr/>
          <p:nvPr/>
        </p:nvSpPr>
        <p:spPr>
          <a:xfrm>
            <a:off x="4432600" y="815025"/>
            <a:ext cx="3462900" cy="2170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nvSpPr>
        <p:spPr>
          <a:xfrm>
            <a:off x="122400" y="240450"/>
            <a:ext cx="8899200" cy="4662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 sz="2100">
                <a:highlight>
                  <a:srgbClr val="FFFFFF"/>
                </a:highlight>
              </a:rPr>
              <a:t>“Without feedback, mistakes go uncorrected, good performance is not reinforced, and clinical competence is achieved empirically or not at all.”</a:t>
            </a:r>
            <a:endParaRPr sz="2100">
              <a:highlight>
                <a:srgbClr val="FFFFFF"/>
              </a:highlight>
            </a:endParaRPr>
          </a:p>
          <a:p>
            <a:pPr indent="0" lvl="0" marL="0" rtl="0" algn="ctr">
              <a:lnSpc>
                <a:spcPct val="115000"/>
              </a:lnSpc>
              <a:spcBef>
                <a:spcPts val="1200"/>
              </a:spcBef>
              <a:spcAft>
                <a:spcPts val="0"/>
              </a:spcAft>
              <a:buNone/>
            </a:pPr>
            <a:r>
              <a:rPr lang="en" sz="2100">
                <a:highlight>
                  <a:srgbClr val="FFFFFF"/>
                </a:highlight>
              </a:rPr>
              <a:t>“The important things to remember about feedback in medical education are that (1) it is necessary, (2) it is valuable, and (3) after a bit of practice and planning, it is not as difficult as one might think.”</a:t>
            </a:r>
            <a:endParaRPr sz="2100">
              <a:highlight>
                <a:srgbClr val="FFFFFF"/>
              </a:highlight>
            </a:endParaRPr>
          </a:p>
          <a:p>
            <a:pPr indent="0" lvl="0" marL="0" rtl="0" algn="ctr">
              <a:lnSpc>
                <a:spcPct val="115000"/>
              </a:lnSpc>
              <a:spcBef>
                <a:spcPts val="1200"/>
              </a:spcBef>
              <a:spcAft>
                <a:spcPts val="0"/>
              </a:spcAft>
              <a:buNone/>
            </a:pPr>
            <a:r>
              <a:rPr lang="en" sz="1900">
                <a:solidFill>
                  <a:schemeClr val="dk1"/>
                </a:solidFill>
                <a:highlight>
                  <a:srgbClr val="FFFFFF"/>
                </a:highlight>
              </a:rPr>
              <a:t>- Jack Ende, MD</a:t>
            </a:r>
            <a:endParaRPr sz="1900">
              <a:solidFill>
                <a:schemeClr val="dk1"/>
              </a:solidFill>
              <a:highlight>
                <a:srgbClr val="FFFFFF"/>
              </a:highlight>
            </a:endParaRPr>
          </a:p>
          <a:p>
            <a:pPr indent="0" lvl="0" marL="0" rtl="0" algn="ctr">
              <a:lnSpc>
                <a:spcPct val="115000"/>
              </a:lnSpc>
              <a:spcBef>
                <a:spcPts val="1200"/>
              </a:spcBef>
              <a:spcAft>
                <a:spcPts val="1200"/>
              </a:spcAft>
              <a:buNone/>
            </a:pPr>
            <a:r>
              <a:rPr lang="en" sz="1900">
                <a:solidFill>
                  <a:schemeClr val="dk1"/>
                </a:solidFill>
                <a:highlight>
                  <a:srgbClr val="FFFFFF"/>
                </a:highlight>
              </a:rPr>
              <a:t>Prior President of ACP</a:t>
            </a:r>
            <a:endParaRPr sz="1900">
              <a:solidFill>
                <a:schemeClr val="dk1"/>
              </a:solidFill>
              <a:highlight>
                <a:srgbClr val="FFFFFF"/>
              </a:highlight>
            </a:endParaRPr>
          </a:p>
        </p:txBody>
      </p:sp>
      <p:pic>
        <p:nvPicPr>
          <p:cNvPr id="82" name="Google Shape;82;p17"/>
          <p:cNvPicPr preferRelativeResize="0"/>
          <p:nvPr/>
        </p:nvPicPr>
        <p:blipFill>
          <a:blip r:embed="rId3">
            <a:alphaModFix/>
          </a:blip>
          <a:stretch>
            <a:fillRect/>
          </a:stretch>
        </p:blipFill>
        <p:spPr>
          <a:xfrm>
            <a:off x="362000" y="2495550"/>
            <a:ext cx="2762250" cy="2381325"/>
          </a:xfrm>
          <a:prstGeom prst="rect">
            <a:avLst/>
          </a:prstGeom>
          <a:noFill/>
          <a:ln>
            <a:noFill/>
          </a:ln>
        </p:spPr>
      </p:pic>
      <p:pic>
        <p:nvPicPr>
          <p:cNvPr id="83" name="Google Shape;83;p17"/>
          <p:cNvPicPr preferRelativeResize="0"/>
          <p:nvPr/>
        </p:nvPicPr>
        <p:blipFill>
          <a:blip r:embed="rId3">
            <a:alphaModFix/>
          </a:blip>
          <a:stretch>
            <a:fillRect/>
          </a:stretch>
        </p:blipFill>
        <p:spPr>
          <a:xfrm>
            <a:off x="6065100" y="2495550"/>
            <a:ext cx="2762250" cy="238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266175" y="226550"/>
            <a:ext cx="85206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lang="en"/>
              <a:t>What Are </a:t>
            </a:r>
            <a:r>
              <a:rPr i="0" lang="en" sz="2800" u="none" cap="none" strike="noStrike">
                <a:solidFill>
                  <a:schemeClr val="dk1"/>
                </a:solidFill>
              </a:rPr>
              <a:t>Characteristics of Effective Feedback</a:t>
            </a:r>
            <a:r>
              <a:rPr lang="en"/>
              <a:t>?</a:t>
            </a:r>
            <a:endParaRPr i="0" sz="2800" u="none" cap="none" strike="noStrike">
              <a:solidFill>
                <a:schemeClr val="dk1"/>
              </a:solidFill>
            </a:endParaRPr>
          </a:p>
        </p:txBody>
      </p:sp>
      <p:pic>
        <p:nvPicPr>
          <p:cNvPr id="89" name="Google Shape;89;p18"/>
          <p:cNvPicPr preferRelativeResize="0"/>
          <p:nvPr/>
        </p:nvPicPr>
        <p:blipFill>
          <a:blip r:embed="rId3">
            <a:alphaModFix/>
          </a:blip>
          <a:stretch>
            <a:fillRect/>
          </a:stretch>
        </p:blipFill>
        <p:spPr>
          <a:xfrm>
            <a:off x="935075" y="799250"/>
            <a:ext cx="7182800" cy="4039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266175" y="226550"/>
            <a:ext cx="85206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i="0" lang="en" sz="2800" u="none" cap="none" strike="noStrike">
                <a:solidFill>
                  <a:schemeClr val="dk1"/>
                </a:solidFill>
              </a:rPr>
              <a:t>Characteristics of Effective Feedback:</a:t>
            </a:r>
            <a:r>
              <a:rPr lang="en"/>
              <a:t> SOMETLC</a:t>
            </a:r>
            <a:endParaRPr i="0" sz="2800" u="none" cap="none" strike="noStrike">
              <a:solidFill>
                <a:schemeClr val="dk1"/>
              </a:solidFill>
            </a:endParaRPr>
          </a:p>
        </p:txBody>
      </p:sp>
      <p:sp>
        <p:nvSpPr>
          <p:cNvPr id="95" name="Google Shape;95;p19"/>
          <p:cNvSpPr txBox="1"/>
          <p:nvPr>
            <p:ph idx="1" type="body"/>
          </p:nvPr>
        </p:nvSpPr>
        <p:spPr>
          <a:xfrm>
            <a:off x="311700" y="1112375"/>
            <a:ext cx="8520600" cy="3644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2400">
                <a:solidFill>
                  <a:srgbClr val="000000"/>
                </a:solidFill>
              </a:rPr>
              <a:t>S </a:t>
            </a:r>
            <a:r>
              <a:rPr lang="en" sz="2400">
                <a:solidFill>
                  <a:srgbClr val="000000"/>
                </a:solidFill>
              </a:rPr>
              <a:t>- Specific </a:t>
            </a:r>
            <a:br>
              <a:rPr lang="en" sz="2400">
                <a:solidFill>
                  <a:srgbClr val="000000"/>
                </a:solidFill>
              </a:rPr>
            </a:br>
            <a:r>
              <a:rPr b="1" lang="en" sz="2400">
                <a:solidFill>
                  <a:srgbClr val="000000"/>
                </a:solidFill>
              </a:rPr>
              <a:t>O</a:t>
            </a:r>
            <a:r>
              <a:rPr lang="en" sz="2400">
                <a:solidFill>
                  <a:srgbClr val="000000"/>
                </a:solidFill>
              </a:rPr>
              <a:t> - Objective </a:t>
            </a:r>
            <a:endParaRPr sz="2400">
              <a:solidFill>
                <a:srgbClr val="000000"/>
              </a:solidFill>
            </a:endParaRPr>
          </a:p>
          <a:p>
            <a:pPr indent="0" lvl="0" marL="457200" rtl="0" algn="l">
              <a:spcBef>
                <a:spcPts val="0"/>
              </a:spcBef>
              <a:spcAft>
                <a:spcPts val="0"/>
              </a:spcAft>
              <a:buNone/>
            </a:pPr>
            <a:r>
              <a:rPr b="1" lang="en" sz="2400">
                <a:solidFill>
                  <a:srgbClr val="000000"/>
                </a:solidFill>
              </a:rPr>
              <a:t>M </a:t>
            </a:r>
            <a:r>
              <a:rPr lang="en" sz="2400">
                <a:solidFill>
                  <a:srgbClr val="000000"/>
                </a:solidFill>
              </a:rPr>
              <a:t>- Modifiable behaviors</a:t>
            </a:r>
            <a:br>
              <a:rPr lang="en" sz="2400">
                <a:solidFill>
                  <a:srgbClr val="000000"/>
                </a:solidFill>
              </a:rPr>
            </a:br>
            <a:r>
              <a:rPr b="1" lang="en" sz="2400">
                <a:solidFill>
                  <a:srgbClr val="000000"/>
                </a:solidFill>
              </a:rPr>
              <a:t>E </a:t>
            </a:r>
            <a:r>
              <a:rPr lang="en" sz="2400">
                <a:solidFill>
                  <a:srgbClr val="000000"/>
                </a:solidFill>
              </a:rPr>
              <a:t>- Expected (scheduled)</a:t>
            </a:r>
            <a:endParaRPr sz="2400">
              <a:solidFill>
                <a:srgbClr val="000000"/>
              </a:solidFill>
            </a:endParaRPr>
          </a:p>
          <a:p>
            <a:pPr indent="0" lvl="0" marL="457200" rtl="0" algn="l">
              <a:spcBef>
                <a:spcPts val="0"/>
              </a:spcBef>
              <a:spcAft>
                <a:spcPts val="0"/>
              </a:spcAft>
              <a:buNone/>
            </a:pPr>
            <a:br>
              <a:rPr lang="en" sz="2400">
                <a:solidFill>
                  <a:srgbClr val="000000"/>
                </a:solidFill>
              </a:rPr>
            </a:br>
            <a:r>
              <a:rPr b="1" lang="en" sz="2400">
                <a:solidFill>
                  <a:srgbClr val="000000"/>
                </a:solidFill>
              </a:rPr>
              <a:t>T</a:t>
            </a:r>
            <a:r>
              <a:rPr lang="en" sz="2400">
                <a:solidFill>
                  <a:srgbClr val="000000"/>
                </a:solidFill>
              </a:rPr>
              <a:t>- Timely</a:t>
            </a:r>
            <a:endParaRPr sz="2400">
              <a:solidFill>
                <a:srgbClr val="000000"/>
              </a:solidFill>
            </a:endParaRPr>
          </a:p>
          <a:p>
            <a:pPr indent="0" lvl="0" marL="457200" rtl="0" algn="l">
              <a:spcBef>
                <a:spcPts val="0"/>
              </a:spcBef>
              <a:spcAft>
                <a:spcPts val="0"/>
              </a:spcAft>
              <a:buNone/>
            </a:pPr>
            <a:r>
              <a:rPr b="1" lang="en" sz="2400">
                <a:solidFill>
                  <a:srgbClr val="000000"/>
                </a:solidFill>
              </a:rPr>
              <a:t>L</a:t>
            </a:r>
            <a:r>
              <a:rPr lang="en" sz="2400">
                <a:solidFill>
                  <a:srgbClr val="000000"/>
                </a:solidFill>
              </a:rPr>
              <a:t> - Limited (1 or 2 points)</a:t>
            </a:r>
            <a:br>
              <a:rPr lang="en" sz="2400">
                <a:solidFill>
                  <a:srgbClr val="000000"/>
                </a:solidFill>
              </a:rPr>
            </a:br>
            <a:r>
              <a:rPr b="1" lang="en" sz="2400">
                <a:solidFill>
                  <a:srgbClr val="000000"/>
                </a:solidFill>
              </a:rPr>
              <a:t>C</a:t>
            </a:r>
            <a:r>
              <a:rPr lang="en" sz="2400">
                <a:solidFill>
                  <a:srgbClr val="000000"/>
                </a:solidFill>
              </a:rPr>
              <a:t> -Constructive </a:t>
            </a:r>
            <a:endParaRPr sz="2400">
              <a:solidFill>
                <a:srgbClr val="000000"/>
              </a:solidFill>
            </a:endParaRPr>
          </a:p>
        </p:txBody>
      </p:sp>
      <p:pic>
        <p:nvPicPr>
          <p:cNvPr id="96" name="Google Shape;96;p19"/>
          <p:cNvPicPr preferRelativeResize="0"/>
          <p:nvPr/>
        </p:nvPicPr>
        <p:blipFill>
          <a:blip r:embed="rId3">
            <a:alphaModFix/>
          </a:blip>
          <a:stretch>
            <a:fillRect/>
          </a:stretch>
        </p:blipFill>
        <p:spPr>
          <a:xfrm>
            <a:off x="4572000" y="1112375"/>
            <a:ext cx="4315976" cy="3788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07875" y="200075"/>
            <a:ext cx="8520600" cy="85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Framework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pSp>
        <p:nvGrpSpPr>
          <p:cNvPr id="102" name="Google Shape;102;p20"/>
          <p:cNvGrpSpPr/>
          <p:nvPr/>
        </p:nvGrpSpPr>
        <p:grpSpPr>
          <a:xfrm>
            <a:off x="5632317" y="1189775"/>
            <a:ext cx="3305700" cy="3686750"/>
            <a:chOff x="5632317" y="1189775"/>
            <a:chExt cx="3305700" cy="3686750"/>
          </a:xfrm>
        </p:grpSpPr>
        <p:sp>
          <p:nvSpPr>
            <p:cNvPr id="103" name="Google Shape;103;p20"/>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700">
                  <a:solidFill>
                    <a:srgbClr val="FFFFFF"/>
                  </a:solidFill>
                  <a:latin typeface="Roboto"/>
                  <a:ea typeface="Roboto"/>
                  <a:cs typeface="Roboto"/>
                  <a:sym typeface="Roboto"/>
                </a:rPr>
                <a:t>ASK</a:t>
              </a:r>
              <a:endParaRPr sz="3700">
                <a:solidFill>
                  <a:srgbClr val="FFFFFF"/>
                </a:solidFill>
                <a:latin typeface="Roboto"/>
                <a:ea typeface="Roboto"/>
                <a:cs typeface="Roboto"/>
                <a:sym typeface="Roboto"/>
              </a:endParaRPr>
            </a:p>
          </p:txBody>
        </p:sp>
        <p:sp>
          <p:nvSpPr>
            <p:cNvPr id="104" name="Google Shape;104;p20"/>
            <p:cNvSpPr txBox="1"/>
            <p:nvPr/>
          </p:nvSpPr>
          <p:spPr>
            <a:xfrm>
              <a:off x="6104650" y="1904725"/>
              <a:ext cx="2297100" cy="297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 sz="1600">
                  <a:solidFill>
                    <a:srgbClr val="1F497D"/>
                  </a:solidFill>
                  <a:highlight>
                    <a:srgbClr val="FFFFFF"/>
                  </a:highlight>
                </a:rPr>
                <a:t>Ask </a:t>
              </a:r>
              <a:r>
                <a:rPr b="1" lang="en" sz="1600">
                  <a:solidFill>
                    <a:srgbClr val="1F497D"/>
                  </a:solidFill>
                  <a:highlight>
                    <a:srgbClr val="FFFFFF"/>
                  </a:highlight>
                </a:rPr>
                <a:t>learner to reflect and </a:t>
              </a:r>
              <a:r>
                <a:rPr b="1" lang="en" sz="1600">
                  <a:solidFill>
                    <a:srgbClr val="1F497D"/>
                  </a:solidFill>
                  <a:highlight>
                    <a:srgbClr val="FFFFFF"/>
                  </a:highlight>
                </a:rPr>
                <a:t>analyze</a:t>
              </a:r>
              <a:endParaRPr b="1" sz="1600">
                <a:solidFill>
                  <a:srgbClr val="1F497D"/>
                </a:solidFill>
                <a:highlight>
                  <a:srgbClr val="FFFFFF"/>
                </a:highlight>
              </a:endParaRPr>
            </a:p>
            <a:p>
              <a:pPr indent="-330200" lvl="0" marL="457200" rtl="0" algn="l">
                <a:lnSpc>
                  <a:spcPct val="115000"/>
                </a:lnSpc>
                <a:spcBef>
                  <a:spcPts val="1200"/>
                </a:spcBef>
                <a:spcAft>
                  <a:spcPts val="0"/>
                </a:spcAft>
                <a:buClr>
                  <a:srgbClr val="1F497D"/>
                </a:buClr>
                <a:buSzPts val="1600"/>
                <a:buChar char="●"/>
              </a:pPr>
              <a:r>
                <a:rPr lang="en" sz="1600">
                  <a:solidFill>
                    <a:srgbClr val="1F497D"/>
                  </a:solidFill>
                  <a:highlight>
                    <a:srgbClr val="FFFFFF"/>
                  </a:highlight>
                </a:rPr>
                <a:t>What do you think of my comments &amp; observations?</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What would you do differently?</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 What can we do to improve?</a:t>
              </a:r>
              <a:endParaRPr sz="1600">
                <a:solidFill>
                  <a:srgbClr val="1F497D"/>
                </a:solidFill>
                <a:highlight>
                  <a:srgbClr val="FFFFFF"/>
                </a:highlight>
              </a:endParaRPr>
            </a:p>
            <a:p>
              <a:pPr indent="0" lvl="0" marL="0" rtl="0" algn="l">
                <a:lnSpc>
                  <a:spcPct val="115000"/>
                </a:lnSpc>
                <a:spcBef>
                  <a:spcPts val="1200"/>
                </a:spcBef>
                <a:spcAft>
                  <a:spcPts val="0"/>
                </a:spcAft>
                <a:buNone/>
              </a:pPr>
              <a:r>
                <a:t/>
              </a:r>
              <a:endParaRPr sz="1200">
                <a:latin typeface="Roboto"/>
                <a:ea typeface="Roboto"/>
                <a:cs typeface="Roboto"/>
                <a:sym typeface="Roboto"/>
              </a:endParaRPr>
            </a:p>
          </p:txBody>
        </p:sp>
      </p:grpSp>
      <p:grpSp>
        <p:nvGrpSpPr>
          <p:cNvPr id="105" name="Google Shape;105;p20"/>
          <p:cNvGrpSpPr/>
          <p:nvPr/>
        </p:nvGrpSpPr>
        <p:grpSpPr>
          <a:xfrm>
            <a:off x="0" y="1189989"/>
            <a:ext cx="3546900" cy="3330436"/>
            <a:chOff x="0" y="1189989"/>
            <a:chExt cx="3546900" cy="3330436"/>
          </a:xfrm>
        </p:grpSpPr>
        <p:sp>
          <p:nvSpPr>
            <p:cNvPr id="106" name="Google Shape;106;p20"/>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Roboto"/>
                  <a:ea typeface="Roboto"/>
                  <a:cs typeface="Roboto"/>
                  <a:sym typeface="Roboto"/>
                </a:rPr>
                <a:t>ASK</a:t>
              </a:r>
              <a:endParaRPr sz="3600">
                <a:solidFill>
                  <a:srgbClr val="FFFFFF"/>
                </a:solidFill>
                <a:latin typeface="Roboto"/>
                <a:ea typeface="Roboto"/>
                <a:cs typeface="Roboto"/>
                <a:sym typeface="Roboto"/>
              </a:endParaRPr>
            </a:p>
          </p:txBody>
        </p:sp>
        <p:sp>
          <p:nvSpPr>
            <p:cNvPr id="107" name="Google Shape;107;p20"/>
            <p:cNvSpPr txBox="1"/>
            <p:nvPr/>
          </p:nvSpPr>
          <p:spPr>
            <a:xfrm>
              <a:off x="131675" y="1904725"/>
              <a:ext cx="3112200" cy="261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 sz="1600">
                  <a:solidFill>
                    <a:srgbClr val="1F497D"/>
                  </a:solidFill>
                  <a:highlight>
                    <a:srgbClr val="FFFFFF"/>
                  </a:highlight>
                </a:rPr>
                <a:t>Ask learner to assess their own performance</a:t>
              </a:r>
              <a:endParaRPr b="1" sz="1600">
                <a:solidFill>
                  <a:srgbClr val="1F497D"/>
                </a:solidFill>
                <a:highlight>
                  <a:srgbClr val="FFFFFF"/>
                </a:highlight>
              </a:endParaRPr>
            </a:p>
            <a:p>
              <a:pPr indent="-330200" lvl="0" marL="457200" rtl="0" algn="l">
                <a:lnSpc>
                  <a:spcPct val="115000"/>
                </a:lnSpc>
                <a:spcBef>
                  <a:spcPts val="1200"/>
                </a:spcBef>
                <a:spcAft>
                  <a:spcPts val="0"/>
                </a:spcAft>
                <a:buClr>
                  <a:srgbClr val="1F497D"/>
                </a:buClr>
                <a:buSzPts val="1600"/>
                <a:buChar char="●"/>
              </a:pPr>
              <a:r>
                <a:rPr lang="en" sz="1600">
                  <a:solidFill>
                    <a:srgbClr val="1F497D"/>
                  </a:solidFill>
                  <a:highlight>
                    <a:srgbClr val="FFFFFF"/>
                  </a:highlight>
                </a:rPr>
                <a:t>How do you think you did?</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What do you think went well?</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Did you have any problems?</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Would you have done anything different?</a:t>
              </a:r>
              <a:endParaRPr sz="1600">
                <a:solidFill>
                  <a:srgbClr val="1F497D"/>
                </a:solidFill>
                <a:highlight>
                  <a:srgbClr val="FFFFFF"/>
                </a:highlight>
              </a:endParaRPr>
            </a:p>
            <a:p>
              <a:pPr indent="0" lvl="0" marL="0" rtl="0" algn="l">
                <a:lnSpc>
                  <a:spcPct val="115000"/>
                </a:lnSpc>
                <a:spcBef>
                  <a:spcPts val="1200"/>
                </a:spcBef>
                <a:spcAft>
                  <a:spcPts val="0"/>
                </a:spcAft>
                <a:buNone/>
              </a:pPr>
              <a:r>
                <a:t/>
              </a:r>
              <a:endParaRPr sz="1200">
                <a:latin typeface="Roboto"/>
                <a:ea typeface="Roboto"/>
                <a:cs typeface="Roboto"/>
                <a:sym typeface="Roboto"/>
              </a:endParaRPr>
            </a:p>
          </p:txBody>
        </p:sp>
      </p:grpSp>
      <p:grpSp>
        <p:nvGrpSpPr>
          <p:cNvPr id="108" name="Google Shape;108;p20"/>
          <p:cNvGrpSpPr/>
          <p:nvPr/>
        </p:nvGrpSpPr>
        <p:grpSpPr>
          <a:xfrm>
            <a:off x="2944204" y="1189775"/>
            <a:ext cx="3305700" cy="3849050"/>
            <a:chOff x="2944204" y="1189775"/>
            <a:chExt cx="3305700" cy="3849050"/>
          </a:xfrm>
        </p:grpSpPr>
        <p:sp>
          <p:nvSpPr>
            <p:cNvPr id="109" name="Google Shape;109;p20"/>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solidFill>
                    <a:srgbClr val="FFFFFF"/>
                  </a:solidFill>
                  <a:latin typeface="Roboto"/>
                  <a:ea typeface="Roboto"/>
                  <a:cs typeface="Roboto"/>
                  <a:sym typeface="Roboto"/>
                </a:rPr>
                <a:t>TELL</a:t>
              </a:r>
              <a:endParaRPr sz="3500">
                <a:solidFill>
                  <a:srgbClr val="FFFFFF"/>
                </a:solidFill>
                <a:latin typeface="Roboto"/>
                <a:ea typeface="Roboto"/>
                <a:cs typeface="Roboto"/>
                <a:sym typeface="Roboto"/>
              </a:endParaRPr>
            </a:p>
          </p:txBody>
        </p:sp>
        <p:sp>
          <p:nvSpPr>
            <p:cNvPr id="110" name="Google Shape;110;p20"/>
            <p:cNvSpPr txBox="1"/>
            <p:nvPr/>
          </p:nvSpPr>
          <p:spPr>
            <a:xfrm>
              <a:off x="3478950" y="1904725"/>
              <a:ext cx="2236200" cy="313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b="1" lang="en" sz="1600">
                  <a:solidFill>
                    <a:srgbClr val="1F497D"/>
                  </a:solidFill>
                  <a:highlight>
                    <a:srgbClr val="FFFFFF"/>
                  </a:highlight>
                </a:rPr>
                <a:t>Tell/Teach (short pearls)</a:t>
              </a:r>
              <a:endParaRPr b="1" sz="1600">
                <a:solidFill>
                  <a:srgbClr val="1F497D"/>
                </a:solidFill>
                <a:highlight>
                  <a:srgbClr val="FFFFFF"/>
                </a:highlight>
              </a:endParaRPr>
            </a:p>
            <a:p>
              <a:pPr indent="-330200" lvl="0" marL="457200" rtl="0" algn="l">
                <a:lnSpc>
                  <a:spcPct val="115000"/>
                </a:lnSpc>
                <a:spcBef>
                  <a:spcPts val="1200"/>
                </a:spcBef>
                <a:spcAft>
                  <a:spcPts val="0"/>
                </a:spcAft>
                <a:buClr>
                  <a:srgbClr val="1F497D"/>
                </a:buClr>
                <a:buSzPts val="1600"/>
                <a:buChar char="●"/>
              </a:pPr>
              <a:r>
                <a:rPr lang="en" sz="1600">
                  <a:solidFill>
                    <a:srgbClr val="1F497D"/>
                  </a:solidFill>
                  <a:highlight>
                    <a:srgbClr val="FFFFFF"/>
                  </a:highlight>
                </a:rPr>
                <a:t>I observed...</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It seems as though…</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When you do ___ I feel ___ …</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rgbClr val="FFFFFF"/>
                  </a:highlight>
                </a:rPr>
                <a:t>Consider…</a:t>
              </a:r>
              <a:endParaRPr sz="1600">
                <a:solidFill>
                  <a:srgbClr val="1F497D"/>
                </a:solidFill>
                <a:highlight>
                  <a:srgbClr val="FFFFFF"/>
                </a:highlight>
              </a:endParaRPr>
            </a:p>
            <a:p>
              <a:pPr indent="-330200" lvl="0" marL="457200" rtl="0" algn="l">
                <a:lnSpc>
                  <a:spcPct val="115000"/>
                </a:lnSpc>
                <a:spcBef>
                  <a:spcPts val="0"/>
                </a:spcBef>
                <a:spcAft>
                  <a:spcPts val="0"/>
                </a:spcAft>
                <a:buClr>
                  <a:srgbClr val="1F497D"/>
                </a:buClr>
                <a:buSzPts val="1600"/>
                <a:buChar char="●"/>
              </a:pPr>
              <a:r>
                <a:rPr lang="en" sz="1600">
                  <a:solidFill>
                    <a:srgbClr val="1F497D"/>
                  </a:solidFill>
                  <a:highlight>
                    <a:schemeClr val="lt1"/>
                  </a:highlight>
                </a:rPr>
                <a:t>In my experience</a:t>
              </a:r>
              <a:endParaRPr sz="1600">
                <a:solidFill>
                  <a:srgbClr val="1F497D"/>
                </a:solidFill>
                <a:highlight>
                  <a:srgbClr val="FFFFFF"/>
                </a:highlight>
              </a:endParaRPr>
            </a:p>
            <a:p>
              <a:pPr indent="0" lvl="0" marL="0" rtl="0" algn="l">
                <a:lnSpc>
                  <a:spcPct val="115000"/>
                </a:lnSpc>
                <a:spcBef>
                  <a:spcPts val="1200"/>
                </a:spcBef>
                <a:spcAft>
                  <a:spcPts val="0"/>
                </a:spcAft>
                <a:buNone/>
              </a:pPr>
              <a:r>
                <a:t/>
              </a:r>
              <a:endParaRPr sz="700">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148400" y="172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Potential Barriers to Effective Feedback </a:t>
            </a:r>
            <a:endParaRPr/>
          </a:p>
        </p:txBody>
      </p:sp>
      <p:sp>
        <p:nvSpPr>
          <p:cNvPr id="116" name="Google Shape;116;p21"/>
          <p:cNvSpPr txBox="1"/>
          <p:nvPr>
            <p:ph idx="1" type="body"/>
          </p:nvPr>
        </p:nvSpPr>
        <p:spPr>
          <a:xfrm>
            <a:off x="148400" y="745575"/>
            <a:ext cx="8520600" cy="3836700"/>
          </a:xfrm>
          <a:prstGeom prst="rect">
            <a:avLst/>
          </a:prstGeom>
        </p:spPr>
        <p:txBody>
          <a:bodyPr anchorCtr="0" anchor="t" bIns="91425" lIns="91425" spcFirstLastPara="1" rIns="91425" wrap="square" tIns="91425">
            <a:noAutofit/>
          </a:bodyPr>
          <a:lstStyle/>
          <a:p>
            <a:pPr indent="-330200" lvl="0" marL="457200" rtl="0" algn="l">
              <a:spcBef>
                <a:spcPts val="1200"/>
              </a:spcBef>
              <a:spcAft>
                <a:spcPts val="0"/>
              </a:spcAft>
              <a:buClr>
                <a:srgbClr val="000000"/>
              </a:buClr>
              <a:buSzPts val="1600"/>
              <a:buChar char="●"/>
            </a:pPr>
            <a:r>
              <a:rPr lang="en" sz="1600">
                <a:solidFill>
                  <a:srgbClr val="000000"/>
                </a:solidFill>
                <a:highlight>
                  <a:srgbClr val="FFFFFF"/>
                </a:highlight>
              </a:rPr>
              <a:t>D</a:t>
            </a:r>
            <a:r>
              <a:rPr lang="en" sz="1600">
                <a:solidFill>
                  <a:srgbClr val="000000"/>
                </a:solidFill>
                <a:highlight>
                  <a:srgbClr val="FFFFFF"/>
                </a:highlight>
              </a:rPr>
              <a:t>eveloped metacognitive capacities</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Where is the feedback coming from?</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Where is the receivers’ emotional capacity, self awareness, and self assessment?</a:t>
            </a:r>
            <a:br>
              <a:rPr lang="en" sz="1600">
                <a:solidFill>
                  <a:srgbClr val="000000"/>
                </a:solidFill>
                <a:highlight>
                  <a:srgbClr val="FFFFFF"/>
                </a:highlight>
              </a:rPr>
            </a:br>
            <a:endParaRPr sz="1600">
              <a:solidFill>
                <a:srgbClr val="000000"/>
              </a:solidFill>
              <a:highlight>
                <a:srgbClr val="FFFFFF"/>
              </a:highlight>
            </a:endParaRPr>
          </a:p>
          <a:p>
            <a:pPr indent="-330200" lvl="0" marL="457200" rtl="0" algn="l">
              <a:spcBef>
                <a:spcPts val="0"/>
              </a:spcBef>
              <a:spcAft>
                <a:spcPts val="0"/>
              </a:spcAft>
              <a:buClr>
                <a:srgbClr val="000000"/>
              </a:buClr>
              <a:buSzPts val="1600"/>
              <a:buChar char="●"/>
            </a:pPr>
            <a:r>
              <a:rPr lang="en" sz="1600">
                <a:solidFill>
                  <a:srgbClr val="000000"/>
                </a:solidFill>
                <a:highlight>
                  <a:srgbClr val="FFFFFF"/>
                </a:highlight>
              </a:rPr>
              <a:t>Lack of time / timing</a:t>
            </a:r>
            <a:br>
              <a:rPr lang="en" sz="1600">
                <a:solidFill>
                  <a:srgbClr val="000000"/>
                </a:solidFill>
                <a:highlight>
                  <a:srgbClr val="FFFFFF"/>
                </a:highlight>
              </a:rPr>
            </a:br>
            <a:endParaRPr sz="1600">
              <a:solidFill>
                <a:srgbClr val="000000"/>
              </a:solidFill>
              <a:highlight>
                <a:srgbClr val="FFFFFF"/>
              </a:highlight>
            </a:endParaRPr>
          </a:p>
          <a:p>
            <a:pPr indent="-330200" lvl="0" marL="457200" rtl="0" algn="l">
              <a:spcBef>
                <a:spcPts val="0"/>
              </a:spcBef>
              <a:spcAft>
                <a:spcPts val="0"/>
              </a:spcAft>
              <a:buClr>
                <a:srgbClr val="000000"/>
              </a:buClr>
              <a:buSzPts val="1600"/>
              <a:buChar char="●"/>
            </a:pPr>
            <a:r>
              <a:rPr lang="en" sz="1600">
                <a:solidFill>
                  <a:srgbClr val="000000"/>
                </a:solidFill>
                <a:highlight>
                  <a:srgbClr val="FFFFFF"/>
                </a:highlight>
              </a:rPr>
              <a:t>Personal biases and cultural differences</a:t>
            </a:r>
            <a:br>
              <a:rPr lang="en" sz="1600">
                <a:solidFill>
                  <a:srgbClr val="000000"/>
                </a:solidFill>
                <a:highlight>
                  <a:srgbClr val="FFFFFF"/>
                </a:highlight>
              </a:rPr>
            </a:br>
            <a:endParaRPr sz="1600">
              <a:solidFill>
                <a:srgbClr val="000000"/>
              </a:solidFill>
              <a:highlight>
                <a:srgbClr val="FFFFFF"/>
              </a:highlight>
            </a:endParaRPr>
          </a:p>
          <a:p>
            <a:pPr indent="-323850" lvl="0" marL="457200" rtl="0" algn="l">
              <a:spcBef>
                <a:spcPts val="0"/>
              </a:spcBef>
              <a:spcAft>
                <a:spcPts val="0"/>
              </a:spcAft>
              <a:buClr>
                <a:srgbClr val="000000"/>
              </a:buClr>
              <a:buSzPts val="1500"/>
              <a:buChar char="●"/>
            </a:pPr>
            <a:r>
              <a:rPr lang="en" sz="1600">
                <a:solidFill>
                  <a:srgbClr val="000000"/>
                </a:solidFill>
                <a:highlight>
                  <a:srgbClr val="FFFFFF"/>
                </a:highlight>
              </a:rPr>
              <a:t>Institutional culture surrounding feedback</a:t>
            </a:r>
            <a:r>
              <a:rPr lang="en" sz="1500">
                <a:solidFill>
                  <a:srgbClr val="000000"/>
                </a:solidFill>
                <a:highlight>
                  <a:srgbClr val="FFFFFF"/>
                </a:highlight>
              </a:rPr>
              <a:t> </a:t>
            </a:r>
            <a:endParaRPr sz="1500">
              <a:solidFill>
                <a:srgbClr val="000000"/>
              </a:solidFill>
              <a:highlight>
                <a:srgbClr val="FFFFFF"/>
              </a:highlight>
            </a:endParaRPr>
          </a:p>
          <a:p>
            <a:pPr indent="0" lvl="0" marL="0" rtl="0" algn="l">
              <a:spcBef>
                <a:spcPts val="1200"/>
              </a:spcBef>
              <a:spcAft>
                <a:spcPts val="0"/>
              </a:spcAft>
              <a:buClr>
                <a:schemeClr val="dk1"/>
              </a:buClr>
              <a:buSzPts val="1100"/>
              <a:buFont typeface="Arial"/>
              <a:buNone/>
            </a:pPr>
            <a:r>
              <a:t/>
            </a:r>
            <a:endParaRPr sz="1500">
              <a:solidFill>
                <a:srgbClr val="1F497D"/>
              </a:solidFill>
              <a:highlight>
                <a:srgbClr val="FFFFFF"/>
              </a:highlight>
            </a:endParaRPr>
          </a:p>
          <a:p>
            <a:pPr indent="0" lvl="0" marL="0" rtl="0" algn="l">
              <a:spcBef>
                <a:spcPts val="1200"/>
              </a:spcBef>
              <a:spcAft>
                <a:spcPts val="0"/>
              </a:spcAft>
              <a:buClr>
                <a:schemeClr val="dk1"/>
              </a:buClr>
              <a:buSzPts val="1100"/>
              <a:buFont typeface="Arial"/>
              <a:buNone/>
            </a:pPr>
            <a:r>
              <a:t/>
            </a:r>
            <a:endParaRPr sz="600">
              <a:solidFill>
                <a:schemeClr val="dk1"/>
              </a:solidFill>
              <a:highlight>
                <a:srgbClr val="FFFFFF"/>
              </a:highlight>
            </a:endParaRPr>
          </a:p>
          <a:p>
            <a:pPr indent="0" lvl="0" marL="0" rtl="0" algn="l">
              <a:spcBef>
                <a:spcPts val="1200"/>
              </a:spcBef>
              <a:spcAft>
                <a:spcPts val="0"/>
              </a:spcAft>
              <a:buClr>
                <a:schemeClr val="dk1"/>
              </a:buClr>
              <a:buSzPts val="1100"/>
              <a:buFont typeface="Arial"/>
              <a:buNone/>
            </a:pPr>
            <a:r>
              <a:rPr lang="en" sz="600">
                <a:solidFill>
                  <a:schemeClr val="dk1"/>
                </a:solidFill>
                <a:highlight>
                  <a:srgbClr val="FFFFFF"/>
                </a:highlight>
              </a:rPr>
              <a:t>Harvard Business School Case Review: The Whys and Hows of Feedback</a:t>
            </a:r>
            <a:endParaRPr sz="600">
              <a:solidFill>
                <a:schemeClr val="dk1"/>
              </a:solidFill>
              <a:highlight>
                <a:srgbClr val="FFFFFF"/>
              </a:highlight>
            </a:endParaRPr>
          </a:p>
          <a:p>
            <a:pPr indent="0" lvl="0" marL="0" rtl="0" algn="l">
              <a:spcBef>
                <a:spcPts val="1200"/>
              </a:spcBef>
              <a:spcAft>
                <a:spcPts val="0"/>
              </a:spcAft>
              <a:buNone/>
            </a:pPr>
            <a:r>
              <a:t/>
            </a:r>
            <a:endParaRPr/>
          </a:p>
        </p:txBody>
      </p:sp>
      <p:pic>
        <p:nvPicPr>
          <p:cNvPr descr="https://media.licdn.com/mpr/mpr/shrinknp_800_800/AAEAAQAAAAAAAAXXAAAAJDcyZWUwMDc0LWQ1OWYtNDlmZi1iNjRhLTk0NzVjZGYyNmVlYQ.png" id="117" name="Google Shape;117;p21"/>
          <p:cNvPicPr preferRelativeResize="0"/>
          <p:nvPr/>
        </p:nvPicPr>
        <p:blipFill rotWithShape="1">
          <a:blip r:embed="rId3">
            <a:alphaModFix/>
          </a:blip>
          <a:srcRect b="0" l="0" r="0" t="0"/>
          <a:stretch/>
        </p:blipFill>
        <p:spPr>
          <a:xfrm>
            <a:off x="4478676" y="2364550"/>
            <a:ext cx="4532899" cy="236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132700" y="110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1: The Overcommitted Intern </a:t>
            </a:r>
            <a:endParaRPr/>
          </a:p>
        </p:txBody>
      </p:sp>
      <p:sp>
        <p:nvSpPr>
          <p:cNvPr id="123" name="Google Shape;123;p22"/>
          <p:cNvSpPr txBox="1"/>
          <p:nvPr>
            <p:ph idx="1" type="body"/>
          </p:nvPr>
        </p:nvSpPr>
        <p:spPr>
          <a:xfrm>
            <a:off x="0" y="683600"/>
            <a:ext cx="8520600" cy="42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One of your interns you’ve noted has great rapport with her patients, and patients often rave about their experience with this physician. However, in the resident work-room, this resident has difficulty </a:t>
            </a:r>
            <a:r>
              <a:rPr lang="en" sz="1700">
                <a:solidFill>
                  <a:schemeClr val="dk1"/>
                </a:solidFill>
              </a:rPr>
              <a:t>prioritizing</a:t>
            </a:r>
            <a:r>
              <a:rPr lang="en" sz="1700">
                <a:solidFill>
                  <a:schemeClr val="dk1"/>
                </a:solidFill>
              </a:rPr>
              <a:t> tasks and completing notes on time, which limits her from being a team player. </a:t>
            </a:r>
            <a:endParaRPr sz="1700">
              <a:solidFill>
                <a:schemeClr val="dk1"/>
              </a:solidFill>
            </a:endParaRPr>
          </a:p>
          <a:p>
            <a:pPr indent="0" lvl="0" marL="0" rtl="0" algn="l">
              <a:spcBef>
                <a:spcPts val="0"/>
              </a:spcBef>
              <a:spcAft>
                <a:spcPts val="0"/>
              </a:spcAft>
              <a:buNone/>
            </a:pPr>
            <a:r>
              <a:rPr lang="en" sz="1700">
                <a:solidFill>
                  <a:schemeClr val="dk1"/>
                </a:solidFill>
              </a:rPr>
              <a:t>For example, for one week, your intern has been staying 2 hours past sign out just to talk to patients, yet you have had to write all of this intern’s discharge summaries. She is so burned out at the end of the week, she calls out sick.</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rPr lang="en" sz="1700">
                <a:solidFill>
                  <a:schemeClr val="dk1"/>
                </a:solidFill>
              </a:rPr>
              <a:t>It is now time for your weekly feedback group session. </a:t>
            </a:r>
            <a:endParaRPr sz="1700">
              <a:solidFill>
                <a:schemeClr val="dk1"/>
              </a:solidFill>
            </a:endParaRPr>
          </a:p>
          <a:p>
            <a:pPr indent="0" lvl="0" marL="457200" rtl="0" algn="ctr">
              <a:spcBef>
                <a:spcPts val="0"/>
              </a:spcBef>
              <a:spcAft>
                <a:spcPts val="0"/>
              </a:spcAft>
              <a:buNone/>
            </a:pPr>
            <a:r>
              <a:t/>
            </a:r>
            <a:endParaRPr b="1" sz="1700">
              <a:solidFill>
                <a:schemeClr val="dk1"/>
              </a:solidFill>
            </a:endParaRPr>
          </a:p>
          <a:p>
            <a:pPr indent="0" lvl="0" marL="0" rtl="0" algn="l">
              <a:spcBef>
                <a:spcPts val="0"/>
              </a:spcBef>
              <a:spcAft>
                <a:spcPts val="0"/>
              </a:spcAft>
              <a:buNone/>
            </a:pPr>
            <a:r>
              <a:rPr b="1" lang="en" sz="1700">
                <a:solidFill>
                  <a:schemeClr val="dk1"/>
                </a:solidFill>
              </a:rPr>
              <a:t>What feedback would you give this resident, and how </a:t>
            </a:r>
            <a:endParaRPr b="1" sz="1700">
              <a:solidFill>
                <a:schemeClr val="dk1"/>
              </a:solidFill>
            </a:endParaRPr>
          </a:p>
          <a:p>
            <a:pPr indent="0" lvl="0" marL="0" rtl="0" algn="l">
              <a:spcBef>
                <a:spcPts val="0"/>
              </a:spcBef>
              <a:spcAft>
                <a:spcPts val="0"/>
              </a:spcAft>
              <a:buNone/>
            </a:pPr>
            <a:r>
              <a:rPr b="1" lang="en" sz="1700">
                <a:solidFill>
                  <a:schemeClr val="dk1"/>
                </a:solidFill>
              </a:rPr>
              <a:t>would you say it?</a:t>
            </a:r>
            <a:endParaRPr b="1" sz="1700">
              <a:solidFill>
                <a:schemeClr val="dk1"/>
              </a:solidFill>
            </a:endParaRPr>
          </a:p>
          <a:p>
            <a:pPr indent="0" lvl="0" marL="0" rtl="0" algn="l">
              <a:spcBef>
                <a:spcPts val="0"/>
              </a:spcBef>
              <a:spcAft>
                <a:spcPts val="0"/>
              </a:spcAft>
              <a:buNone/>
            </a:pPr>
            <a:br>
              <a:rPr b="1" lang="en" sz="1700">
                <a:solidFill>
                  <a:schemeClr val="dk1"/>
                </a:solidFill>
              </a:rPr>
            </a:br>
            <a:r>
              <a:rPr b="1" lang="en" sz="1700">
                <a:solidFill>
                  <a:schemeClr val="dk1"/>
                </a:solidFill>
              </a:rPr>
              <a:t>(HINT: use SOME TLC) </a:t>
            </a:r>
            <a:endParaRPr b="1" sz="1700">
              <a:solidFill>
                <a:schemeClr val="dk1"/>
              </a:solidFill>
            </a:endParaRPr>
          </a:p>
        </p:txBody>
      </p:sp>
      <p:pic>
        <p:nvPicPr>
          <p:cNvPr id="124" name="Google Shape;124;p22"/>
          <p:cNvPicPr preferRelativeResize="0"/>
          <p:nvPr/>
        </p:nvPicPr>
        <p:blipFill rotWithShape="1">
          <a:blip r:embed="rId3">
            <a:alphaModFix/>
          </a:blip>
          <a:srcRect b="0" l="0" r="0" t="0"/>
          <a:stretch/>
        </p:blipFill>
        <p:spPr>
          <a:xfrm>
            <a:off x="5839853" y="2634578"/>
            <a:ext cx="3009875" cy="232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