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  <p:sldMasterId id="2147483679" r:id="rId2"/>
  </p:sldMasterIdLst>
  <p:notesMasterIdLst>
    <p:notesMasterId r:id="rId16"/>
  </p:notesMasterIdLst>
  <p:sldIdLst>
    <p:sldId id="268" r:id="rId3"/>
    <p:sldId id="257" r:id="rId4"/>
    <p:sldId id="270" r:id="rId5"/>
    <p:sldId id="354" r:id="rId6"/>
    <p:sldId id="291" r:id="rId7"/>
    <p:sldId id="352" r:id="rId8"/>
    <p:sldId id="353" r:id="rId9"/>
    <p:sldId id="356" r:id="rId10"/>
    <p:sldId id="358" r:id="rId11"/>
    <p:sldId id="355" r:id="rId12"/>
    <p:sldId id="359" r:id="rId13"/>
    <p:sldId id="274" r:id="rId14"/>
    <p:sldId id="266" r:id="rId15"/>
  </p:sldIdLst>
  <p:sldSz cx="9144000" cy="5143500" type="screen16x9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cki" initials="VH" lastIdx="1" clrIdx="0">
    <p:extLst>
      <p:ext uri="{19B8F6BF-5375-455C-9EA6-DF929625EA0E}">
        <p15:presenceInfo xmlns:p15="http://schemas.microsoft.com/office/powerpoint/2012/main" userId="Vick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7E5"/>
    <a:srgbClr val="009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22" autoAdjust="0"/>
    <p:restoredTop sz="76896" autoAdjust="0"/>
  </p:normalViewPr>
  <p:slideViewPr>
    <p:cSldViewPr snapToGrid="0" snapToObjects="1" showGuides="1">
      <p:cViewPr varScale="1">
        <p:scale>
          <a:sx n="125" d="100"/>
          <a:sy n="125" d="100"/>
        </p:scale>
        <p:origin x="1712" y="1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52911-BC67-42BF-8534-9479181DBC2B}" type="datetimeFigureOut">
              <a:rPr lang="en-US" smtClean="0"/>
              <a:t>1/20/22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A9319-6DD1-4D88-8EC9-4A7227144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50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Tomoko</a:t>
            </a:r>
          </a:p>
          <a:p>
            <a:r>
              <a:rPr lang="en-US" dirty="0"/>
              <a:t>We are presenting on “</a:t>
            </a:r>
            <a:r>
              <a:rPr lang="en-US" sz="1200" dirty="0"/>
              <a:t>How to Create a Successful MSE Conference Submission </a:t>
            </a:r>
            <a:r>
              <a:rPr lang="en-US" dirty="0"/>
              <a:t>”.  </a:t>
            </a:r>
          </a:p>
          <a:p>
            <a:r>
              <a:rPr lang="en-US" dirty="0"/>
              <a:t>The authors of this session are myself, … list all</a:t>
            </a:r>
          </a:p>
          <a:p>
            <a:r>
              <a:rPr lang="en-US" dirty="0"/>
              <a:t>This presentation represents all members, though not all are speaking in the presentation.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E05318-4BE5-474B-A91A-8A2444AAE9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260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Ruben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BA9319-6DD1-4D88-8EC9-4A72271445C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06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Ruben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BA9319-6DD1-4D88-8EC9-4A72271445C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322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Suzie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BA9319-6DD1-4D88-8EC9-4A72271445C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29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BA9319-6DD1-4D88-8EC9-4A72271445C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216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Tomoko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BA9319-6DD1-4D88-8EC9-4A72271445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45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Tomoko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05318-4BE5-474B-A91A-8A2444AAE9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3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Tomoko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at least 4 people review every submission. 2 from the Conference steering committee and 2 from the MSE Committee (not present at time of full overview of all submissions, but submit comments and contribute to scoring/overall average). Also, the MSE Collaborative steering committee reviews all posters.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BA9319-6DD1-4D88-8EC9-4A72271445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329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Tomoko</a:t>
            </a:r>
          </a:p>
          <a:p>
            <a:r>
              <a:rPr lang="en-US" sz="1200" dirty="0"/>
              <a:t>I. SUBMISSION RATING: (Click one choice; 1=lowest score, minimal; 5=highest score, maximum)</a:t>
            </a:r>
          </a:p>
          <a:p>
            <a:r>
              <a:rPr lang="en-US" sz="1200" dirty="0"/>
              <a:t>Start all scoring from 3 and add or subtract 1-2 points as you deem the proposal merits; 3 = meets criteria, 4-5 = exceeds criteria to varying degrees (positively so), 1-2 = below criteria to varying degrees (negatively so).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BA9319-6DD1-4D88-8EC9-4A72271445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82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Annie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BA9319-6DD1-4D88-8EC9-4A72271445C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33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Ruben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BA9319-6DD1-4D88-8EC9-4A72271445C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745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Ruben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BA9319-6DD1-4D88-8EC9-4A72271445C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761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Ruben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BA9319-6DD1-4D88-8EC9-4A72271445C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37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E7FA3-28E8-ED4C-8392-D5C6FC965B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03EB5B-D26C-C145-B64A-FBD6E5D6B6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37693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01EAB-A4C0-A940-96E4-1AA1AFDE2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F471D-E2AE-EB4A-85EE-FD6816E1B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5521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A787C-7B88-E745-BDB1-3416D3D64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734298-D134-D748-B795-1C13CB651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446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777CB-B911-9044-A40C-76F7F9218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0EC69-35A9-6240-AA86-63AC98AFCC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6416" y="1526130"/>
            <a:ext cx="3867150" cy="32623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740A08-0A0C-CB4C-9B66-A8F80DAB4A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35966" y="1526130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9668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F621E-E0F1-A745-B4C2-C546229DE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776288"/>
            <a:ext cx="7886700" cy="9937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3043E-967A-4A4B-AD52-0965234497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76212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550116-C3F4-DB42-9C47-CB7E94CFAE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381250"/>
            <a:ext cx="3868737" cy="276225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6F50D3-7E6B-8E4E-B9E9-53E8FE0EC5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76212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FFD7D809-7BB4-9A44-BA2A-BA7F5C9DE71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633525" y="2381250"/>
            <a:ext cx="3868737" cy="276225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52774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3A915-15F7-6D4A-91AD-B99B5F950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3879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3612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E7FA3-28E8-ED4C-8392-D5C6FC965B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03EB5B-D26C-C145-B64A-FBD6E5D6B6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56964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9753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161F68-F226-4A4C-ADF3-B4DC32F1E3E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E24F03-38C9-CE47-99BF-ADE70E8E2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415" y="683516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6E7D0-588A-CA43-A9EF-18BD28900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415" y="1778891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4589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spc="-150">
          <a:solidFill>
            <a:srgbClr val="C00000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SzPct val="9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9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19337EF-59E3-1347-8509-DA050F7B666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E24F03-38C9-CE47-99BF-ADE70E8E2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415" y="683516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6E7D0-588A-CA43-A9EF-18BD28900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415" y="1778891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176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spc="-150">
          <a:solidFill>
            <a:schemeClr val="bg1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SzPct val="90000"/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90000"/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90000"/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90000"/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90000"/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8F64B-E0BB-A647-A158-DCA96854FE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3890" y="1668887"/>
            <a:ext cx="6410094" cy="920470"/>
          </a:xfrm>
        </p:spPr>
        <p:txBody>
          <a:bodyPr>
            <a:noAutofit/>
          </a:bodyPr>
          <a:lstStyle/>
          <a:p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How to Create a Successful MSE Conference Submission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58E60B-8037-544A-B3F3-A7B2FF664F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8182" y="2816876"/>
            <a:ext cx="7416884" cy="173125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STFM MSE Conference Steering Committee</a:t>
            </a:r>
          </a:p>
          <a:p>
            <a:r>
              <a:rPr lang="en-US" dirty="0"/>
              <a:t>Suzanne Minor MD</a:t>
            </a:r>
          </a:p>
          <a:p>
            <a:r>
              <a:rPr lang="en-US" dirty="0"/>
              <a:t>Ruben Hernandez MD</a:t>
            </a:r>
          </a:p>
          <a:p>
            <a:r>
              <a:rPr lang="en-US" dirty="0"/>
              <a:t>Tomoko Sairenji MD</a:t>
            </a:r>
          </a:p>
          <a:p>
            <a:r>
              <a:rPr lang="en-US" dirty="0"/>
              <a:t>Annie Rutter MD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4D13722-D907-40A9-AEC1-1EB035B47B2E}"/>
              </a:ext>
            </a:extLst>
          </p:cNvPr>
          <p:cNvCxnSpPr>
            <a:cxnSpLocks/>
          </p:cNvCxnSpPr>
          <p:nvPr/>
        </p:nvCxnSpPr>
        <p:spPr>
          <a:xfrm>
            <a:off x="3272668" y="2779784"/>
            <a:ext cx="276791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Subtitle 2">
            <a:extLst>
              <a:ext uri="{FF2B5EF4-FFF2-40B4-BE49-F238E27FC236}">
                <a16:creationId xmlns:a16="http://schemas.microsoft.com/office/drawing/2014/main" id="{04B93B04-B0E6-4E30-AA4C-4058CA1A883F}"/>
              </a:ext>
            </a:extLst>
          </p:cNvPr>
          <p:cNvSpPr txBox="1">
            <a:spLocks/>
          </p:cNvSpPr>
          <p:nvPr/>
        </p:nvSpPr>
        <p:spPr>
          <a:xfrm>
            <a:off x="1566866" y="3319399"/>
            <a:ext cx="2815134" cy="7262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900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9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9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9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376775B-27CB-45F1-A23B-4029ED487BAC}"/>
              </a:ext>
            </a:extLst>
          </p:cNvPr>
          <p:cNvSpPr txBox="1">
            <a:spLocks/>
          </p:cNvSpPr>
          <p:nvPr/>
        </p:nvSpPr>
        <p:spPr>
          <a:xfrm>
            <a:off x="4917988" y="3262703"/>
            <a:ext cx="2815134" cy="76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900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9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9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9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EB245F9-A8C5-41D0-9263-B636F6FD871B}"/>
              </a:ext>
            </a:extLst>
          </p:cNvPr>
          <p:cNvSpPr txBox="1">
            <a:spLocks/>
          </p:cNvSpPr>
          <p:nvPr/>
        </p:nvSpPr>
        <p:spPr>
          <a:xfrm>
            <a:off x="5594086" y="2020578"/>
            <a:ext cx="3041914" cy="759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900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9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9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9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6635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E311C0F-6684-44E2-AAB7-6055ED127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536" y="164209"/>
            <a:ext cx="7886700" cy="99377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Tips for a Successful Submission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3D46D-66A2-4F82-B4B7-8E6C7F519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374" y="1220091"/>
            <a:ext cx="8411025" cy="326231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Follow directions! </a:t>
            </a:r>
          </a:p>
          <a:p>
            <a:pPr lvl="1"/>
            <a:r>
              <a:rPr lang="en-US" dirty="0"/>
              <a:t>Are you submitting in the most appropriate category?</a:t>
            </a:r>
          </a:p>
          <a:p>
            <a:pPr lvl="1"/>
            <a:r>
              <a:rPr lang="en-US" dirty="0"/>
              <a:t>Is the timing of the session included, if asked for? </a:t>
            </a:r>
          </a:p>
          <a:p>
            <a:pPr lvl="1"/>
            <a:endParaRPr lang="en-US" dirty="0"/>
          </a:p>
          <a:p>
            <a:r>
              <a:rPr lang="en-US" dirty="0"/>
              <a:t>Prepare submission in word document</a:t>
            </a:r>
          </a:p>
          <a:p>
            <a:pPr lvl="1"/>
            <a:r>
              <a:rPr lang="en-US" dirty="0"/>
              <a:t>Spellcheck</a:t>
            </a:r>
          </a:p>
          <a:p>
            <a:pPr lvl="1"/>
            <a:r>
              <a:rPr lang="en-US" dirty="0"/>
              <a:t>Review &amp; solicit feedback prior to submitting</a:t>
            </a:r>
          </a:p>
          <a:p>
            <a:pPr lvl="1"/>
            <a:endParaRPr lang="en-US" dirty="0"/>
          </a:p>
          <a:p>
            <a:r>
              <a:rPr lang="en-US" dirty="0"/>
              <a:t>Be specific &amp; concise while also including the relevant, asked-for information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9506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3AB6A-EC91-4301-9F53-D1C1669AF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945" y="66724"/>
            <a:ext cx="7886700" cy="993775"/>
          </a:xfrm>
        </p:spPr>
        <p:txBody>
          <a:bodyPr>
            <a:normAutofit/>
          </a:bodyPr>
          <a:lstStyle/>
          <a:p>
            <a:r>
              <a:rPr lang="en-US" dirty="0"/>
              <a:t>Match the Submission Categories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C5FCB8-F528-49B1-BF6F-AAB3F9A4ED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1355" y="1052826"/>
            <a:ext cx="4446971" cy="3262312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AutoNum type="arabicPeriod"/>
            </a:pPr>
            <a:r>
              <a:rPr lang="en-US" sz="3200" dirty="0"/>
              <a:t>Brief update on research that is not yet finished</a:t>
            </a:r>
          </a:p>
          <a:p>
            <a:pPr marL="514350" indent="-514350">
              <a:buAutoNum type="arabicPeriod"/>
            </a:pPr>
            <a:r>
              <a:rPr lang="en-US" sz="3200" dirty="0"/>
              <a:t>Display a process, project, or method </a:t>
            </a:r>
          </a:p>
          <a:p>
            <a:pPr marL="514350" indent="-514350">
              <a:buAutoNum type="arabicPeriod"/>
            </a:pPr>
            <a:r>
              <a:rPr lang="en-US" sz="3200" dirty="0"/>
              <a:t>Presentation with significant participant engagement (e.g. demonstrate innovative method to teach students about health disparities)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3200" dirty="0"/>
              <a:t>Interactive presentation of work across several institutions (e.g. home visits)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3200" dirty="0"/>
              <a:t>Brief presentation and much discussion about a topic or research 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4DF5D1-A59C-4307-83D7-B90FD5A5FD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2916" y="1046525"/>
            <a:ext cx="3867150" cy="3262312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sz="3300" dirty="0"/>
              <a:t>Poster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3300" dirty="0"/>
              <a:t>In-Progress Research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3300" dirty="0"/>
              <a:t>Completed Research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3300" dirty="0"/>
              <a:t>Lecture-Discussion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3300" dirty="0"/>
              <a:t>Workshop 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3300" dirty="0"/>
              <a:t>Seminar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3300" dirty="0"/>
              <a:t>Symposium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3300" dirty="0"/>
              <a:t>Scholarly Round Table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3300" dirty="0"/>
              <a:t>Preconference Workshop</a:t>
            </a:r>
          </a:p>
          <a:p>
            <a:pPr marL="514350" indent="-514350">
              <a:buFont typeface="+mj-lt"/>
              <a:buAutoNum type="alphaL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091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544" y="635700"/>
            <a:ext cx="3464954" cy="346495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F579B4-B2C0-B549-84BC-1A9B920CD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958" y="924930"/>
            <a:ext cx="2430380" cy="304847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Debrief &amp; Closing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7896" y="0"/>
            <a:ext cx="866357" cy="443256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971133" y="0"/>
            <a:ext cx="1303051" cy="719651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202623"/>
            <a:ext cx="119805" cy="414747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8F1AF-7129-C04A-A67E-328560CD7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8504" y="1824700"/>
            <a:ext cx="3943349" cy="3667012"/>
          </a:xfrm>
        </p:spPr>
        <p:txBody>
          <a:bodyPr anchor="t">
            <a:normAutofit/>
          </a:bodyPr>
          <a:lstStyle/>
          <a:p>
            <a:r>
              <a:rPr lang="en-US" sz="2400" dirty="0"/>
              <a:t>Comments</a:t>
            </a:r>
          </a:p>
          <a:p>
            <a:r>
              <a:rPr lang="en-US" sz="2400" dirty="0"/>
              <a:t>Questions</a:t>
            </a:r>
          </a:p>
          <a:p>
            <a:r>
              <a:rPr lang="en-US" sz="2400" dirty="0"/>
              <a:t>Take Home Points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376736"/>
            <a:ext cx="1161135" cy="766764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553792" y="4288428"/>
            <a:ext cx="1328706" cy="855072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99729" y="4694066"/>
            <a:ext cx="1174455" cy="449434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812E8F4-CB11-4E98-AB04-4E63E319DB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392" t="73530" r="6979" b="19691"/>
          <a:stretch/>
        </p:blipFill>
        <p:spPr>
          <a:xfrm>
            <a:off x="0" y="4794983"/>
            <a:ext cx="9147243" cy="3485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0434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E03E4-8A4B-2145-8B06-971CA0993422}"/>
              </a:ext>
            </a:extLst>
          </p:cNvPr>
          <p:cNvSpPr txBox="1">
            <a:spLocks/>
          </p:cNvSpPr>
          <p:nvPr/>
        </p:nvSpPr>
        <p:spPr>
          <a:xfrm>
            <a:off x="724343" y="590143"/>
            <a:ext cx="7886700" cy="14938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dirty="0"/>
              <a:t>Thank you!   </a:t>
            </a:r>
            <a:r>
              <a:rPr lang="en-US" dirty="0">
                <a:solidFill>
                  <a:srgbClr val="C00000"/>
                </a:solidFill>
              </a:rPr>
              <a:t>Evaluation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96D3"/>
              </a:solidFill>
              <a:effectLst/>
              <a:uLnTx/>
              <a:uFillTx/>
              <a:latin typeface="Trebuchet MS" panose="020B0703020202090204" pitchFamily="34" charset="0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90E37A-4490-5B43-A05E-D1643B51A44C}"/>
              </a:ext>
            </a:extLst>
          </p:cNvPr>
          <p:cNvSpPr txBox="1">
            <a:spLocks/>
          </p:cNvSpPr>
          <p:nvPr/>
        </p:nvSpPr>
        <p:spPr>
          <a:xfrm>
            <a:off x="724343" y="1338373"/>
            <a:ext cx="7886700" cy="745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Please be sure to complete an evaluation for this presentation because we want your feedback!</a:t>
            </a: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 Big THANK YOU to members from the STFM FD Collaborative who presented on this: </a:t>
            </a: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Chang T et al. Pursuing Scholarship: Creating Effective Conference Submissions. 2019 STFM Annual Spring Conference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3471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82930B7-9522-7042-A949-3FE59A303C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69213"/>
            <a:ext cx="6858000" cy="703088"/>
          </a:xfrm>
        </p:spPr>
        <p:txBody>
          <a:bodyPr anchor="t">
            <a:normAutofit fontScale="90000"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Disclosures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none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6014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91A76-5C11-014C-BD4B-D5C7A73C7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15" y="240459"/>
            <a:ext cx="7886700" cy="993775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E6A88-C0D5-334B-9D17-0088C690B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515" y="1334391"/>
            <a:ext cx="8612433" cy="3107902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Detail the STFM MSEC submission evaluation process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 3 common submission mistakes for the STFM MSEC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 3 tips to creating a successful submission for the STFM MSEC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67A36A6-27B1-4559-9992-DAB98D1B7EF6}"/>
              </a:ext>
            </a:extLst>
          </p:cNvPr>
          <p:cNvCxnSpPr>
            <a:cxnSpLocks/>
          </p:cNvCxnSpPr>
          <p:nvPr/>
        </p:nvCxnSpPr>
        <p:spPr>
          <a:xfrm>
            <a:off x="287638" y="1134076"/>
            <a:ext cx="515276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0566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E311C0F-6684-44E2-AAB7-6055ED127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2297"/>
            <a:ext cx="7886700" cy="99377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Submission Evaluation Process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3D46D-66A2-4F82-B4B7-8E6C7F519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07" y="944880"/>
            <a:ext cx="8807993" cy="3781363"/>
          </a:xfrm>
        </p:spPr>
        <p:txBody>
          <a:bodyPr>
            <a:normAutofit/>
          </a:bodyPr>
          <a:lstStyle/>
          <a:p>
            <a:r>
              <a:rPr lang="en-US" sz="2400" dirty="0"/>
              <a:t>Proposals scored on rubric (next slide) by ≥4 members </a:t>
            </a:r>
          </a:p>
          <a:p>
            <a:pPr lvl="1"/>
            <a:r>
              <a:rPr lang="en-US" dirty="0"/>
              <a:t>2 from Conference Steering Committee</a:t>
            </a:r>
          </a:p>
          <a:p>
            <a:pPr lvl="1"/>
            <a:r>
              <a:rPr lang="en-US" dirty="0"/>
              <a:t>2 from MSE Committee</a:t>
            </a:r>
          </a:p>
          <a:p>
            <a:r>
              <a:rPr lang="en-US" sz="2400" dirty="0"/>
              <a:t>Posters reviewed by the MSE Collaborative Steering Committee</a:t>
            </a:r>
          </a:p>
          <a:p>
            <a:r>
              <a:rPr lang="en-US" sz="2400" dirty="0"/>
              <a:t>Average scores generated and ranked by category </a:t>
            </a:r>
          </a:p>
          <a:p>
            <a:r>
              <a:rPr lang="en-US" sz="2400" dirty="0"/>
              <a:t>Conference steering committee reviews all proposals; ranked order, appropriateness for category, decide cutoff scores for acceptance, discuss discrepancies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8871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E311C0F-6684-44E2-AAB7-6055ED127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285" y="-10371"/>
            <a:ext cx="6783430" cy="99377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How are Submissions Rated?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DF8CC0-6255-4AEB-B0F0-B774FD2CB3AF}"/>
              </a:ext>
            </a:extLst>
          </p:cNvPr>
          <p:cNvSpPr txBox="1"/>
          <p:nvPr/>
        </p:nvSpPr>
        <p:spPr>
          <a:xfrm>
            <a:off x="118110" y="782109"/>
            <a:ext cx="8907780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1-7 scored on 5 point scale </a:t>
            </a:r>
          </a:p>
          <a:p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Abstract clearly written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Content relevant to Medical Student Education, now and in the future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Learning objectives are appropriate and clearly articulated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Content demonstrates a unique/innovative approach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Time allocation appropriate for content and session type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Specific plan included for participant interaction and engagement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Overall quality (assessment of how well this submission meets the needs of conference attendees) 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Reviewer recommendations: accept/accept in another category/do not accept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2048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E311C0F-6684-44E2-AAB7-6055ED127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2297"/>
            <a:ext cx="7886700" cy="99377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Common Mistakes on Submission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3D46D-66A2-4F82-B4B7-8E6C7F519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414" y="1096072"/>
            <a:ext cx="8522785" cy="3945131"/>
          </a:xfrm>
        </p:spPr>
        <p:txBody>
          <a:bodyPr>
            <a:normAutofit/>
          </a:bodyPr>
          <a:lstStyle/>
          <a:p>
            <a:r>
              <a:rPr lang="en-US" sz="2400" dirty="0"/>
              <a:t>Submission is a poor fit for this conference or category</a:t>
            </a:r>
          </a:p>
          <a:p>
            <a:r>
              <a:rPr lang="en-US" sz="2400" dirty="0"/>
              <a:t>Title/abstract does not accurately reflect content</a:t>
            </a:r>
          </a:p>
          <a:p>
            <a:r>
              <a:rPr lang="en-US" sz="2400" dirty="0"/>
              <a:t>Not enough interactive component (poorly planned)</a:t>
            </a:r>
          </a:p>
          <a:p>
            <a:r>
              <a:rPr lang="en-US" sz="2400" dirty="0"/>
              <a:t>Many or significant grammar/spelling errors </a:t>
            </a:r>
          </a:p>
          <a:p>
            <a:r>
              <a:rPr lang="en-US" sz="2400" dirty="0"/>
              <a:t>Incomplete submission (missing relevancy, impact, methods, timing, references, </a:t>
            </a:r>
            <a:r>
              <a:rPr lang="en-US" sz="2400" dirty="0" err="1"/>
              <a:t>etc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7064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E311C0F-6684-44E2-AAB7-6055ED127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2297"/>
            <a:ext cx="7886700" cy="99377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Tips for a Successful Submission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3D46D-66A2-4F82-B4B7-8E6C7F519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374" y="1220091"/>
            <a:ext cx="8411025" cy="3262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Consider: </a:t>
            </a:r>
          </a:p>
          <a:p>
            <a:r>
              <a:rPr lang="en-US" sz="2400" dirty="0"/>
              <a:t>How can your presentation be useful for participants? Identify gaps! </a:t>
            </a:r>
          </a:p>
          <a:p>
            <a:r>
              <a:rPr lang="en-US" sz="2400" dirty="0"/>
              <a:t>How can you keep audience engaged? Plan carefully!</a:t>
            </a:r>
          </a:p>
          <a:p>
            <a:r>
              <a:rPr lang="en-US" sz="2400" dirty="0"/>
              <a:t>Is my topic relevant to this meeting? Review the suggested topics from the conference chair’s opening message. Check relevancy (resident/student/QI/</a:t>
            </a:r>
            <a:r>
              <a:rPr lang="en-US" sz="2400" dirty="0" err="1"/>
              <a:t>etc</a:t>
            </a:r>
            <a:r>
              <a:rPr lang="en-US" sz="2400" dirty="0"/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8411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3AB6A-EC91-4301-9F53-D1C1669AF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95" y="175516"/>
            <a:ext cx="7886700" cy="993775"/>
          </a:xfrm>
        </p:spPr>
        <p:txBody>
          <a:bodyPr>
            <a:normAutofit fontScale="90000"/>
          </a:bodyPr>
          <a:lstStyle/>
          <a:p>
            <a:r>
              <a:rPr lang="en-US" dirty="0"/>
              <a:t>Match the Session to the STFM Conference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C5FCB8-F528-49B1-BF6F-AAB3F9A4ED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7056" y="1169291"/>
            <a:ext cx="3867150" cy="3262312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400" dirty="0"/>
              <a:t>Resident presenting their project to improve </a:t>
            </a:r>
            <a:r>
              <a:rPr lang="en-US" sz="2400" dirty="0" err="1"/>
              <a:t>pt</a:t>
            </a:r>
            <a:r>
              <a:rPr lang="en-US" sz="2400" dirty="0"/>
              <a:t> COVID vax rates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400" dirty="0"/>
              <a:t>Student presenting on association between race and breast cancer screening 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4DF5D1-A59C-4307-83D7-B90FD5A5FD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19796" y="1312770"/>
            <a:ext cx="3867150" cy="326231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sz="2400" dirty="0"/>
              <a:t>Medical Student Education Conference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400" dirty="0"/>
              <a:t>Annual Spring Conference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400" dirty="0"/>
              <a:t>Practice &amp; QI Conference</a:t>
            </a:r>
          </a:p>
          <a:p>
            <a:pPr marL="514350" indent="-514350">
              <a:buFont typeface="+mj-lt"/>
              <a:buAutoNum type="alphaL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774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3AB6A-EC91-4301-9F53-D1C1669AF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5" y="165356"/>
            <a:ext cx="7886700" cy="993775"/>
          </a:xfrm>
        </p:spPr>
        <p:txBody>
          <a:bodyPr>
            <a:normAutofit fontScale="90000"/>
          </a:bodyPr>
          <a:lstStyle/>
          <a:p>
            <a:r>
              <a:rPr lang="en-US" dirty="0"/>
              <a:t>Match the Session to the STFM Conference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C5FCB8-F528-49B1-BF6F-AAB3F9A4ED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7216" y="1201901"/>
            <a:ext cx="3867150" cy="326231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Faculty presenting on teaching residents &amp; students advance care planning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Faculty presenting on teaching residents how to do POC US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4DF5D1-A59C-4307-83D7-B90FD5A5FD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23646" y="1201901"/>
            <a:ext cx="3867150" cy="3262312"/>
          </a:xfrm>
        </p:spPr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en-US" sz="2400" dirty="0"/>
              <a:t>Medical Student Education Conference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400" dirty="0"/>
              <a:t>Annual Spring Conference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400" dirty="0"/>
              <a:t>Practice &amp; QI Conference</a:t>
            </a:r>
          </a:p>
          <a:p>
            <a:pPr marL="514350" indent="-514350">
              <a:buFont typeface="+mj-lt"/>
              <a:buAutoNum type="alphaL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9215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ustom Design">
  <a:themeElements>
    <a:clrScheme name="2020STFM 1">
      <a:dk1>
        <a:srgbClr val="4D4D4F"/>
      </a:dk1>
      <a:lt1>
        <a:srgbClr val="FFFFFF"/>
      </a:lt1>
      <a:dk2>
        <a:srgbClr val="BFCEE3"/>
      </a:dk2>
      <a:lt2>
        <a:srgbClr val="6F69AF"/>
      </a:lt2>
      <a:accent1>
        <a:srgbClr val="0096D3"/>
      </a:accent1>
      <a:accent2>
        <a:srgbClr val="EF8D2B"/>
      </a:accent2>
      <a:accent3>
        <a:srgbClr val="00ABC5"/>
      </a:accent3>
      <a:accent4>
        <a:srgbClr val="1E417B"/>
      </a:accent4>
      <a:accent5>
        <a:srgbClr val="5B9BD5"/>
      </a:accent5>
      <a:accent6>
        <a:srgbClr val="ED1163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2020STFM 1">
      <a:dk1>
        <a:srgbClr val="4D4D4F"/>
      </a:dk1>
      <a:lt1>
        <a:srgbClr val="FFFFFF"/>
      </a:lt1>
      <a:dk2>
        <a:srgbClr val="BFCEE3"/>
      </a:dk2>
      <a:lt2>
        <a:srgbClr val="6F69AF"/>
      </a:lt2>
      <a:accent1>
        <a:srgbClr val="0096D3"/>
      </a:accent1>
      <a:accent2>
        <a:srgbClr val="EF8D2B"/>
      </a:accent2>
      <a:accent3>
        <a:srgbClr val="00ABC5"/>
      </a:accent3>
      <a:accent4>
        <a:srgbClr val="1E417B"/>
      </a:accent4>
      <a:accent5>
        <a:srgbClr val="5B9BD5"/>
      </a:accent5>
      <a:accent6>
        <a:srgbClr val="ED1163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</TotalTime>
  <Words>775</Words>
  <Application>Microsoft Macintosh PowerPoint</Application>
  <PresentationFormat>On-screen Show (16:9)</PresentationFormat>
  <Paragraphs>126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Trebuchet MS</vt:lpstr>
      <vt:lpstr>Custom Design</vt:lpstr>
      <vt:lpstr>1_Custom Design</vt:lpstr>
      <vt:lpstr>How to Create a Successful MSE Conference Submission </vt:lpstr>
      <vt:lpstr>Disclosures none</vt:lpstr>
      <vt:lpstr>Objectives</vt:lpstr>
      <vt:lpstr>Submission Evaluation Process </vt:lpstr>
      <vt:lpstr>How are Submissions Rated? </vt:lpstr>
      <vt:lpstr>Common Mistakes on Submission</vt:lpstr>
      <vt:lpstr>Tips for a Successful Submission</vt:lpstr>
      <vt:lpstr>Match the Session to the STFM Conference</vt:lpstr>
      <vt:lpstr>Match the Session to the STFM Conference</vt:lpstr>
      <vt:lpstr>Tips for a Successful Submission</vt:lpstr>
      <vt:lpstr>Match the Submission Categories</vt:lpstr>
      <vt:lpstr>Debrief &amp; Closing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an Effective External Letter of Review for Promotion</dc:title>
  <dc:creator>Hartmark-Hill, Jennifer Rebekah - (jhartmarkhill)</dc:creator>
  <cp:lastModifiedBy>Tomoko Sairenji</cp:lastModifiedBy>
  <cp:revision>75</cp:revision>
  <dcterms:created xsi:type="dcterms:W3CDTF">2021-11-10T00:25:27Z</dcterms:created>
  <dcterms:modified xsi:type="dcterms:W3CDTF">2022-01-20T22:57:33Z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CA1DF8E1-9383-4611-B40C-FA754973E910</vt:lpwstr>
  </property>
  <property fmtid="{D5CDD505-2E9C-101B-9397-08002B2CF9AE}" pid="3" name="ArticulatePath">
    <vt:lpwstr>External Review for Promotion Letter Seminar STFM 11-8-2021_jhh</vt:lpwstr>
  </property>
</Properties>
</file>