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74" r:id="rId2"/>
    <p:sldMasterId id="2147483684" r:id="rId3"/>
    <p:sldMasterId id="2147483692" r:id="rId4"/>
  </p:sldMasterIdLst>
  <p:notesMasterIdLst>
    <p:notesMasterId r:id="rId34"/>
  </p:notesMasterIdLst>
  <p:sldIdLst>
    <p:sldId id="256" r:id="rId5"/>
    <p:sldId id="257" r:id="rId6"/>
    <p:sldId id="271" r:id="rId7"/>
    <p:sldId id="258" r:id="rId8"/>
    <p:sldId id="270" r:id="rId9"/>
    <p:sldId id="535" r:id="rId10"/>
    <p:sldId id="536" r:id="rId11"/>
    <p:sldId id="529" r:id="rId12"/>
    <p:sldId id="537" r:id="rId13"/>
    <p:sldId id="538" r:id="rId14"/>
    <p:sldId id="548" r:id="rId15"/>
    <p:sldId id="524" r:id="rId16"/>
    <p:sldId id="528" r:id="rId17"/>
    <p:sldId id="532" r:id="rId18"/>
    <p:sldId id="530" r:id="rId19"/>
    <p:sldId id="533" r:id="rId20"/>
    <p:sldId id="531" r:id="rId21"/>
    <p:sldId id="534" r:id="rId22"/>
    <p:sldId id="521" r:id="rId23"/>
    <p:sldId id="547" r:id="rId24"/>
    <p:sldId id="540" r:id="rId25"/>
    <p:sldId id="541" r:id="rId26"/>
    <p:sldId id="542" r:id="rId27"/>
    <p:sldId id="543" r:id="rId28"/>
    <p:sldId id="549" r:id="rId29"/>
    <p:sldId id="539" r:id="rId30"/>
    <p:sldId id="544" r:id="rId31"/>
    <p:sldId id="545" r:id="rId32"/>
    <p:sldId id="26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C8494B-7C94-8029-01B9-010DC4DBE53F}" name="Denee Moore" initials="DM" userId="9b4373b1dbf763d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89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17" autoAdjust="0"/>
    <p:restoredTop sz="96357" autoAdjust="0"/>
  </p:normalViewPr>
  <p:slideViewPr>
    <p:cSldViewPr snapToGrid="0" snapToObjects="1">
      <p:cViewPr varScale="1">
        <p:scale>
          <a:sx n="110" d="100"/>
          <a:sy n="110" d="100"/>
        </p:scale>
        <p:origin x="133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Comparison</a:t>
            </a:r>
            <a:r>
              <a:rPr lang="en-US" baseline="0" dirty="0"/>
              <a:t> Results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0"/>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Baseline (1st Measurement)</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Influenza </c:v>
                </c:pt>
                <c:pt idx="1">
                  <c:v>HPV</c:v>
                </c:pt>
                <c:pt idx="2">
                  <c:v>Zoster</c:v>
                </c:pt>
                <c:pt idx="3">
                  <c:v>Pneumococcal  </c:v>
                </c:pt>
              </c:strCache>
            </c:strRef>
          </c:cat>
          <c:val>
            <c:numRef>
              <c:f>Sheet1!$B$2:$B$5</c:f>
              <c:numCache>
                <c:formatCode>0%</c:formatCode>
                <c:ptCount val="4"/>
                <c:pt idx="0">
                  <c:v>0.41</c:v>
                </c:pt>
                <c:pt idx="1">
                  <c:v>0.19</c:v>
                </c:pt>
                <c:pt idx="2">
                  <c:v>0.2</c:v>
                </c:pt>
                <c:pt idx="3">
                  <c:v>0.85</c:v>
                </c:pt>
              </c:numCache>
            </c:numRef>
          </c:val>
          <c:extLst>
            <c:ext xmlns:c16="http://schemas.microsoft.com/office/drawing/2014/chart" uri="{C3380CC4-5D6E-409C-BE32-E72D297353CC}">
              <c16:uniqueId val="{00000000-77BA-452B-B2DA-77723F69CCA1}"/>
            </c:ext>
          </c:extLst>
        </c:ser>
        <c:ser>
          <c:idx val="1"/>
          <c:order val="1"/>
          <c:tx>
            <c:strRef>
              <c:f>Sheet1!$C$1</c:f>
              <c:strCache>
                <c:ptCount val="1"/>
                <c:pt idx="0">
                  <c:v>Post-Intervention (2nd Measurement)</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Influenza </c:v>
                </c:pt>
                <c:pt idx="1">
                  <c:v>HPV</c:v>
                </c:pt>
                <c:pt idx="2">
                  <c:v>Zoster</c:v>
                </c:pt>
                <c:pt idx="3">
                  <c:v>Pneumococcal  </c:v>
                </c:pt>
              </c:strCache>
            </c:strRef>
          </c:cat>
          <c:val>
            <c:numRef>
              <c:f>Sheet1!$C$2:$C$5</c:f>
              <c:numCache>
                <c:formatCode>0%</c:formatCode>
                <c:ptCount val="4"/>
                <c:pt idx="0">
                  <c:v>0.56000000000000005</c:v>
                </c:pt>
                <c:pt idx="1">
                  <c:v>0.38</c:v>
                </c:pt>
                <c:pt idx="2">
                  <c:v>0.36</c:v>
                </c:pt>
                <c:pt idx="3">
                  <c:v>0.8</c:v>
                </c:pt>
              </c:numCache>
            </c:numRef>
          </c:val>
          <c:extLst>
            <c:ext xmlns:c16="http://schemas.microsoft.com/office/drawing/2014/chart" uri="{C3380CC4-5D6E-409C-BE32-E72D297353CC}">
              <c16:uniqueId val="{00000001-77BA-452B-B2DA-77723F69CCA1}"/>
            </c:ext>
          </c:extLst>
        </c:ser>
        <c:dLbls>
          <c:showLegendKey val="0"/>
          <c:showVal val="0"/>
          <c:showCatName val="0"/>
          <c:showSerName val="0"/>
          <c:showPercent val="0"/>
          <c:showBubbleSize val="0"/>
        </c:dLbls>
        <c:gapWidth val="219"/>
        <c:shape val="box"/>
        <c:axId val="666969072"/>
        <c:axId val="666969728"/>
        <c:axId val="0"/>
      </c:bar3DChart>
      <c:catAx>
        <c:axId val="66696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6969728"/>
        <c:crosses val="autoZero"/>
        <c:auto val="1"/>
        <c:lblAlgn val="ctr"/>
        <c:lblOffset val="100"/>
        <c:noMultiLvlLbl val="0"/>
      </c:catAx>
      <c:valAx>
        <c:axId val="666969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6969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3BCFBF-AC74-744D-89D7-7B3E44868DC5}" type="datetimeFigureOut">
              <a:rPr lang="en-US" smtClean="0"/>
              <a:t>9/6/2022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1C5635-E684-6A4F-AA99-57C46C6B0B42}" type="slidenum">
              <a:rPr lang="en-US" smtClean="0"/>
              <a:t>‹#›</a:t>
            </a:fld>
            <a:endParaRPr lang="en-US"/>
          </a:p>
        </p:txBody>
      </p:sp>
    </p:spTree>
    <p:extLst>
      <p:ext uri="{BB962C8B-B14F-4D97-AF65-F5344CB8AC3E}">
        <p14:creationId xmlns:p14="http://schemas.microsoft.com/office/powerpoint/2010/main" val="3243315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Welcome to the American Academy of Family Physicians (AAFP) Improving Adult Immunization Rates within African American Communities Quality Improvement Project Presentation. My name is Denee Moore. I’m a family physician on faculty at Virginia Commonwealth University School of Medicine in Richmond, VA. Also, I maintain a clinical practice at the VCU Health Hayes E. Willis Health Center.</a:t>
            </a:r>
          </a:p>
        </p:txBody>
      </p:sp>
      <p:sp>
        <p:nvSpPr>
          <p:cNvPr id="4" name="Slide Number Placeholder 3"/>
          <p:cNvSpPr>
            <a:spLocks noGrp="1"/>
          </p:cNvSpPr>
          <p:nvPr>
            <p:ph type="sldNum" sz="quarter" idx="5"/>
          </p:nvPr>
        </p:nvSpPr>
        <p:spPr/>
        <p:txBody>
          <a:bodyPr/>
          <a:lstStyle/>
          <a:p>
            <a:fld id="{D71C5635-E684-6A4F-AA99-57C46C6B0B42}" type="slidenum">
              <a:rPr lang="en-US" smtClean="0"/>
              <a:t>2</a:t>
            </a:fld>
            <a:endParaRPr lang="en-US"/>
          </a:p>
        </p:txBody>
      </p:sp>
    </p:spTree>
    <p:extLst>
      <p:ext uri="{BB962C8B-B14F-4D97-AF65-F5344CB8AC3E}">
        <p14:creationId xmlns:p14="http://schemas.microsoft.com/office/powerpoint/2010/main" val="4270953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1: Assess Your Practice and Collect Baseline Data</a:t>
            </a:r>
          </a:p>
          <a:p>
            <a:endParaRPr lang="en-US" dirty="0"/>
          </a:p>
          <a:p>
            <a:pPr marL="171450" indent="-171450">
              <a:buFont typeface="Arial" panose="020B0604020202020204" pitchFamily="34" charset="0"/>
              <a:buChar char="•"/>
            </a:pPr>
            <a:r>
              <a:rPr lang="en-US" dirty="0"/>
              <a:t>The project began with a survey that evaluates how your office currently functions. This gives you an idea of where to begin to make small changes.</a:t>
            </a:r>
          </a:p>
          <a:p>
            <a:endParaRPr lang="en-US" dirty="0"/>
          </a:p>
          <a:p>
            <a:r>
              <a:rPr lang="en-US" dirty="0"/>
              <a:t>In our practice, we built the survey into REDCap and administered it to the entire staff- from the schedulers and front desk, to the nurses and providers- and then complied the answers.</a:t>
            </a:r>
          </a:p>
          <a:p>
            <a:endParaRPr lang="en-US" dirty="0"/>
          </a:p>
          <a:p>
            <a:r>
              <a:rPr lang="en-US" dirty="0"/>
              <a:t>I think this was helpful because it allowed people to respond anonymously, and we received very honest answers and even uncovered some unconscious bias (ex: some admitted to spending less time discussing vaccines with people if they felt they were less likely to accept a vaccine). If you only ask those in a leadership position to complete the survey, you might get very different responses. We found feedback from the whole team to be important here.</a:t>
            </a:r>
          </a:p>
          <a:p>
            <a:endParaRPr lang="en-US" dirty="0"/>
          </a:p>
          <a:p>
            <a:pPr marL="171450" indent="-171450">
              <a:buFont typeface="Arial" panose="020B0604020202020204" pitchFamily="34" charset="0"/>
              <a:buChar char="•"/>
            </a:pPr>
            <a:r>
              <a:rPr lang="en-US" dirty="0"/>
              <a:t>Next, baseline data was collected by a retrospective, randomized chart review. Our institution has Epic as our EMR, so we used a tool called Slicer Dicer in Epic to collect a random sample. Whatever randomization technique you decide to use, you will want to remain consistent throughout the project to minimize any bias.</a:t>
            </a:r>
          </a:p>
          <a:p>
            <a:endParaRPr lang="en-US" dirty="0"/>
          </a:p>
        </p:txBody>
      </p:sp>
      <p:sp>
        <p:nvSpPr>
          <p:cNvPr id="4" name="Slide Number Placeholder 3"/>
          <p:cNvSpPr>
            <a:spLocks noGrp="1"/>
          </p:cNvSpPr>
          <p:nvPr>
            <p:ph type="sldNum" sz="quarter" idx="5"/>
          </p:nvPr>
        </p:nvSpPr>
        <p:spPr/>
        <p:txBody>
          <a:bodyPr/>
          <a:lstStyle/>
          <a:p>
            <a:fld id="{C2A384A0-A267-4895-90A7-C4C17715BBAA}" type="slidenum">
              <a:rPr lang="en-US" smtClean="0"/>
              <a:t>13</a:t>
            </a:fld>
            <a:endParaRPr lang="en-US" dirty="0"/>
          </a:p>
        </p:txBody>
      </p:sp>
    </p:spTree>
    <p:extLst>
      <p:ext uri="{BB962C8B-B14F-4D97-AF65-F5344CB8AC3E}">
        <p14:creationId xmlns:p14="http://schemas.microsoft.com/office/powerpoint/2010/main" val="3919451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b="0" i="0" dirty="0">
                <a:solidFill>
                  <a:srgbClr val="09142A"/>
                </a:solidFill>
                <a:effectLst/>
                <a:latin typeface="+mn-lt"/>
              </a:rPr>
              <a:t>The next step involves forming your Quality Improvement Team and selecting an Office Champion for the project. This helps with clinic buy in. We recruited volunteers from every job description in each of the 5 clinics-front desk, nurses, providers) to be a part of the team. </a:t>
            </a:r>
          </a:p>
          <a:p>
            <a:pPr marL="171450" indent="-171450" algn="l">
              <a:buFont typeface="Arial" panose="020B0604020202020204" pitchFamily="34" charset="0"/>
              <a:buChar char="•"/>
            </a:pPr>
            <a:endParaRPr lang="en-US" b="0" i="0" dirty="0">
              <a:solidFill>
                <a:srgbClr val="09142A"/>
              </a:solidFill>
              <a:effectLst/>
              <a:latin typeface="+mn-lt"/>
            </a:endParaRPr>
          </a:p>
          <a:p>
            <a:pPr marL="171450" indent="-171450" algn="l">
              <a:buFont typeface="Arial" panose="020B0604020202020204" pitchFamily="34" charset="0"/>
              <a:buChar char="•"/>
            </a:pPr>
            <a:r>
              <a:rPr lang="en-US" b="0" i="0" dirty="0">
                <a:solidFill>
                  <a:srgbClr val="09142A"/>
                </a:solidFill>
                <a:effectLst/>
                <a:latin typeface="+mn-lt"/>
              </a:rPr>
              <a:t>This is a picture of our QI team. One of our NP’s, (Rhonda- also pictured here) felt passionate about the project and has been our Office Champion. </a:t>
            </a:r>
          </a:p>
          <a:p>
            <a:pPr marL="171450" indent="-171450" algn="l">
              <a:buFont typeface="Arial" panose="020B0604020202020204" pitchFamily="34" charset="0"/>
              <a:buChar char="•"/>
            </a:pPr>
            <a:endParaRPr lang="en-US" b="0" i="0" dirty="0">
              <a:solidFill>
                <a:srgbClr val="09142A"/>
              </a:solidFill>
              <a:effectLst/>
              <a:latin typeface="+mn-lt"/>
            </a:endParaRPr>
          </a:p>
          <a:p>
            <a:pPr marL="171450" indent="-171450" algn="l">
              <a:buFont typeface="Arial" panose="020B0604020202020204" pitchFamily="34" charset="0"/>
              <a:buChar char="•"/>
            </a:pPr>
            <a:r>
              <a:rPr lang="en-US" b="0" i="0" dirty="0">
                <a:solidFill>
                  <a:srgbClr val="09142A"/>
                </a:solidFill>
                <a:effectLst/>
                <a:latin typeface="+mn-lt"/>
              </a:rPr>
              <a:t>Then you set your goal- initial goals will depend on your baseline &amp; what feels achievable, and target goals can be set using benchmarking, or comparing to similar organizations or nationally recognized targets/goals (like Healthy People 2030 or PQRS measures). In value-based systems, you might set goals that allow you to receive quality incentives. The resource library can be helpful as you set your goals.</a:t>
            </a:r>
          </a:p>
          <a:p>
            <a:pPr algn="l"/>
            <a:endParaRPr lang="en-US" b="1" i="0" dirty="0">
              <a:solidFill>
                <a:srgbClr val="09142A"/>
              </a:solidFill>
              <a:effectLst/>
              <a:latin typeface="Roboto" panose="02000000000000000000" pitchFamily="2" charset="0"/>
            </a:endParaRPr>
          </a:p>
          <a:p>
            <a:pPr algn="l"/>
            <a:endParaRPr lang="en-US" b="1" i="0" dirty="0">
              <a:solidFill>
                <a:srgbClr val="09142A"/>
              </a:solidFill>
              <a:effectLst/>
              <a:latin typeface="Roboto" panose="02000000000000000000" pitchFamily="2" charset="0"/>
            </a:endParaRPr>
          </a:p>
          <a:p>
            <a:pPr algn="l"/>
            <a:r>
              <a:rPr lang="en-US" b="0" i="0" dirty="0">
                <a:solidFill>
                  <a:srgbClr val="09142A"/>
                </a:solidFill>
                <a:effectLst/>
                <a:latin typeface="Roboto" panose="02000000000000000000" pitchFamily="2" charset="0"/>
              </a:rPr>
              <a:t>(for personal reference)</a:t>
            </a:r>
          </a:p>
          <a:p>
            <a:pPr algn="l"/>
            <a:r>
              <a:rPr lang="en-US" b="0" i="0" dirty="0">
                <a:solidFill>
                  <a:srgbClr val="09142A"/>
                </a:solidFill>
                <a:effectLst/>
                <a:latin typeface="Roboto" panose="02000000000000000000" pitchFamily="2" charset="0"/>
              </a:rPr>
              <a:t>Healthy People 2020 Immunization Targets:</a:t>
            </a:r>
          </a:p>
          <a:p>
            <a:pPr algn="l">
              <a:buFont typeface="Arial" panose="020B0604020202020204" pitchFamily="34" charset="0"/>
              <a:buChar char="•"/>
            </a:pPr>
            <a:r>
              <a:rPr lang="en-US" b="0" i="0" dirty="0">
                <a:solidFill>
                  <a:srgbClr val="09142A"/>
                </a:solidFill>
                <a:effectLst/>
                <a:latin typeface="Roboto" panose="02000000000000000000" pitchFamily="2" charset="0"/>
              </a:rPr>
              <a:t>Influenza: Adults </a:t>
            </a:r>
            <a:r>
              <a:rPr lang="en-US" b="0" i="0" u="sng" dirty="0">
                <a:solidFill>
                  <a:srgbClr val="09142A"/>
                </a:solidFill>
                <a:effectLst/>
                <a:latin typeface="Roboto" panose="02000000000000000000" pitchFamily="2" charset="0"/>
              </a:rPr>
              <a:t>&gt;</a:t>
            </a:r>
            <a:r>
              <a:rPr lang="en-US" b="0" i="0" dirty="0">
                <a:solidFill>
                  <a:srgbClr val="09142A"/>
                </a:solidFill>
                <a:effectLst/>
                <a:latin typeface="Roboto" panose="02000000000000000000" pitchFamily="2" charset="0"/>
              </a:rPr>
              <a:t> 18 years – 70% (PQRS measure)</a:t>
            </a:r>
          </a:p>
          <a:p>
            <a:pPr algn="l">
              <a:buFont typeface="Arial" panose="020B0604020202020204" pitchFamily="34" charset="0"/>
              <a:buChar char="•"/>
            </a:pPr>
            <a:r>
              <a:rPr lang="en-US" b="0" i="0" dirty="0">
                <a:solidFill>
                  <a:srgbClr val="09142A"/>
                </a:solidFill>
                <a:effectLst/>
                <a:latin typeface="Roboto" panose="02000000000000000000" pitchFamily="2" charset="0"/>
              </a:rPr>
              <a:t>Pneumococcal: Adults </a:t>
            </a:r>
            <a:r>
              <a:rPr lang="en-US" b="0" i="0" u="sng" dirty="0">
                <a:solidFill>
                  <a:srgbClr val="09142A"/>
                </a:solidFill>
                <a:effectLst/>
                <a:latin typeface="Roboto" panose="02000000000000000000" pitchFamily="2" charset="0"/>
              </a:rPr>
              <a:t>&gt;</a:t>
            </a:r>
            <a:r>
              <a:rPr lang="en-US" b="0" i="0" dirty="0">
                <a:solidFill>
                  <a:srgbClr val="09142A"/>
                </a:solidFill>
                <a:effectLst/>
                <a:latin typeface="Roboto" panose="02000000000000000000" pitchFamily="2" charset="0"/>
              </a:rPr>
              <a:t> 65 years – 90% (PQRS measure)</a:t>
            </a:r>
          </a:p>
          <a:p>
            <a:pPr algn="l">
              <a:buFont typeface="Arial" panose="020B0604020202020204" pitchFamily="34" charset="0"/>
              <a:buChar char="•"/>
            </a:pPr>
            <a:r>
              <a:rPr lang="en-US" b="0" i="0" dirty="0">
                <a:solidFill>
                  <a:srgbClr val="09142A"/>
                </a:solidFill>
                <a:effectLst/>
                <a:latin typeface="Roboto" panose="02000000000000000000" pitchFamily="2" charset="0"/>
              </a:rPr>
              <a:t>Zoster: </a:t>
            </a:r>
            <a:r>
              <a:rPr lang="en-US" b="0" i="0" u="sng" dirty="0">
                <a:solidFill>
                  <a:srgbClr val="09142A"/>
                </a:solidFill>
                <a:effectLst/>
                <a:latin typeface="Roboto" panose="02000000000000000000" pitchFamily="2" charset="0"/>
              </a:rPr>
              <a:t>&gt;</a:t>
            </a:r>
            <a:r>
              <a:rPr lang="en-US" b="0" i="0" dirty="0">
                <a:solidFill>
                  <a:srgbClr val="09142A"/>
                </a:solidFill>
                <a:effectLst/>
                <a:latin typeface="Roboto" panose="02000000000000000000" pitchFamily="2" charset="0"/>
              </a:rPr>
              <a:t> 60 years – 30%</a:t>
            </a:r>
          </a:p>
          <a:p>
            <a:endParaRPr lang="en-US" dirty="0"/>
          </a:p>
        </p:txBody>
      </p:sp>
      <p:sp>
        <p:nvSpPr>
          <p:cNvPr id="4" name="Slide Number Placeholder 3"/>
          <p:cNvSpPr>
            <a:spLocks noGrp="1"/>
          </p:cNvSpPr>
          <p:nvPr>
            <p:ph type="sldNum" sz="quarter" idx="5"/>
          </p:nvPr>
        </p:nvSpPr>
        <p:spPr/>
        <p:txBody>
          <a:bodyPr/>
          <a:lstStyle/>
          <a:p>
            <a:fld id="{C2A384A0-A267-4895-90A7-C4C17715BBAA}" type="slidenum">
              <a:rPr lang="en-US" smtClean="0"/>
              <a:t>14</a:t>
            </a:fld>
            <a:endParaRPr lang="en-US" dirty="0"/>
          </a:p>
        </p:txBody>
      </p:sp>
    </p:spTree>
    <p:extLst>
      <p:ext uri="{BB962C8B-B14F-4D97-AF65-F5344CB8AC3E}">
        <p14:creationId xmlns:p14="http://schemas.microsoft.com/office/powerpoint/2010/main" val="3508006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Step 3 you will begin to implement and test interventions. You want to include the staff and the patients in selecting these next steps. </a:t>
            </a:r>
          </a:p>
          <a:p>
            <a:endParaRPr lang="en-US" dirty="0"/>
          </a:p>
          <a:p>
            <a:r>
              <a:rPr lang="en-US" dirty="0"/>
              <a:t>We started with 2/5 clinics so we could clarify roles and troubleshoot. Start small to avoid mass frustration &amp; streamline processes.</a:t>
            </a:r>
          </a:p>
          <a:p>
            <a:endParaRPr lang="en-US" dirty="0"/>
          </a:p>
          <a:p>
            <a:r>
              <a:rPr lang="en-US" dirty="0"/>
              <a:t>After moving through a few PDSA cycles, we felt ready to implement our refined interventions at all clinics.</a:t>
            </a:r>
          </a:p>
          <a:p>
            <a:endParaRPr lang="en-US" dirty="0"/>
          </a:p>
          <a:p>
            <a:r>
              <a:rPr lang="en-US" dirty="0"/>
              <a:t>There is a link on the website to a sample planning form that can be used for this.</a:t>
            </a:r>
          </a:p>
        </p:txBody>
      </p:sp>
      <p:sp>
        <p:nvSpPr>
          <p:cNvPr id="4" name="Slide Number Placeholder 3"/>
          <p:cNvSpPr>
            <a:spLocks noGrp="1"/>
          </p:cNvSpPr>
          <p:nvPr>
            <p:ph type="sldNum" sz="quarter" idx="5"/>
          </p:nvPr>
        </p:nvSpPr>
        <p:spPr/>
        <p:txBody>
          <a:bodyPr/>
          <a:lstStyle/>
          <a:p>
            <a:fld id="{C2A384A0-A267-4895-90A7-C4C17715BBAA}" type="slidenum">
              <a:rPr lang="en-US" smtClean="0"/>
              <a:t>15</a:t>
            </a:fld>
            <a:endParaRPr lang="en-US" dirty="0"/>
          </a:p>
        </p:txBody>
      </p:sp>
    </p:spTree>
    <p:extLst>
      <p:ext uri="{BB962C8B-B14F-4D97-AF65-F5344CB8AC3E}">
        <p14:creationId xmlns:p14="http://schemas.microsoft.com/office/powerpoint/2010/main" val="320010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9142A"/>
                </a:solidFill>
                <a:effectLst/>
                <a:latin typeface="Roboto" panose="02000000000000000000" pitchFamily="2" charset="0"/>
              </a:rPr>
              <a:t>Step 4 Involves Measuring Your Success. </a:t>
            </a:r>
          </a:p>
          <a:p>
            <a:endParaRPr lang="en-US" b="0" i="0" dirty="0">
              <a:solidFill>
                <a:srgbClr val="09142A"/>
              </a:solidFill>
              <a:effectLst/>
              <a:latin typeface="Roboto" panose="02000000000000000000" pitchFamily="2" charset="0"/>
            </a:endParaRPr>
          </a:p>
          <a:p>
            <a:r>
              <a:rPr lang="en-US" b="0" i="0" dirty="0">
                <a:solidFill>
                  <a:srgbClr val="09142A"/>
                </a:solidFill>
                <a:effectLst/>
                <a:latin typeface="Roboto" panose="02000000000000000000" pitchFamily="2" charset="0"/>
              </a:rPr>
              <a:t>It’s important to explain the measurement strategy and goals to the team and to share results of those measurements as you move through these cycles. </a:t>
            </a:r>
          </a:p>
          <a:p>
            <a:endParaRPr lang="en-US" b="0" i="0" dirty="0">
              <a:solidFill>
                <a:srgbClr val="09142A"/>
              </a:solidFill>
              <a:effectLst/>
              <a:latin typeface="Roboto" panose="02000000000000000000" pitchFamily="2" charset="0"/>
            </a:endParaRPr>
          </a:p>
          <a:p>
            <a:r>
              <a:rPr lang="en-US" b="0" i="0" dirty="0">
                <a:solidFill>
                  <a:srgbClr val="09142A"/>
                </a:solidFill>
                <a:effectLst/>
                <a:latin typeface="Roboto" panose="02000000000000000000" pitchFamily="2" charset="0"/>
              </a:rPr>
              <a:t>Staff should be included in the process so they share in the understanding of what may/may not be working to make improvements. </a:t>
            </a:r>
          </a:p>
          <a:p>
            <a:endParaRPr lang="en-US" b="0" i="0" dirty="0">
              <a:solidFill>
                <a:srgbClr val="09142A"/>
              </a:solidFill>
              <a:effectLst/>
              <a:latin typeface="Roboto" panose="02000000000000000000" pitchFamily="2" charset="0"/>
            </a:endParaRPr>
          </a:p>
          <a:p>
            <a:r>
              <a:rPr lang="en-US" b="0" i="0" dirty="0">
                <a:solidFill>
                  <a:srgbClr val="09142A"/>
                </a:solidFill>
                <a:effectLst/>
                <a:latin typeface="Roboto" panose="02000000000000000000" pitchFamily="2" charset="0"/>
              </a:rPr>
              <a:t>We had some interim checks to ensure we were on track and to add new interventions before our formal re-measurement.</a:t>
            </a:r>
          </a:p>
          <a:p>
            <a:endParaRPr lang="en-US" b="0" i="0" dirty="0">
              <a:solidFill>
                <a:srgbClr val="09142A"/>
              </a:solidFill>
              <a:effectLst/>
              <a:latin typeface="Roboto" panose="02000000000000000000" pitchFamily="2" charset="0"/>
            </a:endParaRPr>
          </a:p>
          <a:p>
            <a:r>
              <a:rPr lang="en-US" b="0" i="0" dirty="0">
                <a:solidFill>
                  <a:srgbClr val="09142A"/>
                </a:solidFill>
                <a:effectLst/>
                <a:latin typeface="Roboto" panose="02000000000000000000" pitchFamily="2" charset="0"/>
              </a:rPr>
              <a:t>This is a screenshot of the data collection form available on the website for re-measurement. </a:t>
            </a:r>
          </a:p>
          <a:p>
            <a:endParaRPr lang="en-US" b="0" i="0" dirty="0">
              <a:solidFill>
                <a:srgbClr val="09142A"/>
              </a:solidFill>
              <a:effectLst/>
              <a:latin typeface="Roboto" panose="02000000000000000000" pitchFamily="2" charset="0"/>
            </a:endParaRPr>
          </a:p>
          <a:p>
            <a:r>
              <a:rPr lang="en-US" b="0" i="0" dirty="0">
                <a:solidFill>
                  <a:srgbClr val="09142A"/>
                </a:solidFill>
                <a:effectLst/>
                <a:latin typeface="Roboto" panose="02000000000000000000" pitchFamily="2" charset="0"/>
              </a:rPr>
              <a:t>You’ll want to use the same randomization process and criteria as you did for your baseline measurement.</a:t>
            </a:r>
            <a:endParaRPr lang="en-US" dirty="0"/>
          </a:p>
        </p:txBody>
      </p:sp>
      <p:sp>
        <p:nvSpPr>
          <p:cNvPr id="4" name="Slide Number Placeholder 3"/>
          <p:cNvSpPr>
            <a:spLocks noGrp="1"/>
          </p:cNvSpPr>
          <p:nvPr>
            <p:ph type="sldNum" sz="quarter" idx="5"/>
          </p:nvPr>
        </p:nvSpPr>
        <p:spPr/>
        <p:txBody>
          <a:bodyPr/>
          <a:lstStyle/>
          <a:p>
            <a:fld id="{C2A384A0-A267-4895-90A7-C4C17715BBAA}" type="slidenum">
              <a:rPr lang="en-US" smtClean="0"/>
              <a:t>16</a:t>
            </a:fld>
            <a:endParaRPr lang="en-US" dirty="0"/>
          </a:p>
        </p:txBody>
      </p:sp>
    </p:spTree>
    <p:extLst>
      <p:ext uri="{BB962C8B-B14F-4D97-AF65-F5344CB8AC3E}">
        <p14:creationId xmlns:p14="http://schemas.microsoft.com/office/powerpoint/2010/main" val="1955705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have tested the interventions on a small scale and have documented positive change, you can check in with the team to ask these questions.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Does your QI team support the change?</a:t>
            </a:r>
          </a:p>
          <a:p>
            <a:endParaRPr lang="en-US" dirty="0"/>
          </a:p>
          <a:p>
            <a:r>
              <a:rPr lang="en-US" dirty="0"/>
              <a:t>Do they feel prepared to engage the staff and meet resistance?</a:t>
            </a:r>
          </a:p>
          <a:p>
            <a:endParaRPr lang="en-US" dirty="0"/>
          </a:p>
          <a:p>
            <a:r>
              <a:rPr lang="en-US" dirty="0"/>
              <a:t>After 6 months, were ready to implement our interventions in all 5 locations. </a:t>
            </a:r>
          </a:p>
          <a:p>
            <a:endParaRPr lang="en-US" dirty="0"/>
          </a:p>
          <a:p>
            <a:r>
              <a:rPr lang="en-US" dirty="0"/>
              <a:t>Communication to the staff from clinic leadership about goals, timeline and how results will be shared and face-to face support from QI Champions is important.</a:t>
            </a:r>
          </a:p>
        </p:txBody>
      </p:sp>
      <p:sp>
        <p:nvSpPr>
          <p:cNvPr id="4" name="Slide Number Placeholder 3"/>
          <p:cNvSpPr>
            <a:spLocks noGrp="1"/>
          </p:cNvSpPr>
          <p:nvPr>
            <p:ph type="sldNum" sz="quarter" idx="5"/>
          </p:nvPr>
        </p:nvSpPr>
        <p:spPr/>
        <p:txBody>
          <a:bodyPr/>
          <a:lstStyle/>
          <a:p>
            <a:fld id="{C2A384A0-A267-4895-90A7-C4C17715BBAA}" type="slidenum">
              <a:rPr lang="en-US" smtClean="0"/>
              <a:t>17</a:t>
            </a:fld>
            <a:endParaRPr lang="en-US" dirty="0"/>
          </a:p>
        </p:txBody>
      </p:sp>
    </p:spTree>
    <p:extLst>
      <p:ext uri="{BB962C8B-B14F-4D97-AF65-F5344CB8AC3E}">
        <p14:creationId xmlns:p14="http://schemas.microsoft.com/office/powerpoint/2010/main" val="3811801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Step 6 involves Sustaining Your Improvements Over Time </a:t>
            </a:r>
          </a:p>
          <a:p>
            <a:endParaRPr lang="en-US" dirty="0"/>
          </a:p>
          <a:p>
            <a:r>
              <a:rPr lang="en-US" dirty="0"/>
              <a:t>It helps to streamline reports- (don’t overwhelm with data) and provide them in an established cadence to staff. </a:t>
            </a:r>
          </a:p>
          <a:p>
            <a:endParaRPr lang="en-US" dirty="0"/>
          </a:p>
          <a:p>
            <a:r>
              <a:rPr lang="en-US" dirty="0"/>
              <a:t>Include staff in the measurement of data. Have an established procedure to act on problems identified. The project is never really over!</a:t>
            </a:r>
          </a:p>
        </p:txBody>
      </p:sp>
      <p:sp>
        <p:nvSpPr>
          <p:cNvPr id="4" name="Slide Number Placeholder 3"/>
          <p:cNvSpPr>
            <a:spLocks noGrp="1"/>
          </p:cNvSpPr>
          <p:nvPr>
            <p:ph type="sldNum" sz="quarter" idx="5"/>
          </p:nvPr>
        </p:nvSpPr>
        <p:spPr/>
        <p:txBody>
          <a:bodyPr/>
          <a:lstStyle/>
          <a:p>
            <a:fld id="{C2A384A0-A267-4895-90A7-C4C17715BBAA}" type="slidenum">
              <a:rPr lang="en-US" smtClean="0"/>
              <a:t>18</a:t>
            </a:fld>
            <a:endParaRPr lang="en-US" dirty="0"/>
          </a:p>
        </p:txBody>
      </p:sp>
    </p:spTree>
    <p:extLst>
      <p:ext uri="{BB962C8B-B14F-4D97-AF65-F5344CB8AC3E}">
        <p14:creationId xmlns:p14="http://schemas.microsoft.com/office/powerpoint/2010/main" val="1290690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 slide that was shared in one of our All-Staff meetings, informing the team about the project and our interventions to-date, celebrating successes.</a:t>
            </a:r>
          </a:p>
          <a:p>
            <a:pPr marL="0" indent="0">
              <a:buFont typeface="Arial" panose="020B0604020202020204" pitchFamily="34" charset="0"/>
              <a:buNone/>
            </a:pPr>
            <a:endParaRPr lang="en-US" b="1" dirty="0"/>
          </a:p>
          <a:p>
            <a:pPr marL="0" lvl="0" indent="0">
              <a:buFont typeface="Arial" panose="020B0604020202020204" pitchFamily="34" charset="0"/>
              <a:buNone/>
            </a:pPr>
            <a:r>
              <a:rPr lang="en-US" b="0" dirty="0"/>
              <a:t>Some of our early interventions that were a direct result of the practice self-assessment and the early work with the QI team were:</a:t>
            </a:r>
          </a:p>
          <a:p>
            <a:pPr marL="0" lvl="0" indent="0">
              <a:buFont typeface="Arial" panose="020B0604020202020204" pitchFamily="34" charset="0"/>
              <a:buNone/>
            </a:pPr>
            <a:endParaRPr lang="en-US" b="0" dirty="0"/>
          </a:p>
          <a:p>
            <a:pPr marL="228600" lvl="0" indent="-228600">
              <a:buFont typeface="Arial" panose="020B0604020202020204" pitchFamily="34" charset="0"/>
              <a:buAutoNum type="arabicPeriod"/>
            </a:pPr>
            <a:r>
              <a:rPr lang="en-US" b="0" dirty="0"/>
              <a:t>All-staff training on Unconscious Bias</a:t>
            </a:r>
          </a:p>
          <a:p>
            <a:pPr marL="228600" lvl="0" indent="-228600">
              <a:buFont typeface="Arial" panose="020B0604020202020204" pitchFamily="34" charset="0"/>
              <a:buAutoNum type="arabicPeriod"/>
            </a:pPr>
            <a:r>
              <a:rPr lang="en-US" b="0" dirty="0"/>
              <a:t>All-staff training (with role playing) on How to Make a Strong Vaccine Recommendation</a:t>
            </a:r>
          </a:p>
          <a:p>
            <a:pPr marL="228600" lvl="0" indent="-228600">
              <a:buFont typeface="Arial" panose="020B0604020202020204" pitchFamily="34" charset="0"/>
              <a:buAutoNum type="arabicPeriod"/>
            </a:pPr>
            <a:r>
              <a:rPr lang="en-US" b="0" dirty="0"/>
              <a:t>The AAFP has a free CME module that was made available to all the staff</a:t>
            </a:r>
          </a:p>
          <a:p>
            <a:pPr marL="228600" lvl="0" indent="-228600">
              <a:buFont typeface="Arial" panose="020B0604020202020204" pitchFamily="34" charset="0"/>
              <a:buAutoNum type="arabicPeriod"/>
            </a:pPr>
            <a:r>
              <a:rPr lang="en-US" b="0" dirty="0"/>
              <a:t>We had IT support to come in and provide role specific training on reconciling outside immunizations from TennIIS and Care Everywhere</a:t>
            </a:r>
          </a:p>
          <a:p>
            <a:pPr marL="228600" lvl="0" indent="-228600">
              <a:buFont typeface="Arial" panose="020B0604020202020204" pitchFamily="34" charset="0"/>
              <a:buAutoNum type="arabicPeriod"/>
            </a:pPr>
            <a:r>
              <a:rPr lang="en-US" b="0" dirty="0"/>
              <a:t>We provided refresher training and reviewed policies on standing orders for nurses to give vaccines</a:t>
            </a:r>
          </a:p>
          <a:p>
            <a:pPr marL="228600" lvl="0" indent="-228600">
              <a:buFont typeface="Arial" panose="020B0604020202020204" pitchFamily="34" charset="0"/>
              <a:buAutoNum type="arabicPeriod"/>
            </a:pPr>
            <a:r>
              <a:rPr lang="en-US" b="0" dirty="0"/>
              <a:t>Staff began to make more of an effort to look at vaccine status in daily huddles</a:t>
            </a:r>
          </a:p>
          <a:p>
            <a:endParaRPr lang="en-US" dirty="0"/>
          </a:p>
          <a:p>
            <a:endParaRPr lang="en-US" dirty="0"/>
          </a:p>
          <a:p>
            <a:r>
              <a:rPr lang="en-US"/>
              <a:t>I’ll </a:t>
            </a:r>
            <a:r>
              <a:rPr lang="en-US" dirty="0"/>
              <a:t>now turn it over to Dr. Khan to discuss interventions, strategies and health equity.</a:t>
            </a:r>
          </a:p>
          <a:p>
            <a:endParaRPr lang="en-US" dirty="0"/>
          </a:p>
        </p:txBody>
      </p:sp>
      <p:sp>
        <p:nvSpPr>
          <p:cNvPr id="4" name="Slide Number Placeholder 3"/>
          <p:cNvSpPr>
            <a:spLocks noGrp="1"/>
          </p:cNvSpPr>
          <p:nvPr>
            <p:ph type="sldNum" sz="quarter" idx="5"/>
          </p:nvPr>
        </p:nvSpPr>
        <p:spPr/>
        <p:txBody>
          <a:bodyPr/>
          <a:lstStyle/>
          <a:p>
            <a:fld id="{3D6DB42F-BD04-9447-A8EA-470729218BAB}" type="slidenum">
              <a:rPr lang="en-US" smtClean="0"/>
              <a:t>19</a:t>
            </a:fld>
            <a:endParaRPr lang="en-US" dirty="0"/>
          </a:p>
        </p:txBody>
      </p:sp>
    </p:spTree>
    <p:extLst>
      <p:ext uri="{BB962C8B-B14F-4D97-AF65-F5344CB8AC3E}">
        <p14:creationId xmlns:p14="http://schemas.microsoft.com/office/powerpoint/2010/main" val="1796598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Thank you, Dr. Shepherd</a:t>
            </a:r>
          </a:p>
          <a:p>
            <a:r>
              <a:rPr lang="en-US" sz="1200" kern="1200" dirty="0">
                <a:solidFill>
                  <a:schemeClr val="tx1"/>
                </a:solidFill>
                <a:effectLst/>
                <a:latin typeface="+mn-lt"/>
                <a:ea typeface="+mn-ea"/>
                <a:cs typeface="+mn-cs"/>
              </a:rPr>
              <a:t>A brief introduction of myself, I am a family physician practicing in rural Alabama.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Dr. Shepherd has talked about the interventions employed in her practice in order to increase vaccination rates in the targeted population. I am going to summarize various steps that can be taken through quality improvement programs to improve immunization coverage in the population in general, and then we will discuss health equity.</a:t>
            </a:r>
          </a:p>
          <a:p>
            <a:endParaRPr lang="en-US" dirty="0"/>
          </a:p>
        </p:txBody>
      </p:sp>
      <p:sp>
        <p:nvSpPr>
          <p:cNvPr id="4" name="Slide Number Placeholder 3"/>
          <p:cNvSpPr>
            <a:spLocks noGrp="1"/>
          </p:cNvSpPr>
          <p:nvPr>
            <p:ph type="sldNum" sz="quarter" idx="5"/>
          </p:nvPr>
        </p:nvSpPr>
        <p:spPr/>
        <p:txBody>
          <a:bodyPr/>
          <a:lstStyle/>
          <a:p>
            <a:fld id="{D71C5635-E684-6A4F-AA99-57C46C6B0B42}" type="slidenum">
              <a:rPr lang="en-US" smtClean="0"/>
              <a:t>20</a:t>
            </a:fld>
            <a:endParaRPr lang="en-US"/>
          </a:p>
        </p:txBody>
      </p:sp>
    </p:spTree>
    <p:extLst>
      <p:ext uri="{BB962C8B-B14F-4D97-AF65-F5344CB8AC3E}">
        <p14:creationId xmlns:p14="http://schemas.microsoft.com/office/powerpoint/2010/main" val="4034590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25" y="1143000"/>
            <a:ext cx="41148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 Specific QI strategies to increase immunization rates include: </a:t>
            </a:r>
          </a:p>
          <a:p>
            <a:pPr lvl="0"/>
            <a:r>
              <a:rPr lang="en-US" sz="900" kern="1200" dirty="0">
                <a:solidFill>
                  <a:schemeClr val="tx1"/>
                </a:solidFill>
                <a:effectLst/>
                <a:latin typeface="+mn-lt"/>
                <a:ea typeface="+mn-ea"/>
                <a:cs typeface="+mn-cs"/>
              </a:rPr>
              <a:t>- Having a Reminder/Recall process. The EHR can be instrumental for this</a:t>
            </a:r>
          </a:p>
          <a:p>
            <a:pPr lvl="0"/>
            <a:r>
              <a:rPr lang="en-US" sz="900" kern="1200" dirty="0">
                <a:solidFill>
                  <a:schemeClr val="tx1"/>
                </a:solidFill>
                <a:effectLst/>
                <a:latin typeface="+mn-lt"/>
                <a:ea typeface="+mn-ea"/>
                <a:cs typeface="+mn-cs"/>
              </a:rPr>
              <a:t>- Offering </a:t>
            </a:r>
            <a:r>
              <a:rPr lang="en-US" sz="900" dirty="0"/>
              <a:t>w</a:t>
            </a:r>
            <a:r>
              <a:rPr lang="en-US" sz="900" kern="1200" dirty="0">
                <a:solidFill>
                  <a:schemeClr val="tx1"/>
                </a:solidFill>
                <a:effectLst/>
                <a:latin typeface="+mn-lt"/>
                <a:ea typeface="+mn-ea"/>
                <a:cs typeface="+mn-cs"/>
              </a:rPr>
              <a:t>alk-in or immunization only visits</a:t>
            </a:r>
          </a:p>
          <a:p>
            <a:pPr lvl="0"/>
            <a:r>
              <a:rPr lang="en-US" sz="900" kern="1200" dirty="0">
                <a:solidFill>
                  <a:schemeClr val="tx1"/>
                </a:solidFill>
                <a:effectLst/>
                <a:latin typeface="+mn-lt"/>
                <a:ea typeface="+mn-ea"/>
                <a:cs typeface="+mn-cs"/>
              </a:rPr>
              <a:t>- Routinely measuring immunization coverage level and sharing this </a:t>
            </a:r>
            <a:r>
              <a:rPr lang="en-US" sz="900" dirty="0"/>
              <a:t>data </a:t>
            </a:r>
            <a:r>
              <a:rPr lang="en-US" sz="900" kern="1200" dirty="0">
                <a:solidFill>
                  <a:schemeClr val="tx1"/>
                </a:solidFill>
                <a:effectLst/>
                <a:latin typeface="+mn-lt"/>
                <a:ea typeface="+mn-ea"/>
                <a:cs typeface="+mn-cs"/>
              </a:rPr>
              <a:t>with staff</a:t>
            </a:r>
          </a:p>
          <a:p>
            <a:pPr lvl="0"/>
            <a:r>
              <a:rPr lang="en-US" sz="900" kern="1200" dirty="0">
                <a:solidFill>
                  <a:schemeClr val="tx1"/>
                </a:solidFill>
                <a:effectLst/>
                <a:latin typeface="+mn-lt"/>
                <a:ea typeface="+mn-ea"/>
                <a:cs typeface="+mn-cs"/>
              </a:rPr>
              <a:t>- Scheduling the next vaccination visit before the patient leaves the office. So the patient is essentially automatically opted-in to their next vaccine. This may be done for visits prior to flu season, or booster doses of vaccines such as Zoster or COVID-19</a:t>
            </a:r>
          </a:p>
          <a:p>
            <a:pPr lvl="0"/>
            <a:r>
              <a:rPr lang="en-US" sz="900" kern="1200" dirty="0">
                <a:solidFill>
                  <a:schemeClr val="tx1"/>
                </a:solidFill>
                <a:effectLst/>
                <a:latin typeface="+mn-lt"/>
                <a:ea typeface="+mn-ea"/>
                <a:cs typeface="+mn-cs"/>
              </a:rPr>
              <a:t>- Having an immunization champion at the practice who focuses on QI measures, reducing barriers and improving coverage</a:t>
            </a:r>
          </a:p>
          <a:p>
            <a:pPr lvl="0"/>
            <a:r>
              <a:rPr lang="en-US" sz="900" kern="1200" dirty="0">
                <a:solidFill>
                  <a:schemeClr val="tx1"/>
                </a:solidFill>
                <a:effectLst/>
                <a:latin typeface="+mn-lt"/>
                <a:ea typeface="+mn-ea"/>
                <a:cs typeface="+mn-cs"/>
              </a:rPr>
              <a:t>- Documenting vaccine refusals and the reasons for refusals.  This keeps the door open for further discussions in the future regarding immunizations</a:t>
            </a:r>
          </a:p>
          <a:p>
            <a:pPr lvl="0"/>
            <a:r>
              <a:rPr lang="en-US" sz="900" kern="1200" dirty="0">
                <a:solidFill>
                  <a:schemeClr val="tx1"/>
                </a:solidFill>
                <a:effectLst/>
                <a:latin typeface="+mn-lt"/>
                <a:ea typeface="+mn-ea"/>
                <a:cs typeface="+mn-cs"/>
              </a:rPr>
              <a:t>- Educating patients about the disease even if they are declining the vaccine.</a:t>
            </a:r>
          </a:p>
          <a:p>
            <a:pPr lvl="0"/>
            <a:r>
              <a:rPr lang="en-US" sz="900" kern="1200" dirty="0">
                <a:solidFill>
                  <a:schemeClr val="tx1"/>
                </a:solidFill>
                <a:effectLst/>
                <a:latin typeface="+mn-lt"/>
                <a:ea typeface="+mn-ea"/>
                <a:cs typeface="+mn-cs"/>
              </a:rPr>
              <a:t>- Providing print and electronic resources as well as providing strong verbal vaccine recommendations.</a:t>
            </a:r>
          </a:p>
          <a:p>
            <a:pPr lvl="0"/>
            <a:r>
              <a:rPr lang="en-US" sz="900" kern="1200" dirty="0">
                <a:solidFill>
                  <a:schemeClr val="tx1"/>
                </a:solidFill>
                <a:effectLst/>
                <a:latin typeface="+mn-lt"/>
                <a:ea typeface="+mn-ea"/>
                <a:cs typeface="+mn-cs"/>
              </a:rPr>
              <a:t>- Involving the office staff at every level, from the front desk to the physicians</a:t>
            </a:r>
          </a:p>
          <a:p>
            <a:pPr lvl="0"/>
            <a:r>
              <a:rPr lang="en-US" sz="900" kern="1200" dirty="0">
                <a:solidFill>
                  <a:schemeClr val="tx1"/>
                </a:solidFill>
                <a:effectLst/>
                <a:latin typeface="+mn-lt"/>
                <a:ea typeface="+mn-ea"/>
                <a:cs typeface="+mn-cs"/>
              </a:rPr>
              <a:t>- Having clear standing orders for nurses and medical assistants to identify opportunities to administer vaccines</a:t>
            </a:r>
          </a:p>
          <a:p>
            <a:pPr lvl="0"/>
            <a:r>
              <a:rPr lang="en-US" sz="900" kern="1200" dirty="0">
                <a:solidFill>
                  <a:schemeClr val="tx1"/>
                </a:solidFill>
                <a:effectLst/>
                <a:latin typeface="+mn-lt"/>
                <a:ea typeface="+mn-ea"/>
                <a:cs typeface="+mn-cs"/>
              </a:rPr>
              <a:t>- Leveraging Immunization Information Systems (IIS) to improve immunization practice, for example using a vaccine forecaster, which is built in to many immunization registries</a:t>
            </a:r>
          </a:p>
          <a:p>
            <a:pPr lvl="0"/>
            <a:r>
              <a:rPr lang="en-US" sz="900" kern="1200" dirty="0">
                <a:solidFill>
                  <a:schemeClr val="tx1"/>
                </a:solidFill>
                <a:effectLst/>
                <a:latin typeface="+mn-lt"/>
                <a:ea typeface="+mn-ea"/>
                <a:cs typeface="+mn-cs"/>
              </a:rPr>
              <a:t>- Ensuring accurate reporting of every vaccine administered</a:t>
            </a:r>
          </a:p>
          <a:p>
            <a:pPr lvl="0"/>
            <a:r>
              <a:rPr lang="en-US" sz="900" kern="1200" dirty="0">
                <a:solidFill>
                  <a:schemeClr val="tx1"/>
                </a:solidFill>
                <a:effectLst/>
                <a:latin typeface="+mn-lt"/>
                <a:ea typeface="+mn-ea"/>
                <a:cs typeface="+mn-cs"/>
              </a:rPr>
              <a:t>- Documenting historical immunizations in the chart and in the IIS, if missing from either.</a:t>
            </a:r>
          </a:p>
          <a:p>
            <a:endParaRPr lang="en-US" dirty="0"/>
          </a:p>
        </p:txBody>
      </p:sp>
      <p:sp>
        <p:nvSpPr>
          <p:cNvPr id="4" name="Slide Number Placeholder 3"/>
          <p:cNvSpPr>
            <a:spLocks noGrp="1"/>
          </p:cNvSpPr>
          <p:nvPr>
            <p:ph type="sldNum" sz="quarter" idx="5"/>
          </p:nvPr>
        </p:nvSpPr>
        <p:spPr/>
        <p:txBody>
          <a:bodyPr/>
          <a:lstStyle/>
          <a:p>
            <a:fld id="{A0536314-02FA-A14F-AA58-2028FB94F30F}" type="slidenum">
              <a:rPr lang="en-US" smtClean="0"/>
              <a:t>21</a:t>
            </a:fld>
            <a:endParaRPr lang="en-US" dirty="0"/>
          </a:p>
        </p:txBody>
      </p:sp>
    </p:spTree>
    <p:extLst>
      <p:ext uri="{BB962C8B-B14F-4D97-AF65-F5344CB8AC3E}">
        <p14:creationId xmlns:p14="http://schemas.microsoft.com/office/powerpoint/2010/main" val="442483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223963"/>
            <a:ext cx="4114800" cy="3086100"/>
          </a:xfrm>
        </p:spPr>
      </p:sp>
      <p:sp>
        <p:nvSpPr>
          <p:cNvPr id="3" name="Notes Placeholder 2"/>
          <p:cNvSpPr>
            <a:spLocks noGrp="1"/>
          </p:cNvSpPr>
          <p:nvPr>
            <p:ph type="body" idx="1"/>
          </p:nvPr>
        </p:nvSpPr>
        <p:spPr/>
        <p:txBody>
          <a:bodyPr/>
          <a:lstStyle/>
          <a:p>
            <a:r>
              <a:rPr lang="en-US" dirty="0"/>
              <a:t>There is a difference between equality and equity that needs to be understood in the context of provision of health care</a:t>
            </a:r>
          </a:p>
          <a:p>
            <a:endParaRPr lang="en-US" dirty="0"/>
          </a:p>
          <a:p>
            <a:r>
              <a:rPr lang="en-US" dirty="0"/>
              <a:t>Equality means that each individual or group of people is given the same resources and opportunities, regardless of their circumstances. </a:t>
            </a:r>
          </a:p>
          <a:p>
            <a:endParaRPr lang="en-US" dirty="0"/>
          </a:p>
          <a:p>
            <a:r>
              <a:rPr lang="en-US" dirty="0"/>
              <a:t>On the other hand, equity means allocating resources and opportunities as needed to create equal outcomes for all community members.</a:t>
            </a:r>
          </a:p>
          <a:p>
            <a:endParaRPr lang="en-US" dirty="0"/>
          </a:p>
        </p:txBody>
      </p:sp>
      <p:sp>
        <p:nvSpPr>
          <p:cNvPr id="4" name="Slide Number Placeholder 3"/>
          <p:cNvSpPr>
            <a:spLocks noGrp="1"/>
          </p:cNvSpPr>
          <p:nvPr>
            <p:ph type="sldNum" sz="quarter" idx="5"/>
          </p:nvPr>
        </p:nvSpPr>
        <p:spPr/>
        <p:txBody>
          <a:bodyPr/>
          <a:lstStyle/>
          <a:p>
            <a:fld id="{A0536314-02FA-A14F-AA58-2028FB94F30F}" type="slidenum">
              <a:rPr lang="en-US" smtClean="0"/>
              <a:t>22</a:t>
            </a:fld>
            <a:endParaRPr lang="en-US" dirty="0"/>
          </a:p>
        </p:txBody>
      </p:sp>
    </p:spTree>
    <p:extLst>
      <p:ext uri="{BB962C8B-B14F-4D97-AF65-F5344CB8AC3E}">
        <p14:creationId xmlns:p14="http://schemas.microsoft.com/office/powerpoint/2010/main" val="4264672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project aims to increase immunization rates within African American communities using the AAFP’s Office Champion Quality Improvement Model which we will discuss in detail later in the presentation.</a:t>
            </a:r>
          </a:p>
        </p:txBody>
      </p:sp>
      <p:sp>
        <p:nvSpPr>
          <p:cNvPr id="4" name="Slide Number Placeholder 3"/>
          <p:cNvSpPr>
            <a:spLocks noGrp="1"/>
          </p:cNvSpPr>
          <p:nvPr>
            <p:ph type="sldNum" sz="quarter" idx="5"/>
          </p:nvPr>
        </p:nvSpPr>
        <p:spPr/>
        <p:txBody>
          <a:bodyPr/>
          <a:lstStyle/>
          <a:p>
            <a:fld id="{D71C5635-E684-6A4F-AA99-57C46C6B0B42}" type="slidenum">
              <a:rPr lang="en-US" smtClean="0"/>
              <a:t>3</a:t>
            </a:fld>
            <a:endParaRPr lang="en-US"/>
          </a:p>
        </p:txBody>
      </p:sp>
    </p:spTree>
    <p:extLst>
      <p:ext uri="{BB962C8B-B14F-4D97-AF65-F5344CB8AC3E}">
        <p14:creationId xmlns:p14="http://schemas.microsoft.com/office/powerpoint/2010/main" val="2422836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various definitions of health equity, but according to the Centers for Disease Control, Health equity is achieved when every person has the opportunity to attain his or her full health potential and no-one is disadvantaged from achieving this potential because of social position, or other socially determined circumstances.</a:t>
            </a:r>
          </a:p>
          <a:p>
            <a:endParaRPr lang="en-US" dirty="0"/>
          </a:p>
          <a:p>
            <a:r>
              <a:rPr lang="en-US" dirty="0"/>
              <a:t>Inequity may occur due to the following factors:</a:t>
            </a:r>
          </a:p>
          <a:p>
            <a:pPr lvl="1"/>
            <a:r>
              <a:rPr lang="en-US" dirty="0"/>
              <a:t>Race and Ethnicity</a:t>
            </a:r>
          </a:p>
          <a:p>
            <a:pPr lvl="1"/>
            <a:r>
              <a:rPr lang="en-US" dirty="0"/>
              <a:t>Gender</a:t>
            </a:r>
          </a:p>
          <a:p>
            <a:pPr lvl="1"/>
            <a:r>
              <a:rPr lang="en-US" dirty="0"/>
              <a:t>Education level</a:t>
            </a:r>
          </a:p>
          <a:p>
            <a:pPr lvl="1"/>
            <a:r>
              <a:rPr lang="en-US" dirty="0"/>
              <a:t>Income level and</a:t>
            </a:r>
          </a:p>
          <a:p>
            <a:pPr lvl="1"/>
            <a:r>
              <a:rPr lang="en-US" dirty="0"/>
              <a:t>Employment status</a:t>
            </a:r>
          </a:p>
          <a:p>
            <a:endParaRPr lang="en-US" dirty="0"/>
          </a:p>
          <a:p>
            <a:r>
              <a:rPr lang="en-US" dirty="0"/>
              <a:t>Health inequities are reflected in differences in length of life; quality of life; rates of disease, disability, and death; severity of disease; and access to treatment.</a:t>
            </a:r>
          </a:p>
          <a:p>
            <a:endParaRPr lang="en-US" dirty="0"/>
          </a:p>
          <a:p>
            <a:r>
              <a:rPr lang="en-US" dirty="0"/>
              <a:t>For the purpose of this talk we will discuss discrepancies in immunization coverage due to race and ethnicity</a:t>
            </a:r>
          </a:p>
          <a:p>
            <a:endParaRPr lang="en-US" dirty="0"/>
          </a:p>
        </p:txBody>
      </p:sp>
      <p:sp>
        <p:nvSpPr>
          <p:cNvPr id="4" name="Slide Number Placeholder 3"/>
          <p:cNvSpPr>
            <a:spLocks noGrp="1"/>
          </p:cNvSpPr>
          <p:nvPr>
            <p:ph type="sldNum" sz="quarter" idx="5"/>
          </p:nvPr>
        </p:nvSpPr>
        <p:spPr/>
        <p:txBody>
          <a:bodyPr/>
          <a:lstStyle/>
          <a:p>
            <a:fld id="{A0536314-02FA-A14F-AA58-2028FB94F30F}" type="slidenum">
              <a:rPr lang="en-US" smtClean="0"/>
              <a:t>23</a:t>
            </a:fld>
            <a:endParaRPr lang="en-US" dirty="0"/>
          </a:p>
        </p:txBody>
      </p:sp>
    </p:spTree>
    <p:extLst>
      <p:ext uri="{BB962C8B-B14F-4D97-AF65-F5344CB8AC3E}">
        <p14:creationId xmlns:p14="http://schemas.microsoft.com/office/powerpoint/2010/main" val="2933893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data from the CDC’s adult vaccine trend report, there is a large disparity in vaccination coverage between White and Black populations</a:t>
            </a:r>
          </a:p>
          <a:p>
            <a:endParaRPr lang="en-US" dirty="0"/>
          </a:p>
          <a:p>
            <a:r>
              <a:rPr lang="en-US" dirty="0"/>
              <a:t>According to CDC data tracker’s vaccine administered data for COVID vaccines which is updated weekly, the rates of completed vaccination for whites and blacks was 49.7% and 43.1% respectively. Unfortunately race and ethnicity data were not available for about 1/4</a:t>
            </a:r>
            <a:r>
              <a:rPr lang="en-US" baseline="30000" dirty="0"/>
              <a:t>th</a:t>
            </a:r>
            <a:r>
              <a:rPr lang="en-US" dirty="0"/>
              <a:t> of the recipients so there may be a significant underestimation there.</a:t>
            </a:r>
          </a:p>
          <a:p>
            <a:endParaRPr lang="en-US" dirty="0"/>
          </a:p>
          <a:p>
            <a:r>
              <a:rPr lang="en-US" dirty="0"/>
              <a:t>Unless the race data is documented, we cannot identify the extent and hence address the problem.</a:t>
            </a:r>
          </a:p>
          <a:p>
            <a:endParaRPr lang="en-US" dirty="0"/>
          </a:p>
          <a:p>
            <a:r>
              <a:rPr lang="en-US" dirty="0"/>
              <a:t>There is an extensive list of issues that can contribute to health inequity among the  African American population, but these are beyond the scope of this presentation.</a:t>
            </a:r>
          </a:p>
          <a:p>
            <a:endParaRPr lang="en-US" dirty="0"/>
          </a:p>
          <a:p>
            <a:r>
              <a:rPr lang="en-US" dirty="0"/>
              <a:t>I will hand off to Dr. Moore to discuss the preliminary post-intervention data collected from the practices that are participating in the Office Champion project</a:t>
            </a:r>
          </a:p>
        </p:txBody>
      </p:sp>
      <p:sp>
        <p:nvSpPr>
          <p:cNvPr id="4" name="Slide Number Placeholder 3"/>
          <p:cNvSpPr>
            <a:spLocks noGrp="1"/>
          </p:cNvSpPr>
          <p:nvPr>
            <p:ph type="sldNum" sz="quarter" idx="5"/>
          </p:nvPr>
        </p:nvSpPr>
        <p:spPr/>
        <p:txBody>
          <a:bodyPr/>
          <a:lstStyle/>
          <a:p>
            <a:fld id="{A0536314-02FA-A14F-AA58-2028FB94F30F}" type="slidenum">
              <a:rPr lang="en-US" smtClean="0"/>
              <a:t>24</a:t>
            </a:fld>
            <a:endParaRPr lang="en-US" dirty="0"/>
          </a:p>
        </p:txBody>
      </p:sp>
    </p:spTree>
    <p:extLst>
      <p:ext uri="{BB962C8B-B14F-4D97-AF65-F5344CB8AC3E}">
        <p14:creationId xmlns:p14="http://schemas.microsoft.com/office/powerpoint/2010/main" val="2899724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will share the aggregated post-intervention data we’ve received from participating practices as of August 30, 2022.</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Each practice has been asked to conduct a second review of 20 randomly selected adult African American patient charts.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So far, we see that:</a:t>
            </a:r>
          </a:p>
          <a:p>
            <a:pPr marL="171450" indent="-171450">
              <a:buFont typeface="Arial" panose="020B0604020202020204" pitchFamily="34" charset="0"/>
              <a:buChar char="•"/>
            </a:pPr>
            <a:r>
              <a:rPr lang="en-US" dirty="0"/>
              <a:t>Influenza vaccinations increased 37% over baseline</a:t>
            </a:r>
          </a:p>
          <a:p>
            <a:pPr marL="171450" indent="-171450">
              <a:buFont typeface="Arial" panose="020B0604020202020204" pitchFamily="34" charset="0"/>
              <a:buChar char="•"/>
            </a:pPr>
            <a:r>
              <a:rPr lang="en-US" dirty="0"/>
              <a:t>HPV vaccinations increased 100% over baseline</a:t>
            </a:r>
          </a:p>
          <a:p>
            <a:pPr marL="171450" indent="-171450">
              <a:buFont typeface="Arial" panose="020B0604020202020204" pitchFamily="34" charset="0"/>
              <a:buChar char="•"/>
            </a:pPr>
            <a:r>
              <a:rPr lang="en-US" dirty="0"/>
              <a:t>Zoster vaccinations increased 80% over baseline</a:t>
            </a:r>
          </a:p>
          <a:p>
            <a:pPr marL="171450" indent="-171450">
              <a:buFont typeface="Arial" panose="020B0604020202020204" pitchFamily="34" charset="0"/>
              <a:buChar char="•"/>
            </a:pPr>
            <a:r>
              <a:rPr lang="en-US" dirty="0"/>
              <a:t>Pneumococcal vaccination decreased 6% under baseline</a:t>
            </a:r>
            <a:r>
              <a:rPr lang="en-US" sz="1200" dirty="0">
                <a:cs typeface="Arial" panose="020B0604020202020204" pitchFamily="34" charset="0"/>
              </a:rPr>
              <a:t>. We hypothesize that the decrease is due to recent changes in pneumococcal vaccination recommendations and formulations</a:t>
            </a:r>
            <a:endParaRPr lang="en-US" dirty="0"/>
          </a:p>
        </p:txBody>
      </p:sp>
      <p:sp>
        <p:nvSpPr>
          <p:cNvPr id="4" name="Slide Number Placeholder 3"/>
          <p:cNvSpPr>
            <a:spLocks noGrp="1"/>
          </p:cNvSpPr>
          <p:nvPr>
            <p:ph type="sldNum" sz="quarter" idx="5"/>
          </p:nvPr>
        </p:nvSpPr>
        <p:spPr/>
        <p:txBody>
          <a:bodyPr/>
          <a:lstStyle/>
          <a:p>
            <a:fld id="{C2A384A0-A267-4895-90A7-C4C17715BBAA}" type="slidenum">
              <a:rPr lang="en-US" smtClean="0"/>
              <a:t>26</a:t>
            </a:fld>
            <a:endParaRPr lang="en-US" dirty="0"/>
          </a:p>
        </p:txBody>
      </p:sp>
    </p:spTree>
    <p:extLst>
      <p:ext uri="{BB962C8B-B14F-4D97-AF65-F5344CB8AC3E}">
        <p14:creationId xmlns:p14="http://schemas.microsoft.com/office/powerpoint/2010/main" val="3598931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Now that we’ve come to the end of the presentation, we want to hear your thoughts and questions about this project and your ideas for increasing immunization rates in your African American adult patients.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384A0-A267-4895-90A7-C4C17715BB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106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A384A0-A267-4895-90A7-C4C17715BBAA}" type="slidenum">
              <a:rPr lang="en-US" smtClean="0"/>
              <a:t>28</a:t>
            </a:fld>
            <a:endParaRPr lang="en-US" dirty="0"/>
          </a:p>
        </p:txBody>
      </p:sp>
    </p:spTree>
    <p:extLst>
      <p:ext uri="{BB962C8B-B14F-4D97-AF65-F5344CB8AC3E}">
        <p14:creationId xmlns:p14="http://schemas.microsoft.com/office/powerpoint/2010/main" val="2198104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While adult immunization rates have increased nationally, there is wide variation in immunization rates at the state and local levels. Family physicians have reported numerous barriers and challenges to providing all immunizations recommended by the Advisory Committee on Immunization Practices to this population, especially within underserved communities. Data from the Centers of Disease Control and Prevention show that African Americans have </a:t>
            </a:r>
            <a:r>
              <a:rPr lang="en-US" sz="1800" dirty="0">
                <a:effectLst/>
                <a:latin typeface="Calibri" panose="020F0502020204030204" pitchFamily="34" charset="0"/>
                <a:ea typeface="Calibri" panose="020F0502020204030204" pitchFamily="34" charset="0"/>
              </a:rPr>
              <a:t>lower adult vaccination coverage against pneumonia, tetanus, shingles, influenza, and COVID-19 than whites. These disparities in vaccination adversely impact health outcomes and perpetuate health inequities in African American communities. To address this need, the AAFP developed the "Improving Adult Immunization Rates among African Americans” project.</a:t>
            </a:r>
          </a:p>
          <a:p>
            <a:pPr marL="171450" indent="-1714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10 family physician practices, including residency practices, across the United States are participating in this project.</a:t>
            </a:r>
          </a:p>
          <a:p>
            <a:pPr marL="171450" indent="-1714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Through a cooperative agreement from the CDC, the AAFP and participating practices are working to improve immunization rates in African American adults through a multi-faceted approach including: improving strong recommendations for immunization, reducing missed opportunities for immunization, increasing public awareness and acceptance of vaccines, and implementing evidence-based interventions to improve vaccine coverage such as changes in practice workflow.</a:t>
            </a:r>
          </a:p>
          <a:p>
            <a:pPr marL="171450" indent="-1714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The QI concept and results from the project will assist you in improving vaccination rates in your practice by providing evidence-based strategies and interventions that are known to increase immunization rates.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2A384A0-A267-4895-90A7-C4C17715BBAA}" type="slidenum">
              <a:rPr lang="en-US" smtClean="0"/>
              <a:t>6</a:t>
            </a:fld>
            <a:endParaRPr lang="en-US" dirty="0"/>
          </a:p>
        </p:txBody>
      </p:sp>
    </p:spTree>
    <p:extLst>
      <p:ext uri="{BB962C8B-B14F-4D97-AF65-F5344CB8AC3E}">
        <p14:creationId xmlns:p14="http://schemas.microsoft.com/office/powerpoint/2010/main" val="3714785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At the beginning of the project, each participating practice completed a self-assessment survey, and I will briefly review the key findings.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effectLst/>
                <a:latin typeface="Arial" panose="020B0604020202020204" pitchFamily="34" charset="0"/>
              </a:rPr>
              <a:t>When asked to rate how often healthcare professionals in the practice give a "Strong Recommendation" to African American adult patients for vaccines, 90% of practices reported doing this always or almost always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384A0-A267-4895-90A7-C4C17715BB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20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effectLst/>
                <a:latin typeface="Arial" panose="020B0604020202020204" pitchFamily="34" charset="0"/>
              </a:rPr>
              <a:t>When asked how often adult African American patients refuse vaccines, 60% of practices indicated that these patients refuse vaccines more than half the time.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384A0-A267-4895-90A7-C4C17715BB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8400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effectLst/>
                <a:latin typeface="Arial" panose="020B0604020202020204" pitchFamily="34" charset="0"/>
              </a:rPr>
              <a:t>When asked what are the barriers to immunizing African American adult patients in the practice, most practices cited personal or religious beliefs and safety concerns as the reasons why these patients are not receiving recommended vaccines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384A0-A267-4895-90A7-C4C17715BB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1183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Each practice conducted a baseline review of 20 randomly selected adult African American patient charts. This slide shows the aggregated </a:t>
            </a:r>
            <a:r>
              <a:rPr lang="en-US" sz="1200" dirty="0">
                <a:cs typeface="Arial" panose="020B0604020202020204" pitchFamily="34" charset="0"/>
              </a:rPr>
              <a:t>baseline vaccine administration rates in the charts that were reviewed.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cs typeface="Arial" panose="020B0604020202020204" pitchFamily="34" charset="0"/>
              </a:rPr>
              <a:t>The number of eligible patients receiving an influenza vaccine was roughly equal to the number who did not. Vaccination rates for HPV and Zoster were quite low in those who were eligible to receive these vaccines. The number of eligible patients receiving a pneumococcal vaccine (either PCV 13 or PPSV 23) was relatively good.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cs typeface="Arial" panose="020B0604020202020204" pitchFamily="34" charset="0"/>
              </a:rPr>
              <a:t>The most common reasons why vaccines were not given were patient refusal, the patient planning to return to the office later for vaccination, and patient immunization status not documented. For the Zoster vaccine, referral elsewhere, like to a pharmacy, and vaccine availability were also frequently cited as reasons why the vaccine was not given.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cs typeface="Arial" panose="020B0604020202020204" pitchFamily="34" charset="0"/>
              </a:rPr>
              <a:t>It’s important to note that national level data on vaccination coverage for Zoster and Pneumococcal show similar patterns to our baseline data.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384A0-A267-4895-90A7-C4C17715BB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05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Arial" panose="020B0604020202020204" pitchFamily="34" charset="0"/>
              </a:rPr>
              <a:t>Now, Dr. Shepherd will talk more about how the AAFP Office Champions Quality Improvement Model can be used to improve immunization rates in adult African American patients</a:t>
            </a:r>
          </a:p>
        </p:txBody>
      </p:sp>
      <p:sp>
        <p:nvSpPr>
          <p:cNvPr id="4" name="Slide Number Placeholder 3"/>
          <p:cNvSpPr>
            <a:spLocks noGrp="1"/>
          </p:cNvSpPr>
          <p:nvPr>
            <p:ph type="sldNum" sz="quarter" idx="5"/>
          </p:nvPr>
        </p:nvSpPr>
        <p:spPr/>
        <p:txBody>
          <a:bodyPr/>
          <a:lstStyle/>
          <a:p>
            <a:fld id="{D71C5635-E684-6A4F-AA99-57C46C6B0B42}" type="slidenum">
              <a:rPr lang="en-US" smtClean="0"/>
              <a:t>11</a:t>
            </a:fld>
            <a:endParaRPr lang="en-US"/>
          </a:p>
        </p:txBody>
      </p:sp>
    </p:spTree>
    <p:extLst>
      <p:ext uri="{BB962C8B-B14F-4D97-AF65-F5344CB8AC3E}">
        <p14:creationId xmlns:p14="http://schemas.microsoft.com/office/powerpoint/2010/main" val="3298082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My name is Martha Shepherd. I am a family medicine physician on faculty at Vanderbilt Medical Center</a:t>
            </a:r>
          </a:p>
          <a:p>
            <a:pPr marL="228600" indent="-228600">
              <a:buFont typeface="Arial" panose="020B0604020202020204" pitchFamily="34" charset="0"/>
              <a:buChar char="•"/>
            </a:pPr>
            <a:endParaRPr lang="en-US" dirty="0"/>
          </a:p>
          <a:p>
            <a:pPr marL="228600" indent="-228600">
              <a:buFont typeface="Arial" panose="020B0604020202020204" pitchFamily="34" charset="0"/>
              <a:buChar char="•"/>
            </a:pPr>
            <a:r>
              <a:rPr lang="en-US" dirty="0"/>
              <a:t>Brief description of practice: I direct onsite medical clinics for Metro Nashville Public School employees &amp; family members. (5 locations in Nashville) </a:t>
            </a:r>
          </a:p>
          <a:p>
            <a:endParaRPr lang="en-US" dirty="0"/>
          </a:p>
          <a:p>
            <a:r>
              <a:rPr lang="en-US" dirty="0"/>
              <a:t>I want to take a few minutes to share with you the AAFP Office Champion Quality Improvement Model that we used for this project. </a:t>
            </a:r>
          </a:p>
          <a:p>
            <a:endParaRPr lang="en-US" dirty="0"/>
          </a:p>
          <a:p>
            <a:r>
              <a:rPr lang="en-US" dirty="0"/>
              <a:t>This resource is available online and provides a model for practices to replicate in their offices. </a:t>
            </a:r>
          </a:p>
          <a:p>
            <a:endParaRPr lang="en-US" dirty="0"/>
          </a:p>
          <a:p>
            <a:r>
              <a:rPr lang="en-US" dirty="0"/>
              <a:t>This model could be applied towards any quality improvement project. It utilizes the PDSA cycle and includes project templates, data collection tools and a helpful resource library. It also includes a plan for sustainability.</a:t>
            </a:r>
          </a:p>
          <a:p>
            <a:endParaRPr lang="en-US" dirty="0"/>
          </a:p>
          <a:p>
            <a:r>
              <a:rPr lang="en-US" dirty="0"/>
              <a:t>I’ll walk you through the six steps and then provide some real-life examples of how this was used in my practice in Nashville.</a:t>
            </a:r>
          </a:p>
          <a:p>
            <a:endParaRPr lang="en-US" dirty="0"/>
          </a:p>
          <a:p>
            <a:endParaRPr lang="en-US" dirty="0"/>
          </a:p>
        </p:txBody>
      </p:sp>
      <p:sp>
        <p:nvSpPr>
          <p:cNvPr id="4" name="Slide Number Placeholder 3"/>
          <p:cNvSpPr>
            <a:spLocks noGrp="1"/>
          </p:cNvSpPr>
          <p:nvPr>
            <p:ph type="sldNum" sz="quarter" idx="5"/>
          </p:nvPr>
        </p:nvSpPr>
        <p:spPr/>
        <p:txBody>
          <a:bodyPr/>
          <a:lstStyle/>
          <a:p>
            <a:fld id="{C2A384A0-A267-4895-90A7-C4C17715BBAA}" type="slidenum">
              <a:rPr lang="en-US" smtClean="0"/>
              <a:t>12</a:t>
            </a:fld>
            <a:endParaRPr lang="en-US" dirty="0"/>
          </a:p>
        </p:txBody>
      </p:sp>
    </p:spTree>
    <p:extLst>
      <p:ext uri="{BB962C8B-B14F-4D97-AF65-F5344CB8AC3E}">
        <p14:creationId xmlns:p14="http://schemas.microsoft.com/office/powerpoint/2010/main" val="2947669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363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1789D-6EEB-554A-85EF-649372D19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CB740C-B929-D04E-9D06-1E73B0CF6B0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8CDA7D-18C2-9949-8230-38BF02D0E8C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F94F97B1-767F-0247-99AF-15659E7DFAE6}"/>
              </a:ext>
            </a:extLst>
          </p:cNvPr>
          <p:cNvSpPr>
            <a:spLocks noGrp="1"/>
          </p:cNvSpPr>
          <p:nvPr>
            <p:ph type="sldNum" sz="quarter" idx="12"/>
          </p:nvPr>
        </p:nvSpPr>
        <p:spPr/>
        <p:txBody>
          <a:bodyPr/>
          <a:lstStyle/>
          <a:p>
            <a:fld id="{20AB92C5-1D96-C34E-934B-A4C246A1AA66}" type="slidenum">
              <a:rPr lang="en-US" smtClean="0"/>
              <a:t>‹#›</a:t>
            </a:fld>
            <a:endParaRPr lang="en-US"/>
          </a:p>
        </p:txBody>
      </p:sp>
    </p:spTree>
    <p:extLst>
      <p:ext uri="{BB962C8B-B14F-4D97-AF65-F5344CB8AC3E}">
        <p14:creationId xmlns:p14="http://schemas.microsoft.com/office/powerpoint/2010/main" val="225277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46128-EBB5-E54B-A6A7-E31840146DC0}"/>
              </a:ext>
            </a:extLst>
          </p:cNvPr>
          <p:cNvSpPr>
            <a:spLocks noGrp="1"/>
          </p:cNvSpPr>
          <p:nvPr>
            <p:ph type="ctrTitle"/>
          </p:nvPr>
        </p:nvSpPr>
        <p:spPr>
          <a:xfrm>
            <a:off x="1143000" y="2560319"/>
            <a:ext cx="6858000" cy="1244283"/>
          </a:xfrm>
        </p:spPr>
        <p:txBody>
          <a:bodyPr anchor="t">
            <a:normAutofit/>
          </a:bodyPr>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FE18C0BF-8555-1044-B189-FB5C52F7F911}"/>
              </a:ext>
            </a:extLst>
          </p:cNvPr>
          <p:cNvSpPr>
            <a:spLocks noGrp="1"/>
          </p:cNvSpPr>
          <p:nvPr>
            <p:ph type="subTitle" idx="1"/>
          </p:nvPr>
        </p:nvSpPr>
        <p:spPr>
          <a:xfrm>
            <a:off x="1143000" y="389667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21F38779-AA0E-3D45-AC34-00546E592574}"/>
              </a:ext>
            </a:extLst>
          </p:cNvPr>
          <p:cNvSpPr>
            <a:spLocks noGrp="1"/>
          </p:cNvSpPr>
          <p:nvPr>
            <p:ph type="sldNum" sz="quarter" idx="12"/>
          </p:nvPr>
        </p:nvSpPr>
        <p:spPr/>
        <p:txBody>
          <a:bodyPr/>
          <a:lstStyle/>
          <a:p>
            <a:fld id="{B9E39016-2663-7944-9807-13C159CA5553}" type="slidenum">
              <a:rPr lang="en-US" smtClean="0"/>
              <a:t>‹#›</a:t>
            </a:fld>
            <a:endParaRPr lang="en-US"/>
          </a:p>
        </p:txBody>
      </p:sp>
    </p:spTree>
    <p:extLst>
      <p:ext uri="{BB962C8B-B14F-4D97-AF65-F5344CB8AC3E}">
        <p14:creationId xmlns:p14="http://schemas.microsoft.com/office/powerpoint/2010/main" val="198221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AF2124-727D-1D43-8829-1ADB0D9D7701}"/>
              </a:ext>
            </a:extLst>
          </p:cNvPr>
          <p:cNvSpPr>
            <a:spLocks noGrp="1"/>
          </p:cNvSpPr>
          <p:nvPr>
            <p:ph type="sldNum" sz="quarter" idx="12"/>
          </p:nvPr>
        </p:nvSpPr>
        <p:spPr/>
        <p:txBody>
          <a:bodyPr/>
          <a:lstStyle/>
          <a:p>
            <a:fld id="{B9E39016-2663-7944-9807-13C159CA5553}" type="slidenum">
              <a:rPr lang="en-US" smtClean="0"/>
              <a:t>‹#›</a:t>
            </a:fld>
            <a:endParaRPr lang="en-US"/>
          </a:p>
        </p:txBody>
      </p:sp>
    </p:spTree>
    <p:extLst>
      <p:ext uri="{BB962C8B-B14F-4D97-AF65-F5344CB8AC3E}">
        <p14:creationId xmlns:p14="http://schemas.microsoft.com/office/powerpoint/2010/main" val="699234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9DAC9-2A0F-A142-97AC-CE3CB8BDBDC6}"/>
              </a:ext>
            </a:extLst>
          </p:cNvPr>
          <p:cNvSpPr>
            <a:spLocks noGrp="1"/>
          </p:cNvSpPr>
          <p:nvPr>
            <p:ph type="ctrTitle"/>
          </p:nvPr>
        </p:nvSpPr>
        <p:spPr>
          <a:xfrm>
            <a:off x="1143000" y="2590799"/>
            <a:ext cx="6858000" cy="1112203"/>
          </a:xfrm>
        </p:spPr>
        <p:txBody>
          <a:bodyPr anchor="t">
            <a:normAutofit/>
          </a:bodyPr>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5A8A730A-51F4-CD41-8700-BA5F53B869E0}"/>
              </a:ext>
            </a:extLst>
          </p:cNvPr>
          <p:cNvSpPr>
            <a:spLocks noGrp="1"/>
          </p:cNvSpPr>
          <p:nvPr>
            <p:ph type="subTitle" idx="1"/>
          </p:nvPr>
        </p:nvSpPr>
        <p:spPr>
          <a:xfrm>
            <a:off x="1143000" y="379507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69E0F12B-7CBE-3C40-ADD3-95C2AB47E155}"/>
              </a:ext>
            </a:extLst>
          </p:cNvPr>
          <p:cNvSpPr>
            <a:spLocks noGrp="1"/>
          </p:cNvSpPr>
          <p:nvPr>
            <p:ph type="sldNum" sz="quarter" idx="12"/>
          </p:nvPr>
        </p:nvSpPr>
        <p:spPr/>
        <p:txBody>
          <a:bodyPr/>
          <a:lstStyle/>
          <a:p>
            <a:fld id="{39914BE5-DD21-E24B-87EB-B62259727A8F}" type="slidenum">
              <a:rPr lang="en-US" smtClean="0"/>
              <a:t>‹#›</a:t>
            </a:fld>
            <a:endParaRPr lang="en-US"/>
          </a:p>
        </p:txBody>
      </p:sp>
    </p:spTree>
    <p:extLst>
      <p:ext uri="{BB962C8B-B14F-4D97-AF65-F5344CB8AC3E}">
        <p14:creationId xmlns:p14="http://schemas.microsoft.com/office/powerpoint/2010/main" val="1791627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B897A0-7941-104B-BC5B-A200049AC761}"/>
              </a:ext>
            </a:extLst>
          </p:cNvPr>
          <p:cNvSpPr>
            <a:spLocks noGrp="1"/>
          </p:cNvSpPr>
          <p:nvPr>
            <p:ph type="sldNum" sz="quarter" idx="12"/>
          </p:nvPr>
        </p:nvSpPr>
        <p:spPr/>
        <p:txBody>
          <a:bodyPr/>
          <a:lstStyle/>
          <a:p>
            <a:fld id="{39914BE5-DD21-E24B-87EB-B62259727A8F}" type="slidenum">
              <a:rPr lang="en-US" smtClean="0"/>
              <a:t>‹#›</a:t>
            </a:fld>
            <a:endParaRPr lang="en-US"/>
          </a:p>
        </p:txBody>
      </p:sp>
    </p:spTree>
    <p:extLst>
      <p:ext uri="{BB962C8B-B14F-4D97-AF65-F5344CB8AC3E}">
        <p14:creationId xmlns:p14="http://schemas.microsoft.com/office/powerpoint/2010/main" val="2922285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150A8-B1DD-0B44-A177-A9F516084496}"/>
              </a:ext>
            </a:extLst>
          </p:cNvPr>
          <p:cNvSpPr>
            <a:spLocks noGrp="1"/>
          </p:cNvSpPr>
          <p:nvPr>
            <p:ph type="ctrTitle"/>
          </p:nvPr>
        </p:nvSpPr>
        <p:spPr>
          <a:xfrm>
            <a:off x="1143000" y="1122363"/>
            <a:ext cx="6858000" cy="2387600"/>
          </a:xfrm>
        </p:spPr>
        <p:txBody>
          <a:bodyPr anchor="b">
            <a:normAutofit/>
          </a:bodyPr>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B72C9646-03AD-7644-BE9A-E628EC6DA7C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BD270BCF-1C45-584E-A0A6-9F6E7775471B}"/>
              </a:ext>
            </a:extLst>
          </p:cNvPr>
          <p:cNvSpPr>
            <a:spLocks noGrp="1"/>
          </p:cNvSpPr>
          <p:nvPr>
            <p:ph type="sldNum" sz="quarter" idx="12"/>
          </p:nvPr>
        </p:nvSpPr>
        <p:spPr/>
        <p:txBody>
          <a:bodyPr/>
          <a:lstStyle/>
          <a:p>
            <a:fld id="{20AB92C5-1D96-C34E-934B-A4C246A1AA66}" type="slidenum">
              <a:rPr lang="en-US" smtClean="0"/>
              <a:t>‹#›</a:t>
            </a:fld>
            <a:endParaRPr lang="en-US"/>
          </a:p>
        </p:txBody>
      </p:sp>
    </p:spTree>
    <p:extLst>
      <p:ext uri="{BB962C8B-B14F-4D97-AF65-F5344CB8AC3E}">
        <p14:creationId xmlns:p14="http://schemas.microsoft.com/office/powerpoint/2010/main" val="628401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07E78-E9C6-DB46-8CD9-00282990E9AF}"/>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1310473-C95F-FA46-9415-816B8A037A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B1E519F-D89A-3D49-92A8-B3441F73D982}"/>
              </a:ext>
            </a:extLst>
          </p:cNvPr>
          <p:cNvSpPr>
            <a:spLocks noGrp="1"/>
          </p:cNvSpPr>
          <p:nvPr>
            <p:ph type="sldNum" sz="quarter" idx="12"/>
          </p:nvPr>
        </p:nvSpPr>
        <p:spPr/>
        <p:txBody>
          <a:bodyPr/>
          <a:lstStyle/>
          <a:p>
            <a:fld id="{20AB92C5-1D96-C34E-934B-A4C246A1AA66}" type="slidenum">
              <a:rPr lang="en-US" smtClean="0"/>
              <a:t>‹#›</a:t>
            </a:fld>
            <a:endParaRPr lang="en-US"/>
          </a:p>
        </p:txBody>
      </p:sp>
    </p:spTree>
    <p:extLst>
      <p:ext uri="{BB962C8B-B14F-4D97-AF65-F5344CB8AC3E}">
        <p14:creationId xmlns:p14="http://schemas.microsoft.com/office/powerpoint/2010/main" val="2164667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BB16F-1308-E04A-83AE-B27B8F04AA1E}"/>
              </a:ext>
            </a:extLst>
          </p:cNvPr>
          <p:cNvSpPr>
            <a:spLocks noGrp="1"/>
          </p:cNvSpPr>
          <p:nvPr>
            <p:ph type="title"/>
          </p:nvPr>
        </p:nvSpPr>
        <p:spPr>
          <a:xfrm>
            <a:off x="623888" y="2966721"/>
            <a:ext cx="7886700" cy="914400"/>
          </a:xfrm>
        </p:spPr>
        <p:txBody>
          <a:bodyPr anchor="t">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EAB5799C-A6B0-8A45-A958-81318C7F71D6}"/>
              </a:ext>
            </a:extLst>
          </p:cNvPr>
          <p:cNvSpPr>
            <a:spLocks noGrp="1"/>
          </p:cNvSpPr>
          <p:nvPr>
            <p:ph type="body" idx="1"/>
          </p:nvPr>
        </p:nvSpPr>
        <p:spPr>
          <a:xfrm>
            <a:off x="628650" y="400367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C8F68594-AD92-EF4E-BBAE-7FF86087D7A6}"/>
              </a:ext>
            </a:extLst>
          </p:cNvPr>
          <p:cNvSpPr>
            <a:spLocks noGrp="1"/>
          </p:cNvSpPr>
          <p:nvPr>
            <p:ph type="sldNum" sz="quarter" idx="12"/>
          </p:nvPr>
        </p:nvSpPr>
        <p:spPr/>
        <p:txBody>
          <a:bodyPr/>
          <a:lstStyle/>
          <a:p>
            <a:fld id="{20AB92C5-1D96-C34E-934B-A4C246A1AA66}" type="slidenum">
              <a:rPr lang="en-US" smtClean="0"/>
              <a:t>‹#›</a:t>
            </a:fld>
            <a:endParaRPr lang="en-US"/>
          </a:p>
        </p:txBody>
      </p:sp>
    </p:spTree>
    <p:extLst>
      <p:ext uri="{BB962C8B-B14F-4D97-AF65-F5344CB8AC3E}">
        <p14:creationId xmlns:p14="http://schemas.microsoft.com/office/powerpoint/2010/main" val="1992377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63E1-221E-D142-94FB-EFDD5F9C441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C3DEFCC-A699-3746-8BA6-70C5C459A77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7BD7F1-32E7-264E-9F9A-2D0E09DDBE9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26209B2-5610-8A4B-9E94-8F53BD6B57F0}"/>
              </a:ext>
            </a:extLst>
          </p:cNvPr>
          <p:cNvSpPr>
            <a:spLocks noGrp="1"/>
          </p:cNvSpPr>
          <p:nvPr>
            <p:ph type="sldNum" sz="quarter" idx="12"/>
          </p:nvPr>
        </p:nvSpPr>
        <p:spPr/>
        <p:txBody>
          <a:bodyPr/>
          <a:lstStyle/>
          <a:p>
            <a:fld id="{20AB92C5-1D96-C34E-934B-A4C246A1AA66}" type="slidenum">
              <a:rPr lang="en-US" smtClean="0"/>
              <a:t>‹#›</a:t>
            </a:fld>
            <a:endParaRPr lang="en-US"/>
          </a:p>
        </p:txBody>
      </p:sp>
    </p:spTree>
    <p:extLst>
      <p:ext uri="{BB962C8B-B14F-4D97-AF65-F5344CB8AC3E}">
        <p14:creationId xmlns:p14="http://schemas.microsoft.com/office/powerpoint/2010/main" val="3909052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69EE1-713C-3D42-AC2D-E9EDFE886143}"/>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209EEA-711F-194A-A1FF-C5083F1DA91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995A356-B17F-8842-A2AA-0B06E755AC9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A35A4D-7796-2E4E-B31C-A00C1DDCDC5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40436D-A8A4-8F44-B341-B3D07E7FF6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84F8C334-6B4E-C84A-BE1D-01A9A12F30E5}"/>
              </a:ext>
            </a:extLst>
          </p:cNvPr>
          <p:cNvSpPr>
            <a:spLocks noGrp="1"/>
          </p:cNvSpPr>
          <p:nvPr>
            <p:ph type="sldNum" sz="quarter" idx="12"/>
          </p:nvPr>
        </p:nvSpPr>
        <p:spPr/>
        <p:txBody>
          <a:bodyPr/>
          <a:lstStyle/>
          <a:p>
            <a:fld id="{20AB92C5-1D96-C34E-934B-A4C246A1AA66}" type="slidenum">
              <a:rPr lang="en-US" smtClean="0"/>
              <a:t>‹#›</a:t>
            </a:fld>
            <a:endParaRPr lang="en-US"/>
          </a:p>
        </p:txBody>
      </p:sp>
    </p:spTree>
    <p:extLst>
      <p:ext uri="{BB962C8B-B14F-4D97-AF65-F5344CB8AC3E}">
        <p14:creationId xmlns:p14="http://schemas.microsoft.com/office/powerpoint/2010/main" val="204186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C9809-9AA4-D949-BD27-B1B48C299A8D}"/>
              </a:ext>
            </a:extLst>
          </p:cNvPr>
          <p:cNvSpPr>
            <a:spLocks noGrp="1"/>
          </p:cNvSpPr>
          <p:nvPr>
            <p:ph type="title"/>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DF79C862-808D-A34E-BDAC-AA35DCE73A3F}"/>
              </a:ext>
            </a:extLst>
          </p:cNvPr>
          <p:cNvSpPr>
            <a:spLocks noGrp="1"/>
          </p:cNvSpPr>
          <p:nvPr>
            <p:ph type="sldNum" sz="quarter" idx="12"/>
          </p:nvPr>
        </p:nvSpPr>
        <p:spPr/>
        <p:txBody>
          <a:bodyPr/>
          <a:lstStyle/>
          <a:p>
            <a:fld id="{20AB92C5-1D96-C34E-934B-A4C246A1AA66}" type="slidenum">
              <a:rPr lang="en-US" smtClean="0"/>
              <a:t>‹#›</a:t>
            </a:fld>
            <a:endParaRPr lang="en-US"/>
          </a:p>
        </p:txBody>
      </p:sp>
    </p:spTree>
    <p:extLst>
      <p:ext uri="{BB962C8B-B14F-4D97-AF65-F5344CB8AC3E}">
        <p14:creationId xmlns:p14="http://schemas.microsoft.com/office/powerpoint/2010/main" val="2993763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5070F8-C115-0240-ACF6-7DB64F508CDC}"/>
              </a:ext>
            </a:extLst>
          </p:cNvPr>
          <p:cNvSpPr>
            <a:spLocks noGrp="1"/>
          </p:cNvSpPr>
          <p:nvPr>
            <p:ph type="sldNum" sz="quarter" idx="12"/>
          </p:nvPr>
        </p:nvSpPr>
        <p:spPr/>
        <p:txBody>
          <a:bodyPr/>
          <a:lstStyle/>
          <a:p>
            <a:fld id="{20AB92C5-1D96-C34E-934B-A4C246A1AA66}" type="slidenum">
              <a:rPr lang="en-US" smtClean="0"/>
              <a:t>‹#›</a:t>
            </a:fld>
            <a:endParaRPr lang="en-US"/>
          </a:p>
        </p:txBody>
      </p:sp>
    </p:spTree>
    <p:extLst>
      <p:ext uri="{BB962C8B-B14F-4D97-AF65-F5344CB8AC3E}">
        <p14:creationId xmlns:p14="http://schemas.microsoft.com/office/powerpoint/2010/main" val="2296767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12B9F-C4D7-4D44-B435-78E00168505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F63329-3087-A44C-B55B-63F21F0A180F}"/>
              </a:ext>
            </a:extLst>
          </p:cNvPr>
          <p:cNvSpPr>
            <a:spLocks noGrp="1"/>
          </p:cNvSpPr>
          <p:nvPr>
            <p:ph idx="1"/>
          </p:nvPr>
        </p:nvSpPr>
        <p:spPr>
          <a:xfrm>
            <a:off x="3887788" y="987425"/>
            <a:ext cx="4629150" cy="4873625"/>
          </a:xfrm>
        </p:spPr>
        <p:txBody>
          <a:bodyPr/>
          <a:lstStyle>
            <a:lvl1pPr>
              <a:defRPr sz="2400"/>
            </a:lvl1pPr>
            <a:lvl2pPr>
              <a:defRPr sz="1800"/>
            </a:lvl2pPr>
            <a:lvl3pPr>
              <a:defRPr sz="1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a:extLst>
              <a:ext uri="{FF2B5EF4-FFF2-40B4-BE49-F238E27FC236}">
                <a16:creationId xmlns:a16="http://schemas.microsoft.com/office/drawing/2014/main" id="{23440ADE-4988-A543-BA17-86D64C52DC1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48B1A58-9F76-B84E-8667-C5007FE07A11}"/>
              </a:ext>
            </a:extLst>
          </p:cNvPr>
          <p:cNvSpPr>
            <a:spLocks noGrp="1"/>
          </p:cNvSpPr>
          <p:nvPr>
            <p:ph type="sldNum" sz="quarter" idx="12"/>
          </p:nvPr>
        </p:nvSpPr>
        <p:spPr/>
        <p:txBody>
          <a:bodyPr/>
          <a:lstStyle/>
          <a:p>
            <a:fld id="{20AB92C5-1D96-C34E-934B-A4C246A1AA66}" type="slidenum">
              <a:rPr lang="en-US" smtClean="0"/>
              <a:t>‹#›</a:t>
            </a:fld>
            <a:endParaRPr lang="en-US"/>
          </a:p>
        </p:txBody>
      </p:sp>
    </p:spTree>
    <p:extLst>
      <p:ext uri="{BB962C8B-B14F-4D97-AF65-F5344CB8AC3E}">
        <p14:creationId xmlns:p14="http://schemas.microsoft.com/office/powerpoint/2010/main" val="39766018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jp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59EDE5-DF3B-0448-A68C-6679C2D35E15}"/>
              </a:ext>
            </a:extLst>
          </p:cNvPr>
          <p:cNvPicPr>
            <a:picLocks noChangeAspect="1"/>
          </p:cNvPicPr>
          <p:nvPr userDrawn="1"/>
        </p:nvPicPr>
        <p:blipFill>
          <a:blip r:embed="rId3"/>
          <a:stretch>
            <a:fillRect/>
          </a:stretch>
        </p:blipFill>
        <p:spPr>
          <a:xfrm>
            <a:off x="0" y="16511"/>
            <a:ext cx="9144000" cy="6858000"/>
          </a:xfrm>
          <a:prstGeom prst="rect">
            <a:avLst/>
          </a:prstGeom>
        </p:spPr>
      </p:pic>
    </p:spTree>
    <p:extLst>
      <p:ext uri="{BB962C8B-B14F-4D97-AF65-F5344CB8AC3E}">
        <p14:creationId xmlns:p14="http://schemas.microsoft.com/office/powerpoint/2010/main" val="720506783"/>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2F28EF-9AF2-2A40-9010-5A681DDBCBF1}"/>
              </a:ext>
            </a:extLst>
          </p:cNvPr>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F175F883-35B2-0B42-B10E-4393AF09983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A4F621-D892-F047-A140-B5305155F18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5399BC3-7FA8-B74F-B84C-268A8663382B}"/>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accent1"/>
                </a:solidFill>
              </a:defRPr>
            </a:lvl1pPr>
          </a:lstStyle>
          <a:p>
            <a:fld id="{AE914C8B-AC10-0748-A79D-7F70E361AF6F}" type="slidenum">
              <a:rPr lang="en-US" smtClean="0"/>
              <a:pPr/>
              <a:t>‹#›</a:t>
            </a:fld>
            <a:endParaRPr lang="en-US" dirty="0"/>
          </a:p>
        </p:txBody>
      </p:sp>
    </p:spTree>
    <p:extLst>
      <p:ext uri="{BB962C8B-B14F-4D97-AF65-F5344CB8AC3E}">
        <p14:creationId xmlns:p14="http://schemas.microsoft.com/office/powerpoint/2010/main" val="342341363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2F1E01-6FA7-7B49-9CFB-F072977315C6}"/>
              </a:ext>
            </a:extLst>
          </p:cNvPr>
          <p:cNvPicPr>
            <a:picLocks noChangeAspect="1"/>
          </p:cNvPicPr>
          <p:nvPr userDrawn="1"/>
        </p:nvPicPr>
        <p:blipFill>
          <a:blip r:embed="rId4"/>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9CC5D14F-0190-CE48-917D-C4FCFA9C6060}"/>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84AFBF-DB89-A94E-A2D1-7C29BEC72B2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A79286E-B59B-0142-8BC8-DA4BEAB34F0F}"/>
              </a:ext>
            </a:extLst>
          </p:cNvPr>
          <p:cNvSpPr>
            <a:spLocks noGrp="1"/>
          </p:cNvSpPr>
          <p:nvPr>
            <p:ph type="sldNum" sz="quarter" idx="4"/>
          </p:nvPr>
        </p:nvSpPr>
        <p:spPr>
          <a:xfrm>
            <a:off x="6457950" y="6377781"/>
            <a:ext cx="2057400" cy="365125"/>
          </a:xfrm>
          <a:prstGeom prst="rect">
            <a:avLst/>
          </a:prstGeom>
        </p:spPr>
        <p:txBody>
          <a:bodyPr vert="horz" lIns="91440" tIns="45720" rIns="91440" bIns="45720" rtlCol="0" anchor="ctr"/>
          <a:lstStyle>
            <a:lvl1pPr algn="r">
              <a:defRPr sz="1200">
                <a:solidFill>
                  <a:schemeClr val="accent1"/>
                </a:solidFill>
              </a:defRPr>
            </a:lvl1pPr>
          </a:lstStyle>
          <a:p>
            <a:fld id="{B9E39016-2663-7944-9807-13C159CA5553}" type="slidenum">
              <a:rPr lang="en-US" smtClean="0"/>
              <a:pPr/>
              <a:t>‹#›</a:t>
            </a:fld>
            <a:endParaRPr lang="en-US"/>
          </a:p>
        </p:txBody>
      </p:sp>
    </p:spTree>
    <p:extLst>
      <p:ext uri="{BB962C8B-B14F-4D97-AF65-F5344CB8AC3E}">
        <p14:creationId xmlns:p14="http://schemas.microsoft.com/office/powerpoint/2010/main" val="1127836058"/>
      </p:ext>
    </p:extLst>
  </p:cSld>
  <p:clrMap bg1="lt1" tx1="dk1" bg2="lt2" tx2="dk2" accent1="accent1" accent2="accent2" accent3="accent3" accent4="accent4" accent5="accent5" accent6="accent6" hlink="hlink" folHlink="folHlink"/>
  <p:sldLayoutIdLst>
    <p:sldLayoutId id="2147483685" r:id="rId1"/>
    <p:sldLayoutId id="214748369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8A05F2-A24E-6849-9C73-26FF83142B5F}"/>
              </a:ext>
            </a:extLst>
          </p:cNvPr>
          <p:cNvPicPr>
            <a:picLocks noChangeAspect="1"/>
          </p:cNvPicPr>
          <p:nvPr userDrawn="1"/>
        </p:nvPicPr>
        <p:blipFill>
          <a:blip r:embed="rId4"/>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A5EDFC8D-FEEF-1744-AC14-79DA7907EC5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560636-53AB-0D48-AEF1-9CFAD0C2E9F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2D7FD21-B126-4B4B-85D9-9757B3CAD64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accent1"/>
                </a:solidFill>
              </a:defRPr>
            </a:lvl1pPr>
          </a:lstStyle>
          <a:p>
            <a:fld id="{39914BE5-DD21-E24B-87EB-B62259727A8F}" type="slidenum">
              <a:rPr lang="en-US" smtClean="0"/>
              <a:pPr/>
              <a:t>‹#›</a:t>
            </a:fld>
            <a:endParaRPr lang="en-US" dirty="0"/>
          </a:p>
        </p:txBody>
      </p:sp>
    </p:spTree>
    <p:extLst>
      <p:ext uri="{BB962C8B-B14F-4D97-AF65-F5344CB8AC3E}">
        <p14:creationId xmlns:p14="http://schemas.microsoft.com/office/powerpoint/2010/main" val="3182185937"/>
      </p:ext>
    </p:extLst>
  </p:cSld>
  <p:clrMap bg1="lt1" tx1="dk1" bg2="lt2" tx2="dk2" accent1="accent1" accent2="accent2" accent3="accent3" accent4="accent4" accent5="accent5" accent6="accent6" hlink="hlink" folHlink="folHlink"/>
  <p:sldLayoutIdLst>
    <p:sldLayoutId id="2147483693" r:id="rId1"/>
    <p:sldLayoutId id="2147483699"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aafp.org/family-physician/patient-care/prevention-wellness/immunizations-vaccines/office-champions.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143106192@N03/43513784172" TargetMode="External"/><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3211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F9D4D6-EB26-4BBA-A656-EC792A1AFCF6}"/>
              </a:ext>
            </a:extLst>
          </p:cNvPr>
          <p:cNvSpPr txBox="1"/>
          <p:nvPr/>
        </p:nvSpPr>
        <p:spPr>
          <a:xfrm>
            <a:off x="719624" y="1038427"/>
            <a:ext cx="7704753" cy="553998"/>
          </a:xfrm>
          <a:prstGeom prst="rect">
            <a:avLst/>
          </a:prstGeom>
          <a:noFill/>
        </p:spPr>
        <p:txBody>
          <a:bodyPr wrap="square" rtlCol="0">
            <a:spAutoFit/>
          </a:bodyPr>
          <a:lstStyle/>
          <a:p>
            <a:pPr algn="ctr" defTabSz="685800">
              <a:defRPr/>
            </a:pPr>
            <a:r>
              <a:rPr lang="en-US" sz="3000" dirty="0">
                <a:solidFill>
                  <a:prstClr val="black"/>
                </a:solidFill>
                <a:latin typeface="Calibri" panose="020F0502020204030204"/>
              </a:rPr>
              <a:t>Aggregated Baseline Data</a:t>
            </a:r>
          </a:p>
        </p:txBody>
      </p:sp>
      <p:pic>
        <p:nvPicPr>
          <p:cNvPr id="5" name="Picture 4">
            <a:extLst>
              <a:ext uri="{FF2B5EF4-FFF2-40B4-BE49-F238E27FC236}">
                <a16:creationId xmlns:a16="http://schemas.microsoft.com/office/drawing/2014/main" id="{2DCEA339-6A5D-0E1F-45E5-F32C438C2C2B}"/>
              </a:ext>
            </a:extLst>
          </p:cNvPr>
          <p:cNvPicPr>
            <a:picLocks noChangeAspect="1"/>
          </p:cNvPicPr>
          <p:nvPr/>
        </p:nvPicPr>
        <p:blipFill>
          <a:blip r:embed="rId3"/>
          <a:stretch>
            <a:fillRect/>
          </a:stretch>
        </p:blipFill>
        <p:spPr>
          <a:xfrm>
            <a:off x="305753" y="1671101"/>
            <a:ext cx="8532495" cy="3971907"/>
          </a:xfrm>
          <a:prstGeom prst="rect">
            <a:avLst/>
          </a:prstGeom>
        </p:spPr>
      </p:pic>
    </p:spTree>
    <p:extLst>
      <p:ext uri="{BB962C8B-B14F-4D97-AF65-F5344CB8AC3E}">
        <p14:creationId xmlns:p14="http://schemas.microsoft.com/office/powerpoint/2010/main" val="2105119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3F82F-CC8D-3F48-8F5B-C9455039E9AE}"/>
              </a:ext>
            </a:extLst>
          </p:cNvPr>
          <p:cNvSpPr>
            <a:spLocks noGrp="1"/>
          </p:cNvSpPr>
          <p:nvPr>
            <p:ph type="ctrTitle"/>
          </p:nvPr>
        </p:nvSpPr>
        <p:spPr>
          <a:xfrm>
            <a:off x="571500" y="3003322"/>
            <a:ext cx="8001000" cy="963431"/>
          </a:xfrm>
        </p:spPr>
        <p:txBody>
          <a:bodyPr/>
          <a:lstStyle/>
          <a:p>
            <a:pPr marL="31750" marR="0">
              <a:lnSpc>
                <a:spcPts val="910"/>
              </a:lnSpc>
              <a:spcBef>
                <a:spcPts val="0"/>
              </a:spcBef>
              <a:spcAft>
                <a:spcPts val="0"/>
              </a:spcAft>
            </a:pPr>
            <a:r>
              <a:rPr lang="en-US" dirty="0">
                <a:solidFill>
                  <a:schemeClr val="accent1"/>
                </a:solidFill>
                <a:latin typeface="Calibri" panose="020F0502020204030204" pitchFamily="34" charset="0"/>
                <a:cs typeface="Calibri" panose="020F0502020204030204" pitchFamily="34" charset="0"/>
              </a:rPr>
              <a:t>Key Initiatives</a:t>
            </a:r>
          </a:p>
        </p:txBody>
      </p:sp>
      <p:sp>
        <p:nvSpPr>
          <p:cNvPr id="3" name="Subtitle 2">
            <a:extLst>
              <a:ext uri="{FF2B5EF4-FFF2-40B4-BE49-F238E27FC236}">
                <a16:creationId xmlns:a16="http://schemas.microsoft.com/office/drawing/2014/main" id="{71CA3EA9-DF1B-2942-8FAE-6885A2B72E9C}"/>
              </a:ext>
            </a:extLst>
          </p:cNvPr>
          <p:cNvSpPr>
            <a:spLocks noGrp="1"/>
          </p:cNvSpPr>
          <p:nvPr>
            <p:ph type="subTitle" idx="1"/>
          </p:nvPr>
        </p:nvSpPr>
        <p:spPr>
          <a:xfrm>
            <a:off x="1143000" y="3706064"/>
            <a:ext cx="6858000" cy="1655762"/>
          </a:xfrm>
        </p:spPr>
        <p:txBody>
          <a:bodyPr/>
          <a:lstStyle/>
          <a:p>
            <a:r>
              <a:rPr lang="en-US" dirty="0">
                <a:solidFill>
                  <a:schemeClr val="accent1"/>
                </a:solidFill>
                <a:latin typeface="Calibri" panose="020F0502020204030204" pitchFamily="34" charset="0"/>
                <a:cs typeface="Calibri" panose="020F0502020204030204" pitchFamily="34" charset="0"/>
              </a:rPr>
              <a:t>Improving Adult Immunization Rates within African American Communities Project</a:t>
            </a:r>
          </a:p>
        </p:txBody>
      </p:sp>
      <p:sp>
        <p:nvSpPr>
          <p:cNvPr id="4" name="Slide Number Placeholder 3">
            <a:extLst>
              <a:ext uri="{FF2B5EF4-FFF2-40B4-BE49-F238E27FC236}">
                <a16:creationId xmlns:a16="http://schemas.microsoft.com/office/drawing/2014/main" id="{075030AE-3C4D-F44C-A3A6-13971E632A1D}"/>
              </a:ext>
            </a:extLst>
          </p:cNvPr>
          <p:cNvSpPr>
            <a:spLocks noGrp="1"/>
          </p:cNvSpPr>
          <p:nvPr>
            <p:ph type="sldNum" sz="quarter" idx="12"/>
          </p:nvPr>
        </p:nvSpPr>
        <p:spPr/>
        <p:txBody>
          <a:bodyPr/>
          <a:lstStyle/>
          <a:p>
            <a:fld id="{B9E39016-2663-7944-9807-13C159CA5553}" type="slidenum">
              <a:rPr lang="en-US" smtClean="0"/>
              <a:t>11</a:t>
            </a:fld>
            <a:endParaRPr lang="en-US"/>
          </a:p>
        </p:txBody>
      </p:sp>
    </p:spTree>
    <p:extLst>
      <p:ext uri="{BB962C8B-B14F-4D97-AF65-F5344CB8AC3E}">
        <p14:creationId xmlns:p14="http://schemas.microsoft.com/office/powerpoint/2010/main" val="416948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C18B6D6-A4BD-404B-BACA-019C94D24BF4}"/>
              </a:ext>
            </a:extLst>
          </p:cNvPr>
          <p:cNvSpPr txBox="1"/>
          <p:nvPr/>
        </p:nvSpPr>
        <p:spPr>
          <a:xfrm>
            <a:off x="313827" y="1810963"/>
            <a:ext cx="3636667" cy="4247317"/>
          </a:xfrm>
          <a:prstGeom prst="rect">
            <a:avLst/>
          </a:prstGeom>
          <a:noFill/>
        </p:spPr>
        <p:txBody>
          <a:bodyPr wrap="square" rtlCol="0">
            <a:spAutoFit/>
          </a:bodyPr>
          <a:lstStyle/>
          <a:p>
            <a:pPr marL="214313" indent="-214313">
              <a:buFont typeface="Arial" panose="020B0604020202020204" pitchFamily="34" charset="0"/>
              <a:buChar char="•"/>
            </a:pPr>
            <a:r>
              <a:rPr lang="en-US" dirty="0"/>
              <a:t>Designed to help family physician practices replicate this project</a:t>
            </a:r>
          </a:p>
          <a:p>
            <a:pPr marL="214313" indent="-214313">
              <a:buFont typeface="Arial" panose="020B0604020202020204" pitchFamily="34" charset="0"/>
              <a:buChar char="•"/>
            </a:pPr>
            <a:endParaRPr lang="en-US" sz="900" dirty="0"/>
          </a:p>
          <a:p>
            <a:pPr marL="214313" indent="-214313">
              <a:buFont typeface="Arial" panose="020B0604020202020204" pitchFamily="34" charset="0"/>
              <a:buChar char="•"/>
            </a:pPr>
            <a:r>
              <a:rPr lang="en-US" dirty="0"/>
              <a:t>Utilizes PDSA cycle</a:t>
            </a:r>
          </a:p>
          <a:p>
            <a:pPr marL="214313" indent="-214313">
              <a:buFont typeface="Arial" panose="020B0604020202020204" pitchFamily="34" charset="0"/>
              <a:buChar char="•"/>
            </a:pPr>
            <a:endParaRPr lang="en-US" sz="900" dirty="0"/>
          </a:p>
          <a:p>
            <a:pPr marL="214313" indent="-214313">
              <a:buFont typeface="Arial" panose="020B0604020202020204" pitchFamily="34" charset="0"/>
              <a:buChar char="•"/>
            </a:pPr>
            <a:r>
              <a:rPr lang="en-US" dirty="0"/>
              <a:t>Includes a project template and data collection tool</a:t>
            </a:r>
          </a:p>
          <a:p>
            <a:pPr marL="214313" indent="-214313">
              <a:buFont typeface="Arial" panose="020B0604020202020204" pitchFamily="34" charset="0"/>
              <a:buChar char="•"/>
            </a:pPr>
            <a:endParaRPr lang="en-US" sz="900" dirty="0"/>
          </a:p>
          <a:p>
            <a:pPr marL="214313" indent="-214313">
              <a:buFont typeface="Arial" panose="020B0604020202020204" pitchFamily="34" charset="0"/>
              <a:buChar char="•"/>
            </a:pPr>
            <a:r>
              <a:rPr lang="en-US" dirty="0"/>
              <a:t>Offers a resource library with payment codes, nationally accepted performance measures and evidence-based intervention options</a:t>
            </a:r>
          </a:p>
          <a:p>
            <a:pPr marL="214313" indent="-214313">
              <a:buFont typeface="Arial" panose="020B0604020202020204" pitchFamily="34" charset="0"/>
              <a:buChar char="•"/>
            </a:pPr>
            <a:endParaRPr lang="en-US" sz="900" dirty="0"/>
          </a:p>
          <a:p>
            <a:pPr marL="214313" indent="-214313">
              <a:buFont typeface="Arial" panose="020B0604020202020204" pitchFamily="34" charset="0"/>
              <a:buChar char="•"/>
            </a:pPr>
            <a:r>
              <a:rPr lang="en-US" dirty="0"/>
              <a:t>Includes a plan for sustainability</a:t>
            </a:r>
            <a:endParaRPr lang="en-US" sz="1350" dirty="0"/>
          </a:p>
        </p:txBody>
      </p:sp>
      <p:pic>
        <p:nvPicPr>
          <p:cNvPr id="3" name="Picture 2">
            <a:extLst>
              <a:ext uri="{FF2B5EF4-FFF2-40B4-BE49-F238E27FC236}">
                <a16:creationId xmlns:a16="http://schemas.microsoft.com/office/drawing/2014/main" id="{00A9FB42-C726-4251-914B-35FAD036F63E}"/>
              </a:ext>
            </a:extLst>
          </p:cNvPr>
          <p:cNvPicPr>
            <a:picLocks noChangeAspect="1"/>
          </p:cNvPicPr>
          <p:nvPr/>
        </p:nvPicPr>
        <p:blipFill rotWithShape="1">
          <a:blip r:embed="rId3"/>
          <a:srcRect l="63617" t="5919" r="13845" b="4155"/>
          <a:stretch/>
        </p:blipFill>
        <p:spPr>
          <a:xfrm>
            <a:off x="4090497" y="1951034"/>
            <a:ext cx="4628559" cy="4335521"/>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7EC47B8A-2E1E-4A80-8482-BFA6DF987489}"/>
              </a:ext>
            </a:extLst>
          </p:cNvPr>
          <p:cNvSpPr txBox="1"/>
          <p:nvPr/>
        </p:nvSpPr>
        <p:spPr>
          <a:xfrm>
            <a:off x="405883" y="945995"/>
            <a:ext cx="8340401" cy="923330"/>
          </a:xfrm>
          <a:prstGeom prst="rect">
            <a:avLst/>
          </a:prstGeom>
          <a:noFill/>
        </p:spPr>
        <p:txBody>
          <a:bodyPr wrap="square" rtlCol="0">
            <a:spAutoFit/>
          </a:bodyPr>
          <a:lstStyle/>
          <a:p>
            <a:pPr algn="ctr"/>
            <a:r>
              <a:rPr lang="en-US" sz="2700" b="1" dirty="0"/>
              <a:t>AAFP Office Champion Quality Improvement Model</a:t>
            </a:r>
          </a:p>
        </p:txBody>
      </p:sp>
      <p:sp>
        <p:nvSpPr>
          <p:cNvPr id="6" name="TextBox 5">
            <a:extLst>
              <a:ext uri="{FF2B5EF4-FFF2-40B4-BE49-F238E27FC236}">
                <a16:creationId xmlns:a16="http://schemas.microsoft.com/office/drawing/2014/main" id="{C5E801E6-F24F-4448-9373-2E38F6F32871}"/>
              </a:ext>
            </a:extLst>
          </p:cNvPr>
          <p:cNvSpPr txBox="1"/>
          <p:nvPr/>
        </p:nvSpPr>
        <p:spPr>
          <a:xfrm>
            <a:off x="2841321" y="6368264"/>
            <a:ext cx="3461358" cy="507831"/>
          </a:xfrm>
          <a:prstGeom prst="rect">
            <a:avLst/>
          </a:prstGeom>
          <a:noFill/>
        </p:spPr>
        <p:txBody>
          <a:bodyPr wrap="square">
            <a:spAutoFit/>
          </a:bodyPr>
          <a:lstStyle/>
          <a:p>
            <a:r>
              <a:rPr lang="en-US" sz="900" b="1" dirty="0">
                <a:hlinkClick r:id="rId4"/>
              </a:rPr>
              <a:t>https://www.aafp.org/family-physician/patient-care/prevention-wellness/immunizations-vaccines/office-champions.html</a:t>
            </a:r>
            <a:endParaRPr lang="en-US" sz="900" b="1" dirty="0"/>
          </a:p>
        </p:txBody>
      </p:sp>
    </p:spTree>
    <p:extLst>
      <p:ext uri="{BB962C8B-B14F-4D97-AF65-F5344CB8AC3E}">
        <p14:creationId xmlns:p14="http://schemas.microsoft.com/office/powerpoint/2010/main" val="2454075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5BA415D-4CB2-4066-9976-05BBA6F51E13}"/>
              </a:ext>
            </a:extLst>
          </p:cNvPr>
          <p:cNvPicPr>
            <a:picLocks noChangeAspect="1"/>
          </p:cNvPicPr>
          <p:nvPr/>
        </p:nvPicPr>
        <p:blipFill rotWithShape="1">
          <a:blip r:embed="rId3"/>
          <a:srcRect l="3402" r="1306"/>
          <a:stretch/>
        </p:blipFill>
        <p:spPr>
          <a:xfrm>
            <a:off x="703674" y="3441907"/>
            <a:ext cx="3318932" cy="2394836"/>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6CE8F536-DEB3-4065-8CC3-6F8DAF1A3762}"/>
              </a:ext>
            </a:extLst>
          </p:cNvPr>
          <p:cNvPicPr>
            <a:picLocks noChangeAspect="1"/>
          </p:cNvPicPr>
          <p:nvPr/>
        </p:nvPicPr>
        <p:blipFill rotWithShape="1">
          <a:blip r:embed="rId4"/>
          <a:srcRect l="3906"/>
          <a:stretch/>
        </p:blipFill>
        <p:spPr>
          <a:xfrm>
            <a:off x="5188457" y="3446169"/>
            <a:ext cx="3318932" cy="2412005"/>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C8811826-62A6-4B34-89F3-914E68799CC3}"/>
              </a:ext>
            </a:extLst>
          </p:cNvPr>
          <p:cNvPicPr>
            <a:picLocks noChangeAspect="1"/>
          </p:cNvPicPr>
          <p:nvPr/>
        </p:nvPicPr>
        <p:blipFill rotWithShape="1">
          <a:blip r:embed="rId5"/>
          <a:srcRect l="4330" t="3516" r="5632" b="24664"/>
          <a:stretch/>
        </p:blipFill>
        <p:spPr>
          <a:xfrm>
            <a:off x="55583" y="904311"/>
            <a:ext cx="1038347" cy="1088999"/>
          </a:xfrm>
          <a:prstGeom prst="rect">
            <a:avLst/>
          </a:prstGeom>
          <a:ln>
            <a:solidFill>
              <a:schemeClr val="bg1">
                <a:lumMod val="95000"/>
              </a:schemeClr>
            </a:solidFill>
          </a:ln>
        </p:spPr>
      </p:pic>
      <p:sp>
        <p:nvSpPr>
          <p:cNvPr id="23" name="TextBox 22">
            <a:extLst>
              <a:ext uri="{FF2B5EF4-FFF2-40B4-BE49-F238E27FC236}">
                <a16:creationId xmlns:a16="http://schemas.microsoft.com/office/drawing/2014/main" id="{AA98E6C6-9DA2-431D-9F71-4F53DB21CB8A}"/>
              </a:ext>
            </a:extLst>
          </p:cNvPr>
          <p:cNvSpPr txBox="1"/>
          <p:nvPr/>
        </p:nvSpPr>
        <p:spPr>
          <a:xfrm>
            <a:off x="251277" y="1993310"/>
            <a:ext cx="651510" cy="276999"/>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rPr>
              <a:t>Step 1</a:t>
            </a:r>
          </a:p>
        </p:txBody>
      </p:sp>
      <p:sp>
        <p:nvSpPr>
          <p:cNvPr id="4" name="TextBox 3">
            <a:extLst>
              <a:ext uri="{FF2B5EF4-FFF2-40B4-BE49-F238E27FC236}">
                <a16:creationId xmlns:a16="http://schemas.microsoft.com/office/drawing/2014/main" id="{CBF9D4D6-EB26-4BBA-A656-EC792A1AFCF6}"/>
              </a:ext>
            </a:extLst>
          </p:cNvPr>
          <p:cNvSpPr txBox="1"/>
          <p:nvPr/>
        </p:nvSpPr>
        <p:spPr>
          <a:xfrm>
            <a:off x="1127545" y="951643"/>
            <a:ext cx="6902030" cy="923330"/>
          </a:xfrm>
          <a:prstGeom prst="rect">
            <a:avLst/>
          </a:prstGeom>
          <a:noFill/>
        </p:spPr>
        <p:txBody>
          <a:bodyPr wrap="square" rtlCol="0">
            <a:spAutoFit/>
          </a:bodyPr>
          <a:lstStyle/>
          <a:p>
            <a:pPr algn="ctr"/>
            <a:r>
              <a:rPr lang="en-US" sz="2700" b="1" dirty="0"/>
              <a:t>Assess Your Practice and Collect Baseline Data</a:t>
            </a:r>
          </a:p>
        </p:txBody>
      </p:sp>
      <p:grpSp>
        <p:nvGrpSpPr>
          <p:cNvPr id="5" name="Group 4">
            <a:extLst>
              <a:ext uri="{FF2B5EF4-FFF2-40B4-BE49-F238E27FC236}">
                <a16:creationId xmlns:a16="http://schemas.microsoft.com/office/drawing/2014/main" id="{1490B418-7EDD-464A-AC79-447AF42AD1B7}"/>
              </a:ext>
            </a:extLst>
          </p:cNvPr>
          <p:cNvGrpSpPr/>
          <p:nvPr/>
        </p:nvGrpSpPr>
        <p:grpSpPr>
          <a:xfrm>
            <a:off x="237312" y="2268100"/>
            <a:ext cx="8682413" cy="1281944"/>
            <a:chOff x="297366" y="2014482"/>
            <a:chExt cx="11576550" cy="1709259"/>
          </a:xfrm>
        </p:grpSpPr>
        <p:sp>
          <p:nvSpPr>
            <p:cNvPr id="14" name="TextBox 13">
              <a:extLst>
                <a:ext uri="{FF2B5EF4-FFF2-40B4-BE49-F238E27FC236}">
                  <a16:creationId xmlns:a16="http://schemas.microsoft.com/office/drawing/2014/main" id="{0C3429AE-2B6D-4327-A094-925B636BD282}"/>
                </a:ext>
              </a:extLst>
            </p:cNvPr>
            <p:cNvSpPr txBox="1"/>
            <p:nvPr/>
          </p:nvSpPr>
          <p:spPr>
            <a:xfrm>
              <a:off x="297366" y="2030970"/>
              <a:ext cx="2493915" cy="1692771"/>
            </a:xfrm>
            <a:prstGeom prst="rect">
              <a:avLst/>
            </a:prstGeom>
            <a:noFill/>
          </p:spPr>
          <p:txBody>
            <a:bodyPr wrap="square" rtlCol="0">
              <a:spAutoFit/>
            </a:bodyPr>
            <a:lstStyle/>
            <a:p>
              <a:pPr marL="257175" indent="-257175">
                <a:buFont typeface="+mj-lt"/>
                <a:buAutoNum type="arabicPeriod"/>
              </a:pPr>
              <a:r>
                <a:rPr lang="en-US" sz="1275" dirty="0"/>
                <a:t>Practice self-assessment survey (we built into REDCap and surveyed the entire staff)</a:t>
              </a:r>
            </a:p>
          </p:txBody>
        </p:sp>
        <p:sp>
          <p:nvSpPr>
            <p:cNvPr id="20" name="TextBox 19">
              <a:extLst>
                <a:ext uri="{FF2B5EF4-FFF2-40B4-BE49-F238E27FC236}">
                  <a16:creationId xmlns:a16="http://schemas.microsoft.com/office/drawing/2014/main" id="{0239DE6B-E64C-431A-A5B5-6DEADDECECC0}"/>
                </a:ext>
              </a:extLst>
            </p:cNvPr>
            <p:cNvSpPr txBox="1"/>
            <p:nvPr/>
          </p:nvSpPr>
          <p:spPr>
            <a:xfrm>
              <a:off x="4739760" y="2014482"/>
              <a:ext cx="2746891" cy="1692771"/>
            </a:xfrm>
            <a:prstGeom prst="rect">
              <a:avLst/>
            </a:prstGeom>
            <a:noFill/>
          </p:spPr>
          <p:txBody>
            <a:bodyPr wrap="square" rtlCol="0">
              <a:spAutoFit/>
            </a:bodyPr>
            <a:lstStyle/>
            <a:p>
              <a:r>
                <a:rPr lang="en-US" sz="1275" dirty="0"/>
                <a:t>2.  Determine process for collecting a random selection of patients meeting criteria for the topic (we used Slicer Dicer in Epic)</a:t>
              </a:r>
            </a:p>
          </p:txBody>
        </p:sp>
        <p:sp>
          <p:nvSpPr>
            <p:cNvPr id="21" name="TextBox 20">
              <a:extLst>
                <a:ext uri="{FF2B5EF4-FFF2-40B4-BE49-F238E27FC236}">
                  <a16:creationId xmlns:a16="http://schemas.microsoft.com/office/drawing/2014/main" id="{6ED9565B-226E-49B1-ACD1-129ABDBE3C9A}"/>
                </a:ext>
              </a:extLst>
            </p:cNvPr>
            <p:cNvSpPr txBox="1"/>
            <p:nvPr/>
          </p:nvSpPr>
          <p:spPr>
            <a:xfrm>
              <a:off x="9467420" y="2021187"/>
              <a:ext cx="2406496" cy="1431162"/>
            </a:xfrm>
            <a:prstGeom prst="rect">
              <a:avLst/>
            </a:prstGeom>
            <a:noFill/>
          </p:spPr>
          <p:txBody>
            <a:bodyPr wrap="square" rtlCol="0">
              <a:spAutoFit/>
            </a:bodyPr>
            <a:lstStyle/>
            <a:p>
              <a:r>
                <a:rPr lang="en-US" sz="1275" dirty="0"/>
                <a:t>3.  Collect and assess baseline data-retrospective data pulled to obtain baseline performance</a:t>
              </a:r>
            </a:p>
          </p:txBody>
        </p:sp>
        <p:sp>
          <p:nvSpPr>
            <p:cNvPr id="2" name="Arrow: Right 1">
              <a:extLst>
                <a:ext uri="{FF2B5EF4-FFF2-40B4-BE49-F238E27FC236}">
                  <a16:creationId xmlns:a16="http://schemas.microsoft.com/office/drawing/2014/main" id="{2B3BE7D8-BDE8-4235-B4E6-FBFA9DD9C81F}"/>
                </a:ext>
              </a:extLst>
            </p:cNvPr>
            <p:cNvSpPr/>
            <p:nvPr/>
          </p:nvSpPr>
          <p:spPr>
            <a:xfrm>
              <a:off x="3269548" y="2246491"/>
              <a:ext cx="973793" cy="526923"/>
            </a:xfrm>
            <a:prstGeom prst="rightArrow">
              <a:avLst/>
            </a:prstGeom>
            <a:solidFill>
              <a:srgbClr val="007F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Arrow: Right 12">
              <a:extLst>
                <a:ext uri="{FF2B5EF4-FFF2-40B4-BE49-F238E27FC236}">
                  <a16:creationId xmlns:a16="http://schemas.microsoft.com/office/drawing/2014/main" id="{143AE262-BCCB-4191-B3F7-3A0CA3FDA138}"/>
                </a:ext>
              </a:extLst>
            </p:cNvPr>
            <p:cNvSpPr/>
            <p:nvPr/>
          </p:nvSpPr>
          <p:spPr>
            <a:xfrm>
              <a:off x="7860790" y="2246491"/>
              <a:ext cx="973793" cy="526923"/>
            </a:xfrm>
            <a:prstGeom prst="rightArrow">
              <a:avLst/>
            </a:prstGeom>
            <a:solidFill>
              <a:srgbClr val="007F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1630541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F9D4D6-EB26-4BBA-A656-EC792A1AFCF6}"/>
              </a:ext>
            </a:extLst>
          </p:cNvPr>
          <p:cNvSpPr txBox="1"/>
          <p:nvPr/>
        </p:nvSpPr>
        <p:spPr>
          <a:xfrm>
            <a:off x="1961838" y="950119"/>
            <a:ext cx="5224415" cy="507831"/>
          </a:xfrm>
          <a:prstGeom prst="rect">
            <a:avLst/>
          </a:prstGeom>
          <a:noFill/>
        </p:spPr>
        <p:txBody>
          <a:bodyPr wrap="square" rtlCol="0">
            <a:spAutoFit/>
          </a:bodyPr>
          <a:lstStyle/>
          <a:p>
            <a:pPr algn="ctr"/>
            <a:r>
              <a:rPr lang="en-US" sz="2700" b="1" dirty="0"/>
              <a:t>Determine Your Goal</a:t>
            </a:r>
          </a:p>
        </p:txBody>
      </p:sp>
      <p:sp>
        <p:nvSpPr>
          <p:cNvPr id="17" name="TextBox 16">
            <a:extLst>
              <a:ext uri="{FF2B5EF4-FFF2-40B4-BE49-F238E27FC236}">
                <a16:creationId xmlns:a16="http://schemas.microsoft.com/office/drawing/2014/main" id="{4E488F6C-C965-4014-B4C4-65192E9EE674}"/>
              </a:ext>
            </a:extLst>
          </p:cNvPr>
          <p:cNvSpPr txBox="1"/>
          <p:nvPr/>
        </p:nvSpPr>
        <p:spPr>
          <a:xfrm>
            <a:off x="759567" y="2519677"/>
            <a:ext cx="6061237" cy="2239074"/>
          </a:xfrm>
          <a:prstGeom prst="rect">
            <a:avLst/>
          </a:prstGeom>
          <a:noFill/>
        </p:spPr>
        <p:txBody>
          <a:bodyPr wrap="square" rtlCol="0">
            <a:spAutoFit/>
          </a:bodyPr>
          <a:lstStyle/>
          <a:p>
            <a:pPr marL="214313" indent="-214313">
              <a:buFont typeface="Arial" panose="020B0604020202020204" pitchFamily="34" charset="0"/>
              <a:buChar char="•"/>
            </a:pPr>
            <a:r>
              <a:rPr lang="en-US" sz="1950" dirty="0"/>
              <a:t>Form a Quality Improvement team</a:t>
            </a:r>
          </a:p>
          <a:p>
            <a:pPr marL="214313" indent="-214313">
              <a:buFont typeface="Arial" panose="020B0604020202020204" pitchFamily="34" charset="0"/>
              <a:buChar char="•"/>
            </a:pPr>
            <a:endParaRPr lang="en-US" sz="750" dirty="0"/>
          </a:p>
          <a:p>
            <a:pPr marL="214313" indent="-214313">
              <a:buFont typeface="Arial" panose="020B0604020202020204" pitchFamily="34" charset="0"/>
              <a:buChar char="•"/>
            </a:pPr>
            <a:r>
              <a:rPr lang="en-US" sz="1950" dirty="0"/>
              <a:t>Create a SMART goal</a:t>
            </a:r>
          </a:p>
          <a:p>
            <a:pPr marL="214313" indent="-214313">
              <a:buFont typeface="Arial" panose="020B0604020202020204" pitchFamily="34" charset="0"/>
              <a:buChar char="•"/>
            </a:pPr>
            <a:endParaRPr lang="en-US" sz="750" dirty="0"/>
          </a:p>
          <a:p>
            <a:pPr marL="214313" indent="-214313">
              <a:buFont typeface="Arial" panose="020B0604020202020204" pitchFamily="34" charset="0"/>
              <a:buChar char="•"/>
            </a:pPr>
            <a:r>
              <a:rPr lang="en-US" sz="1950" dirty="0"/>
              <a:t>Determine desired level of improvement over baseline</a:t>
            </a:r>
          </a:p>
          <a:p>
            <a:pPr marL="214313" indent="-214313">
              <a:buFont typeface="Arial" panose="020B0604020202020204" pitchFamily="34" charset="0"/>
              <a:buChar char="•"/>
            </a:pPr>
            <a:endParaRPr lang="en-US" sz="750" dirty="0"/>
          </a:p>
          <a:p>
            <a:pPr marL="214313" indent="-214313">
              <a:buFont typeface="Arial" panose="020B0604020202020204" pitchFamily="34" charset="0"/>
              <a:buChar char="•"/>
            </a:pPr>
            <a:r>
              <a:rPr lang="en-US" sz="1950" dirty="0"/>
              <a:t>Tools for benchmarking (Ex: Healthy People 2030, PQRS)</a:t>
            </a:r>
          </a:p>
        </p:txBody>
      </p:sp>
      <p:pic>
        <p:nvPicPr>
          <p:cNvPr id="2" name="Picture 1">
            <a:extLst>
              <a:ext uri="{FF2B5EF4-FFF2-40B4-BE49-F238E27FC236}">
                <a16:creationId xmlns:a16="http://schemas.microsoft.com/office/drawing/2014/main" id="{6966161B-1E32-432A-93EF-233FD2860DA4}"/>
              </a:ext>
            </a:extLst>
          </p:cNvPr>
          <p:cNvPicPr>
            <a:picLocks noChangeAspect="1"/>
          </p:cNvPicPr>
          <p:nvPr/>
        </p:nvPicPr>
        <p:blipFill rotWithShape="1">
          <a:blip r:embed="rId3"/>
          <a:srcRect l="2979" t="3725" r="5387" b="24569"/>
          <a:stretch/>
        </p:blipFill>
        <p:spPr>
          <a:xfrm>
            <a:off x="42124" y="913662"/>
            <a:ext cx="1069346" cy="1080007"/>
          </a:xfrm>
          <a:prstGeom prst="rect">
            <a:avLst/>
          </a:prstGeom>
          <a:ln>
            <a:solidFill>
              <a:schemeClr val="bg1">
                <a:lumMod val="95000"/>
              </a:schemeClr>
            </a:solidFill>
          </a:ln>
        </p:spPr>
      </p:pic>
      <p:sp>
        <p:nvSpPr>
          <p:cNvPr id="9" name="TextBox 8">
            <a:extLst>
              <a:ext uri="{FF2B5EF4-FFF2-40B4-BE49-F238E27FC236}">
                <a16:creationId xmlns:a16="http://schemas.microsoft.com/office/drawing/2014/main" id="{8D4F102F-3738-477D-8EE8-90D3F28D92DD}"/>
              </a:ext>
            </a:extLst>
          </p:cNvPr>
          <p:cNvSpPr txBox="1"/>
          <p:nvPr/>
        </p:nvSpPr>
        <p:spPr>
          <a:xfrm>
            <a:off x="203346" y="1993669"/>
            <a:ext cx="700589" cy="276999"/>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rPr>
              <a:t>Step 2</a:t>
            </a:r>
          </a:p>
        </p:txBody>
      </p:sp>
      <p:pic>
        <p:nvPicPr>
          <p:cNvPr id="5" name="Picture 4">
            <a:extLst>
              <a:ext uri="{FF2B5EF4-FFF2-40B4-BE49-F238E27FC236}">
                <a16:creationId xmlns:a16="http://schemas.microsoft.com/office/drawing/2014/main" id="{5CD5D64B-263C-4F6A-8526-755C1560AAE3}"/>
              </a:ext>
            </a:extLst>
          </p:cNvPr>
          <p:cNvPicPr>
            <a:picLocks noChangeAspect="1"/>
          </p:cNvPicPr>
          <p:nvPr/>
        </p:nvPicPr>
        <p:blipFill rotWithShape="1">
          <a:blip r:embed="rId4"/>
          <a:srcRect l="6514" t="4035" r="1380" b="3192"/>
          <a:stretch/>
        </p:blipFill>
        <p:spPr>
          <a:xfrm>
            <a:off x="2431398" y="4779247"/>
            <a:ext cx="2478576" cy="1316246"/>
          </a:xfrm>
          <a:prstGeom prst="rect">
            <a:avLst/>
          </a:prstGeom>
          <a:ln>
            <a:noFill/>
          </a:ln>
          <a:effectLst>
            <a:outerShdw blurRad="292100" dist="139700" dir="2700000" algn="tl" rotWithShape="0">
              <a:srgbClr val="333333">
                <a:alpha val="65000"/>
              </a:srgbClr>
            </a:outerShdw>
          </a:effectLst>
        </p:spPr>
      </p:pic>
      <p:pic>
        <p:nvPicPr>
          <p:cNvPr id="6" name="Picture 5" descr="A group of people wearing red shirts&#10;&#10;Description automatically generated with medium confidence">
            <a:extLst>
              <a:ext uri="{FF2B5EF4-FFF2-40B4-BE49-F238E27FC236}">
                <a16:creationId xmlns:a16="http://schemas.microsoft.com/office/drawing/2014/main" id="{2B48D93D-99CC-4C6C-806A-23DE531414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6841" y="3752602"/>
            <a:ext cx="1781504" cy="1839625"/>
          </a:xfrm>
          <a:prstGeom prst="rect">
            <a:avLst/>
          </a:prstGeom>
        </p:spPr>
      </p:pic>
      <p:sp>
        <p:nvSpPr>
          <p:cNvPr id="7" name="TextBox 6">
            <a:extLst>
              <a:ext uri="{FF2B5EF4-FFF2-40B4-BE49-F238E27FC236}">
                <a16:creationId xmlns:a16="http://schemas.microsoft.com/office/drawing/2014/main" id="{0AC33F7D-08AF-4AAF-BFC3-D5FBE85C8D2D}"/>
              </a:ext>
            </a:extLst>
          </p:cNvPr>
          <p:cNvSpPr txBox="1"/>
          <p:nvPr/>
        </p:nvSpPr>
        <p:spPr>
          <a:xfrm>
            <a:off x="7161489" y="5592227"/>
            <a:ext cx="1820918" cy="415498"/>
          </a:xfrm>
          <a:prstGeom prst="rect">
            <a:avLst/>
          </a:prstGeom>
          <a:noFill/>
        </p:spPr>
        <p:txBody>
          <a:bodyPr wrap="square" rtlCol="0">
            <a:spAutoFit/>
          </a:bodyPr>
          <a:lstStyle/>
          <a:p>
            <a:pPr algn="ctr"/>
            <a:r>
              <a:rPr lang="en-US" sz="1050" b="1" dirty="0"/>
              <a:t>MNPS Quality Improvement Team</a:t>
            </a:r>
          </a:p>
        </p:txBody>
      </p:sp>
      <p:pic>
        <p:nvPicPr>
          <p:cNvPr id="8" name="Picture 7">
            <a:extLst>
              <a:ext uri="{FF2B5EF4-FFF2-40B4-BE49-F238E27FC236}">
                <a16:creationId xmlns:a16="http://schemas.microsoft.com/office/drawing/2014/main" id="{90DD7CA8-B071-4601-AC9A-DAF6241253D2}"/>
              </a:ext>
            </a:extLst>
          </p:cNvPr>
          <p:cNvPicPr>
            <a:picLocks noChangeAspect="1"/>
          </p:cNvPicPr>
          <p:nvPr/>
        </p:nvPicPr>
        <p:blipFill>
          <a:blip r:embed="rId6"/>
          <a:stretch>
            <a:fillRect/>
          </a:stretch>
        </p:blipFill>
        <p:spPr>
          <a:xfrm>
            <a:off x="7107428" y="1110326"/>
            <a:ext cx="1820917" cy="1820917"/>
          </a:xfrm>
          <a:prstGeom prst="rect">
            <a:avLst/>
          </a:prstGeom>
        </p:spPr>
      </p:pic>
      <p:sp>
        <p:nvSpPr>
          <p:cNvPr id="11" name="TextBox 10">
            <a:extLst>
              <a:ext uri="{FF2B5EF4-FFF2-40B4-BE49-F238E27FC236}">
                <a16:creationId xmlns:a16="http://schemas.microsoft.com/office/drawing/2014/main" id="{3FED7801-DD24-4430-B8B9-FE324EFD4FF2}"/>
              </a:ext>
            </a:extLst>
          </p:cNvPr>
          <p:cNvSpPr txBox="1"/>
          <p:nvPr/>
        </p:nvSpPr>
        <p:spPr>
          <a:xfrm>
            <a:off x="7044367" y="2937128"/>
            <a:ext cx="1945922" cy="738664"/>
          </a:xfrm>
          <a:prstGeom prst="rect">
            <a:avLst/>
          </a:prstGeom>
          <a:noFill/>
        </p:spPr>
        <p:txBody>
          <a:bodyPr wrap="square" rtlCol="0">
            <a:spAutoFit/>
          </a:bodyPr>
          <a:lstStyle/>
          <a:p>
            <a:pPr algn="ctr"/>
            <a:r>
              <a:rPr lang="en-US" sz="1050" b="1" dirty="0"/>
              <a:t>Rhonda Hollins-Dortch, FNP-BC </a:t>
            </a:r>
          </a:p>
          <a:p>
            <a:pPr algn="ctr"/>
            <a:r>
              <a:rPr lang="en-US" sz="1050" b="1" dirty="0"/>
              <a:t>MNPS Immunization Project Office Champion</a:t>
            </a:r>
          </a:p>
        </p:txBody>
      </p:sp>
    </p:spTree>
    <p:extLst>
      <p:ext uri="{BB962C8B-B14F-4D97-AF65-F5344CB8AC3E}">
        <p14:creationId xmlns:p14="http://schemas.microsoft.com/office/powerpoint/2010/main" val="1318023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279BD52-B038-4ED2-B21C-82E3459E462E}"/>
              </a:ext>
            </a:extLst>
          </p:cNvPr>
          <p:cNvSpPr txBox="1"/>
          <p:nvPr/>
        </p:nvSpPr>
        <p:spPr>
          <a:xfrm>
            <a:off x="1710837" y="975016"/>
            <a:ext cx="5724478" cy="507831"/>
          </a:xfrm>
          <a:prstGeom prst="rect">
            <a:avLst/>
          </a:prstGeom>
          <a:noFill/>
        </p:spPr>
        <p:txBody>
          <a:bodyPr wrap="square" rtlCol="0">
            <a:spAutoFit/>
          </a:bodyPr>
          <a:lstStyle/>
          <a:p>
            <a:pPr algn="ctr"/>
            <a:r>
              <a:rPr lang="en-US" sz="2700" b="1" dirty="0"/>
              <a:t>Implement and Test Interventions</a:t>
            </a:r>
          </a:p>
        </p:txBody>
      </p:sp>
      <p:sp>
        <p:nvSpPr>
          <p:cNvPr id="10" name="TextBox 9">
            <a:extLst>
              <a:ext uri="{FF2B5EF4-FFF2-40B4-BE49-F238E27FC236}">
                <a16:creationId xmlns:a16="http://schemas.microsoft.com/office/drawing/2014/main" id="{DC6BE229-DD14-4481-9996-C475D29B763B}"/>
              </a:ext>
            </a:extLst>
          </p:cNvPr>
          <p:cNvSpPr txBox="1"/>
          <p:nvPr/>
        </p:nvSpPr>
        <p:spPr>
          <a:xfrm>
            <a:off x="154023" y="1985778"/>
            <a:ext cx="828557" cy="276999"/>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rPr>
              <a:t>Step 3</a:t>
            </a:r>
          </a:p>
        </p:txBody>
      </p:sp>
      <p:sp>
        <p:nvSpPr>
          <p:cNvPr id="12" name="TextBox 11">
            <a:extLst>
              <a:ext uri="{FF2B5EF4-FFF2-40B4-BE49-F238E27FC236}">
                <a16:creationId xmlns:a16="http://schemas.microsoft.com/office/drawing/2014/main" id="{3B64E69A-F3DA-444B-827D-90370461D19E}"/>
              </a:ext>
            </a:extLst>
          </p:cNvPr>
          <p:cNvSpPr txBox="1"/>
          <p:nvPr/>
        </p:nvSpPr>
        <p:spPr>
          <a:xfrm>
            <a:off x="477321" y="2366680"/>
            <a:ext cx="3708917" cy="3831818"/>
          </a:xfrm>
          <a:prstGeom prst="rect">
            <a:avLst/>
          </a:prstGeom>
          <a:noFill/>
        </p:spPr>
        <p:txBody>
          <a:bodyPr wrap="square" rtlCol="0">
            <a:spAutoFit/>
          </a:bodyPr>
          <a:lstStyle/>
          <a:p>
            <a:pPr marL="214313" indent="-214313">
              <a:buFont typeface="Arial" panose="020B0604020202020204" pitchFamily="34" charset="0"/>
              <a:buChar char="•"/>
            </a:pPr>
            <a:r>
              <a:rPr lang="en-US" dirty="0"/>
              <a:t>Include the entire staff and patients</a:t>
            </a:r>
          </a:p>
          <a:p>
            <a:pPr marL="214313" indent="-214313">
              <a:buFont typeface="Arial" panose="020B0604020202020204" pitchFamily="34" charset="0"/>
              <a:buChar char="•"/>
            </a:pPr>
            <a:endParaRPr lang="en-US" sz="900" dirty="0"/>
          </a:p>
          <a:p>
            <a:pPr marL="214313" indent="-214313">
              <a:buFont typeface="Arial" panose="020B0604020202020204" pitchFamily="34" charset="0"/>
              <a:buChar char="•"/>
            </a:pPr>
            <a:r>
              <a:rPr lang="en-US" dirty="0"/>
              <a:t>Ensure roles and responsibilities are clear to increase buy-in and success</a:t>
            </a:r>
          </a:p>
          <a:p>
            <a:pPr marL="214313" indent="-214313">
              <a:buFont typeface="Arial" panose="020B0604020202020204" pitchFamily="34" charset="0"/>
              <a:buChar char="•"/>
            </a:pPr>
            <a:endParaRPr lang="en-US" sz="900" dirty="0"/>
          </a:p>
          <a:p>
            <a:pPr marL="214313" indent="-214313">
              <a:buFont typeface="Arial" panose="020B0604020202020204" pitchFamily="34" charset="0"/>
              <a:buChar char="•"/>
            </a:pPr>
            <a:r>
              <a:rPr lang="en-US" dirty="0"/>
              <a:t>Test the intervention on a small scale before full implementation (we piloted two out of five clinics)</a:t>
            </a:r>
          </a:p>
          <a:p>
            <a:pPr marL="214313" indent="-214313">
              <a:buFont typeface="Arial" panose="020B0604020202020204" pitchFamily="34" charset="0"/>
              <a:buChar char="•"/>
            </a:pPr>
            <a:endParaRPr lang="en-US" sz="900" dirty="0"/>
          </a:p>
          <a:p>
            <a:pPr marL="214313" indent="-214313">
              <a:buFont typeface="Arial" panose="020B0604020202020204" pitchFamily="34" charset="0"/>
              <a:buChar char="•"/>
            </a:pPr>
            <a:r>
              <a:rPr lang="en-US" dirty="0"/>
              <a:t>Conduct several rapid test cycles and adjust as needed to address workflow issues</a:t>
            </a:r>
            <a:endParaRPr lang="en-US" sz="1350" dirty="0"/>
          </a:p>
        </p:txBody>
      </p:sp>
      <p:pic>
        <p:nvPicPr>
          <p:cNvPr id="7" name="Picture 6">
            <a:extLst>
              <a:ext uri="{FF2B5EF4-FFF2-40B4-BE49-F238E27FC236}">
                <a16:creationId xmlns:a16="http://schemas.microsoft.com/office/drawing/2014/main" id="{E9519F8C-E280-4430-852F-B85FF87BB546}"/>
              </a:ext>
            </a:extLst>
          </p:cNvPr>
          <p:cNvPicPr>
            <a:picLocks noChangeAspect="1"/>
          </p:cNvPicPr>
          <p:nvPr/>
        </p:nvPicPr>
        <p:blipFill rotWithShape="1">
          <a:blip r:embed="rId3"/>
          <a:srcRect l="5190" t="2743" r="3943" b="27359"/>
          <a:stretch/>
        </p:blipFill>
        <p:spPr>
          <a:xfrm>
            <a:off x="57150" y="921544"/>
            <a:ext cx="1036591" cy="1064419"/>
          </a:xfrm>
          <a:prstGeom prst="rect">
            <a:avLst/>
          </a:prstGeom>
          <a:ln>
            <a:solidFill>
              <a:schemeClr val="bg1">
                <a:lumMod val="95000"/>
              </a:schemeClr>
            </a:solidFill>
          </a:ln>
        </p:spPr>
      </p:pic>
      <p:pic>
        <p:nvPicPr>
          <p:cNvPr id="14" name="Picture 13">
            <a:extLst>
              <a:ext uri="{FF2B5EF4-FFF2-40B4-BE49-F238E27FC236}">
                <a16:creationId xmlns:a16="http://schemas.microsoft.com/office/drawing/2014/main" id="{4C8B9032-AE08-4B86-AE0F-1FCAF68ACF2F}"/>
              </a:ext>
            </a:extLst>
          </p:cNvPr>
          <p:cNvPicPr>
            <a:picLocks noChangeAspect="1"/>
          </p:cNvPicPr>
          <p:nvPr/>
        </p:nvPicPr>
        <p:blipFill>
          <a:blip r:embed="rId4"/>
          <a:stretch>
            <a:fillRect/>
          </a:stretch>
        </p:blipFill>
        <p:spPr>
          <a:xfrm>
            <a:off x="4823107" y="1643362"/>
            <a:ext cx="4030334" cy="39001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5085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FEC177-CD05-4957-8B27-EB6E08733B42}"/>
              </a:ext>
            </a:extLst>
          </p:cNvPr>
          <p:cNvPicPr>
            <a:picLocks noChangeAspect="1"/>
          </p:cNvPicPr>
          <p:nvPr/>
        </p:nvPicPr>
        <p:blipFill rotWithShape="1">
          <a:blip r:embed="rId3"/>
          <a:srcRect l="6242" t="5888" r="5176" b="22463"/>
          <a:stretch/>
        </p:blipFill>
        <p:spPr>
          <a:xfrm>
            <a:off x="65082" y="933976"/>
            <a:ext cx="1013553" cy="1050567"/>
          </a:xfrm>
          <a:prstGeom prst="rect">
            <a:avLst/>
          </a:prstGeom>
          <a:ln>
            <a:solidFill>
              <a:schemeClr val="bg1">
                <a:lumMod val="95000"/>
              </a:schemeClr>
            </a:solidFill>
          </a:ln>
        </p:spPr>
      </p:pic>
      <p:sp>
        <p:nvSpPr>
          <p:cNvPr id="9" name="TextBox 8">
            <a:extLst>
              <a:ext uri="{FF2B5EF4-FFF2-40B4-BE49-F238E27FC236}">
                <a16:creationId xmlns:a16="http://schemas.microsoft.com/office/drawing/2014/main" id="{C279BD52-B038-4ED2-B21C-82E3459E462E}"/>
              </a:ext>
            </a:extLst>
          </p:cNvPr>
          <p:cNvSpPr txBox="1"/>
          <p:nvPr/>
        </p:nvSpPr>
        <p:spPr>
          <a:xfrm>
            <a:off x="2350294" y="941120"/>
            <a:ext cx="4450556" cy="507831"/>
          </a:xfrm>
          <a:prstGeom prst="rect">
            <a:avLst/>
          </a:prstGeom>
          <a:noFill/>
        </p:spPr>
        <p:txBody>
          <a:bodyPr wrap="square" rtlCol="0">
            <a:spAutoFit/>
          </a:bodyPr>
          <a:lstStyle/>
          <a:p>
            <a:pPr algn="ctr"/>
            <a:r>
              <a:rPr lang="en-US" sz="2700" b="1" dirty="0"/>
              <a:t>Measure Your Success</a:t>
            </a:r>
          </a:p>
        </p:txBody>
      </p:sp>
      <p:sp>
        <p:nvSpPr>
          <p:cNvPr id="12" name="TextBox 11">
            <a:extLst>
              <a:ext uri="{FF2B5EF4-FFF2-40B4-BE49-F238E27FC236}">
                <a16:creationId xmlns:a16="http://schemas.microsoft.com/office/drawing/2014/main" id="{3B64E69A-F3DA-444B-827D-90370461D19E}"/>
              </a:ext>
            </a:extLst>
          </p:cNvPr>
          <p:cNvSpPr txBox="1"/>
          <p:nvPr/>
        </p:nvSpPr>
        <p:spPr>
          <a:xfrm>
            <a:off x="407194" y="2506513"/>
            <a:ext cx="3470148" cy="2585323"/>
          </a:xfrm>
          <a:prstGeom prst="rect">
            <a:avLst/>
          </a:prstGeom>
          <a:noFill/>
        </p:spPr>
        <p:txBody>
          <a:bodyPr wrap="square" rtlCol="0">
            <a:spAutoFit/>
          </a:bodyPr>
          <a:lstStyle/>
          <a:p>
            <a:pPr marL="214313" indent="-214313">
              <a:buFont typeface="Arial" panose="020B0604020202020204" pitchFamily="34" charset="0"/>
              <a:buChar char="•"/>
            </a:pPr>
            <a:r>
              <a:rPr lang="en-US" dirty="0"/>
              <a:t>Include practice team in measurement strategy</a:t>
            </a:r>
          </a:p>
          <a:p>
            <a:pPr marL="214313" indent="-214313">
              <a:buFont typeface="Arial" panose="020B0604020202020204" pitchFamily="34" charset="0"/>
              <a:buChar char="•"/>
            </a:pPr>
            <a:endParaRPr lang="en-US" sz="900" dirty="0"/>
          </a:p>
          <a:p>
            <a:pPr marL="214313" indent="-214313">
              <a:buFont typeface="Arial" panose="020B0604020202020204" pitchFamily="34" charset="0"/>
              <a:buChar char="•"/>
            </a:pPr>
            <a:r>
              <a:rPr lang="en-US" dirty="0"/>
              <a:t>Perform small frequent checks during the intervention cycle</a:t>
            </a:r>
          </a:p>
          <a:p>
            <a:pPr marL="214313" indent="-214313">
              <a:buFont typeface="Arial" panose="020B0604020202020204" pitchFamily="34" charset="0"/>
              <a:buChar char="•"/>
            </a:pPr>
            <a:endParaRPr lang="en-US" sz="900" dirty="0"/>
          </a:p>
          <a:p>
            <a:pPr marL="214313" indent="-214313">
              <a:buFont typeface="Arial" panose="020B0604020202020204" pitchFamily="34" charset="0"/>
              <a:buChar char="•"/>
            </a:pPr>
            <a:r>
              <a:rPr lang="en-US" dirty="0"/>
              <a:t>Gain insight into how specific practice improvements may or may not impact goals</a:t>
            </a:r>
            <a:endParaRPr lang="en-US" sz="1350" dirty="0"/>
          </a:p>
        </p:txBody>
      </p:sp>
      <p:sp>
        <p:nvSpPr>
          <p:cNvPr id="7" name="TextBox 6">
            <a:extLst>
              <a:ext uri="{FF2B5EF4-FFF2-40B4-BE49-F238E27FC236}">
                <a16:creationId xmlns:a16="http://schemas.microsoft.com/office/drawing/2014/main" id="{643DC8F5-D591-4DA7-B8A1-C16549D9A55C}"/>
              </a:ext>
            </a:extLst>
          </p:cNvPr>
          <p:cNvSpPr txBox="1"/>
          <p:nvPr/>
        </p:nvSpPr>
        <p:spPr>
          <a:xfrm>
            <a:off x="168844" y="2001102"/>
            <a:ext cx="820316" cy="276999"/>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rPr>
              <a:t>Step 4</a:t>
            </a:r>
          </a:p>
        </p:txBody>
      </p:sp>
      <p:pic>
        <p:nvPicPr>
          <p:cNvPr id="4" name="Picture 3">
            <a:extLst>
              <a:ext uri="{FF2B5EF4-FFF2-40B4-BE49-F238E27FC236}">
                <a16:creationId xmlns:a16="http://schemas.microsoft.com/office/drawing/2014/main" id="{EB48263A-7CB3-4C44-BA7A-D7A6BE7A654B}"/>
              </a:ext>
            </a:extLst>
          </p:cNvPr>
          <p:cNvPicPr>
            <a:picLocks noChangeAspect="1"/>
          </p:cNvPicPr>
          <p:nvPr/>
        </p:nvPicPr>
        <p:blipFill rotWithShape="1">
          <a:blip r:embed="rId4"/>
          <a:srcRect l="3065" r="1580"/>
          <a:stretch/>
        </p:blipFill>
        <p:spPr>
          <a:xfrm>
            <a:off x="4068942" y="1693287"/>
            <a:ext cx="4841921" cy="35000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5104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3F13BA-F891-46C3-B707-C46E4F34282F}"/>
              </a:ext>
            </a:extLst>
          </p:cNvPr>
          <p:cNvPicPr>
            <a:picLocks noChangeAspect="1"/>
          </p:cNvPicPr>
          <p:nvPr/>
        </p:nvPicPr>
        <p:blipFill rotWithShape="1">
          <a:blip r:embed="rId3"/>
          <a:srcRect l="5046" t="5997" r="5851" b="23197"/>
          <a:stretch/>
        </p:blipFill>
        <p:spPr>
          <a:xfrm>
            <a:off x="61906" y="935209"/>
            <a:ext cx="992981" cy="1046954"/>
          </a:xfrm>
          <a:prstGeom prst="rect">
            <a:avLst/>
          </a:prstGeom>
          <a:ln>
            <a:solidFill>
              <a:schemeClr val="bg1">
                <a:lumMod val="95000"/>
              </a:schemeClr>
            </a:solidFill>
          </a:ln>
        </p:spPr>
      </p:pic>
      <p:sp>
        <p:nvSpPr>
          <p:cNvPr id="9" name="TextBox 8">
            <a:extLst>
              <a:ext uri="{FF2B5EF4-FFF2-40B4-BE49-F238E27FC236}">
                <a16:creationId xmlns:a16="http://schemas.microsoft.com/office/drawing/2014/main" id="{6D40AB65-E393-4C2B-BBA8-B37C26D92AF8}"/>
              </a:ext>
            </a:extLst>
          </p:cNvPr>
          <p:cNvSpPr txBox="1"/>
          <p:nvPr/>
        </p:nvSpPr>
        <p:spPr>
          <a:xfrm>
            <a:off x="1738336" y="949498"/>
            <a:ext cx="5695903" cy="507831"/>
          </a:xfrm>
          <a:prstGeom prst="rect">
            <a:avLst/>
          </a:prstGeom>
          <a:noFill/>
        </p:spPr>
        <p:txBody>
          <a:bodyPr wrap="square" rtlCol="0">
            <a:spAutoFit/>
          </a:bodyPr>
          <a:lstStyle/>
          <a:p>
            <a:pPr algn="ctr"/>
            <a:r>
              <a:rPr lang="en-US" sz="2700" b="1" dirty="0"/>
              <a:t>Spread the Change to Others</a:t>
            </a:r>
          </a:p>
        </p:txBody>
      </p:sp>
      <p:sp>
        <p:nvSpPr>
          <p:cNvPr id="10" name="TextBox 9">
            <a:extLst>
              <a:ext uri="{FF2B5EF4-FFF2-40B4-BE49-F238E27FC236}">
                <a16:creationId xmlns:a16="http://schemas.microsoft.com/office/drawing/2014/main" id="{D30D96F2-2C48-44C3-9577-07C5966829DF}"/>
              </a:ext>
            </a:extLst>
          </p:cNvPr>
          <p:cNvSpPr txBox="1"/>
          <p:nvPr/>
        </p:nvSpPr>
        <p:spPr>
          <a:xfrm>
            <a:off x="232928" y="1996452"/>
            <a:ext cx="665226" cy="276999"/>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rPr>
              <a:t>Step 5</a:t>
            </a:r>
          </a:p>
        </p:txBody>
      </p:sp>
      <p:sp>
        <p:nvSpPr>
          <p:cNvPr id="12" name="TextBox 11">
            <a:extLst>
              <a:ext uri="{FF2B5EF4-FFF2-40B4-BE49-F238E27FC236}">
                <a16:creationId xmlns:a16="http://schemas.microsoft.com/office/drawing/2014/main" id="{54B56B89-EBB2-4019-820B-FD735C92A780}"/>
              </a:ext>
            </a:extLst>
          </p:cNvPr>
          <p:cNvSpPr txBox="1"/>
          <p:nvPr/>
        </p:nvSpPr>
        <p:spPr>
          <a:xfrm>
            <a:off x="1295423" y="1770620"/>
            <a:ext cx="6556071" cy="3785652"/>
          </a:xfrm>
          <a:prstGeom prst="rect">
            <a:avLst/>
          </a:prstGeom>
          <a:noFill/>
        </p:spPr>
        <p:txBody>
          <a:bodyPr wrap="square" rtlCol="0">
            <a:spAutoFit/>
          </a:bodyPr>
          <a:lstStyle/>
          <a:p>
            <a:pPr algn="ctr"/>
            <a:r>
              <a:rPr lang="en-US" sz="1950" dirty="0"/>
              <a:t>Ask these questions to determine if changes are ready to implement on a larger scale:</a:t>
            </a:r>
          </a:p>
          <a:p>
            <a:pPr marL="214313" indent="-214313">
              <a:buFont typeface="Arial" panose="020B0604020202020204" pitchFamily="34" charset="0"/>
              <a:buChar char="•"/>
            </a:pPr>
            <a:endParaRPr lang="en-US" sz="900" i="1" dirty="0"/>
          </a:p>
          <a:p>
            <a:pPr marL="942975" lvl="2" indent="-257175">
              <a:buFont typeface="Wingdings" panose="05000000000000000000" pitchFamily="2" charset="2"/>
              <a:buChar char="q"/>
            </a:pPr>
            <a:r>
              <a:rPr lang="en-US" dirty="0"/>
              <a:t>Does the team support the rationale behind the need for change?</a:t>
            </a:r>
          </a:p>
          <a:p>
            <a:pPr marL="942975" lvl="2" indent="-257175">
              <a:buFont typeface="Wingdings" panose="05000000000000000000" pitchFamily="2" charset="2"/>
              <a:buChar char="q"/>
            </a:pPr>
            <a:endParaRPr lang="en-US" sz="600" dirty="0"/>
          </a:p>
          <a:p>
            <a:pPr marL="942975" lvl="2" indent="-257175">
              <a:buFont typeface="Wingdings" panose="05000000000000000000" pitchFamily="2" charset="2"/>
              <a:buChar char="q"/>
            </a:pPr>
            <a:r>
              <a:rPr lang="en-US" dirty="0"/>
              <a:t>Have the interventions resulted in positive change?</a:t>
            </a:r>
          </a:p>
          <a:p>
            <a:pPr marL="942975" lvl="2" indent="-257175">
              <a:buFont typeface="Wingdings" panose="05000000000000000000" pitchFamily="2" charset="2"/>
              <a:buChar char="q"/>
            </a:pPr>
            <a:endParaRPr lang="en-US" sz="600" dirty="0"/>
          </a:p>
          <a:p>
            <a:pPr marL="942975" lvl="2" indent="-257175">
              <a:buFont typeface="Wingdings" panose="05000000000000000000" pitchFamily="2" charset="2"/>
              <a:buChar char="q"/>
            </a:pPr>
            <a:r>
              <a:rPr lang="en-US" dirty="0"/>
              <a:t>How will staff resistance to change be addressed?</a:t>
            </a:r>
          </a:p>
          <a:p>
            <a:pPr marL="942975" lvl="2" indent="-257175">
              <a:buFont typeface="Wingdings" panose="05000000000000000000" pitchFamily="2" charset="2"/>
              <a:buChar char="q"/>
            </a:pPr>
            <a:endParaRPr lang="en-US" sz="600" dirty="0"/>
          </a:p>
          <a:p>
            <a:pPr marL="942975" lvl="2" indent="-257175">
              <a:buFont typeface="Wingdings" panose="05000000000000000000" pitchFamily="2" charset="2"/>
              <a:buChar char="q"/>
            </a:pPr>
            <a:r>
              <a:rPr lang="en-US" dirty="0"/>
              <a:t>How will the Quality Improvement team engage the staff?</a:t>
            </a:r>
          </a:p>
          <a:p>
            <a:pPr marL="942975" lvl="2" indent="-257175">
              <a:buFont typeface="Wingdings" panose="05000000000000000000" pitchFamily="2" charset="2"/>
              <a:buChar char="q"/>
            </a:pPr>
            <a:endParaRPr lang="en-US" sz="600" dirty="0"/>
          </a:p>
          <a:p>
            <a:pPr marL="942975" lvl="2" indent="-257175">
              <a:buFont typeface="Wingdings" panose="05000000000000000000" pitchFamily="2" charset="2"/>
              <a:buChar char="q"/>
            </a:pPr>
            <a:r>
              <a:rPr lang="en-US" dirty="0"/>
              <a:t>Does the project have leadership support and financial resources?</a:t>
            </a:r>
          </a:p>
          <a:p>
            <a:pPr marL="942975" lvl="2" indent="-257175">
              <a:buFont typeface="Wingdings" panose="05000000000000000000" pitchFamily="2" charset="2"/>
              <a:buChar char="q"/>
            </a:pPr>
            <a:endParaRPr lang="en-US" sz="600" dirty="0"/>
          </a:p>
          <a:p>
            <a:pPr marL="942975" lvl="2" indent="-257175">
              <a:buFont typeface="Wingdings" panose="05000000000000000000" pitchFamily="2" charset="2"/>
              <a:buChar char="q"/>
            </a:pPr>
            <a:r>
              <a:rPr lang="en-US" dirty="0"/>
              <a:t>How will results be shared with the team?</a:t>
            </a:r>
            <a:endParaRPr lang="en-US" sz="1350" dirty="0"/>
          </a:p>
        </p:txBody>
      </p:sp>
    </p:spTree>
    <p:extLst>
      <p:ext uri="{BB962C8B-B14F-4D97-AF65-F5344CB8AC3E}">
        <p14:creationId xmlns:p14="http://schemas.microsoft.com/office/powerpoint/2010/main" val="1291069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501646-533D-4311-8D74-D46C2F376DF9}"/>
              </a:ext>
            </a:extLst>
          </p:cNvPr>
          <p:cNvPicPr>
            <a:picLocks noChangeAspect="1"/>
          </p:cNvPicPr>
          <p:nvPr/>
        </p:nvPicPr>
        <p:blipFill rotWithShape="1">
          <a:blip r:embed="rId3"/>
          <a:srcRect l="6101" t="5312" r="6172" b="26642"/>
          <a:stretch/>
        </p:blipFill>
        <p:spPr>
          <a:xfrm>
            <a:off x="57151" y="914401"/>
            <a:ext cx="1021556" cy="1070051"/>
          </a:xfrm>
          <a:prstGeom prst="rect">
            <a:avLst/>
          </a:prstGeom>
          <a:ln>
            <a:solidFill>
              <a:schemeClr val="bg1">
                <a:lumMod val="95000"/>
              </a:schemeClr>
            </a:solidFill>
          </a:ln>
        </p:spPr>
      </p:pic>
      <p:sp>
        <p:nvSpPr>
          <p:cNvPr id="9" name="TextBox 8">
            <a:extLst>
              <a:ext uri="{FF2B5EF4-FFF2-40B4-BE49-F238E27FC236}">
                <a16:creationId xmlns:a16="http://schemas.microsoft.com/office/drawing/2014/main" id="{6D40AB65-E393-4C2B-BBA8-B37C26D92AF8}"/>
              </a:ext>
            </a:extLst>
          </p:cNvPr>
          <p:cNvSpPr txBox="1"/>
          <p:nvPr/>
        </p:nvSpPr>
        <p:spPr>
          <a:xfrm>
            <a:off x="1550194" y="988421"/>
            <a:ext cx="6057900" cy="507831"/>
          </a:xfrm>
          <a:prstGeom prst="rect">
            <a:avLst/>
          </a:prstGeom>
          <a:noFill/>
        </p:spPr>
        <p:txBody>
          <a:bodyPr wrap="square" rtlCol="0">
            <a:spAutoFit/>
          </a:bodyPr>
          <a:lstStyle/>
          <a:p>
            <a:pPr algn="ctr"/>
            <a:r>
              <a:rPr lang="en-US" sz="2700" b="1" dirty="0"/>
              <a:t>Sustain the Improvement Over Time</a:t>
            </a:r>
          </a:p>
        </p:txBody>
      </p:sp>
      <p:sp>
        <p:nvSpPr>
          <p:cNvPr id="10" name="TextBox 9">
            <a:extLst>
              <a:ext uri="{FF2B5EF4-FFF2-40B4-BE49-F238E27FC236}">
                <a16:creationId xmlns:a16="http://schemas.microsoft.com/office/drawing/2014/main" id="{D30D96F2-2C48-44C3-9577-07C5966829DF}"/>
              </a:ext>
            </a:extLst>
          </p:cNvPr>
          <p:cNvSpPr txBox="1"/>
          <p:nvPr/>
        </p:nvSpPr>
        <p:spPr>
          <a:xfrm>
            <a:off x="177653" y="1984452"/>
            <a:ext cx="780550" cy="276999"/>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rPr>
              <a:t>Step 6</a:t>
            </a:r>
          </a:p>
        </p:txBody>
      </p:sp>
      <p:sp>
        <p:nvSpPr>
          <p:cNvPr id="12" name="TextBox 11">
            <a:extLst>
              <a:ext uri="{FF2B5EF4-FFF2-40B4-BE49-F238E27FC236}">
                <a16:creationId xmlns:a16="http://schemas.microsoft.com/office/drawing/2014/main" id="{54B56B89-EBB2-4019-820B-FD735C92A780}"/>
              </a:ext>
            </a:extLst>
          </p:cNvPr>
          <p:cNvSpPr txBox="1"/>
          <p:nvPr/>
        </p:nvSpPr>
        <p:spPr>
          <a:xfrm>
            <a:off x="1694014" y="2061403"/>
            <a:ext cx="5770259" cy="3000821"/>
          </a:xfrm>
          <a:prstGeom prst="rect">
            <a:avLst/>
          </a:prstGeom>
          <a:noFill/>
        </p:spPr>
        <p:txBody>
          <a:bodyPr wrap="square" rtlCol="0">
            <a:spAutoFit/>
          </a:bodyPr>
          <a:lstStyle/>
          <a:p>
            <a:pPr marL="214313" indent="-214313">
              <a:buFont typeface="Arial" panose="020B0604020202020204" pitchFamily="34" charset="0"/>
              <a:buChar char="•"/>
            </a:pPr>
            <a:r>
              <a:rPr lang="en-US" dirty="0"/>
              <a:t>Periodically monitor performance for the selected measures</a:t>
            </a:r>
          </a:p>
          <a:p>
            <a:pPr marL="214313" indent="-214313">
              <a:buFont typeface="Arial" panose="020B0604020202020204" pitchFamily="34" charset="0"/>
              <a:buChar char="•"/>
            </a:pPr>
            <a:endParaRPr lang="en-US" sz="900" dirty="0"/>
          </a:p>
          <a:p>
            <a:pPr marL="214313" indent="-214313">
              <a:buFont typeface="Arial" panose="020B0604020202020204" pitchFamily="34" charset="0"/>
              <a:buChar char="•"/>
            </a:pPr>
            <a:r>
              <a:rPr lang="en-US" dirty="0"/>
              <a:t>Ensure system changes are sustainable and do not have unanticipated consequences</a:t>
            </a:r>
          </a:p>
          <a:p>
            <a:pPr marL="214313" indent="-214313">
              <a:buFont typeface="Arial" panose="020B0604020202020204" pitchFamily="34" charset="0"/>
              <a:buChar char="•"/>
            </a:pPr>
            <a:endParaRPr lang="en-US" sz="900" dirty="0"/>
          </a:p>
          <a:p>
            <a:pPr marL="214313" indent="-214313">
              <a:buFont typeface="Arial" panose="020B0604020202020204" pitchFamily="34" charset="0"/>
              <a:buChar char="•"/>
            </a:pPr>
            <a:r>
              <a:rPr lang="en-US" dirty="0"/>
              <a:t>Establish a schedule for periodic monitoring and reporting (this may include evaluation by staff)</a:t>
            </a:r>
          </a:p>
          <a:p>
            <a:pPr marL="214313" indent="-214313">
              <a:buFont typeface="Arial" panose="020B0604020202020204" pitchFamily="34" charset="0"/>
              <a:buChar char="•"/>
            </a:pPr>
            <a:endParaRPr lang="en-US" sz="900" dirty="0"/>
          </a:p>
          <a:p>
            <a:pPr marL="214313" indent="-214313">
              <a:buFont typeface="Arial" panose="020B0604020202020204" pitchFamily="34" charset="0"/>
              <a:buChar char="•"/>
            </a:pPr>
            <a:r>
              <a:rPr lang="en-US" dirty="0"/>
              <a:t>Develop reports to communicate clearly and establish a procedure for acting on any problems identified</a:t>
            </a:r>
            <a:endParaRPr lang="en-US" sz="1350" dirty="0"/>
          </a:p>
        </p:txBody>
      </p:sp>
    </p:spTree>
    <p:extLst>
      <p:ext uri="{BB962C8B-B14F-4D97-AF65-F5344CB8AC3E}">
        <p14:creationId xmlns:p14="http://schemas.microsoft.com/office/powerpoint/2010/main" val="566630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51C9340-3E86-4767-B524-06BBA748D8F9}"/>
              </a:ext>
            </a:extLst>
          </p:cNvPr>
          <p:cNvSpPr txBox="1">
            <a:spLocks/>
          </p:cNvSpPr>
          <p:nvPr/>
        </p:nvSpPr>
        <p:spPr>
          <a:xfrm>
            <a:off x="1690241" y="902970"/>
            <a:ext cx="5783268" cy="80271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defRPr/>
            </a:pPr>
            <a:r>
              <a:rPr lang="en-US" sz="1800" b="1" dirty="0">
                <a:solidFill>
                  <a:prstClr val="black"/>
                </a:solidFill>
                <a:latin typeface="+mn-lt"/>
              </a:rPr>
              <a:t>Improving Immunization Rates in African American Communities</a:t>
            </a:r>
          </a:p>
          <a:p>
            <a:pPr>
              <a:defRPr/>
            </a:pPr>
            <a:r>
              <a:rPr lang="en-US" sz="1650" dirty="0">
                <a:solidFill>
                  <a:prstClr val="black"/>
                </a:solidFill>
                <a:latin typeface="+mn-lt"/>
                <a:ea typeface="+mn-ea"/>
                <a:cs typeface="+mn-cs"/>
              </a:rPr>
              <a:t>January 2021-September 2022 (?)</a:t>
            </a:r>
            <a:endParaRPr lang="en-US" sz="1650" dirty="0">
              <a:solidFill>
                <a:prstClr val="black"/>
              </a:solidFill>
              <a:latin typeface="+mn-lt"/>
            </a:endParaRPr>
          </a:p>
        </p:txBody>
      </p:sp>
      <p:pic>
        <p:nvPicPr>
          <p:cNvPr id="3" name="Picture 2">
            <a:extLst>
              <a:ext uri="{FF2B5EF4-FFF2-40B4-BE49-F238E27FC236}">
                <a16:creationId xmlns:a16="http://schemas.microsoft.com/office/drawing/2014/main" id="{F5BEFF71-2B7F-4625-99FE-AB845A603790}"/>
              </a:ext>
            </a:extLst>
          </p:cNvPr>
          <p:cNvPicPr>
            <a:picLocks noChangeAspect="1"/>
          </p:cNvPicPr>
          <p:nvPr/>
        </p:nvPicPr>
        <p:blipFill rotWithShape="1">
          <a:blip r:embed="rId3"/>
          <a:srcRect l="9641" t="12843" r="7878"/>
          <a:stretch/>
        </p:blipFill>
        <p:spPr>
          <a:xfrm>
            <a:off x="7690891" y="902969"/>
            <a:ext cx="1375868" cy="607103"/>
          </a:xfrm>
          <a:prstGeom prst="rect">
            <a:avLst/>
          </a:prstGeom>
        </p:spPr>
      </p:pic>
      <p:sp>
        <p:nvSpPr>
          <p:cNvPr id="12" name="TextBox 11">
            <a:extLst>
              <a:ext uri="{FF2B5EF4-FFF2-40B4-BE49-F238E27FC236}">
                <a16:creationId xmlns:a16="http://schemas.microsoft.com/office/drawing/2014/main" id="{1D52867E-F68D-4965-ABDE-AC6623FB58C0}"/>
              </a:ext>
            </a:extLst>
          </p:cNvPr>
          <p:cNvSpPr txBox="1"/>
          <p:nvPr/>
        </p:nvSpPr>
        <p:spPr>
          <a:xfrm>
            <a:off x="97024" y="1705686"/>
            <a:ext cx="3317820" cy="3600986"/>
          </a:xfrm>
          <a:prstGeom prst="rect">
            <a:avLst/>
          </a:prstGeom>
          <a:noFill/>
        </p:spPr>
        <p:txBody>
          <a:bodyPr wrap="square" rtlCol="0">
            <a:spAutoFit/>
          </a:bodyPr>
          <a:lstStyle/>
          <a:p>
            <a:pPr defTabSz="685800">
              <a:defRPr/>
            </a:pPr>
            <a:r>
              <a:rPr lang="en-US" sz="1200" b="1" dirty="0">
                <a:effectLst>
                  <a:outerShdw blurRad="38100" dist="38100" dir="2700000" algn="tl">
                    <a:srgbClr val="000000">
                      <a:alpha val="43137"/>
                    </a:srgbClr>
                  </a:outerShdw>
                </a:effectLst>
              </a:rPr>
              <a:t>P</a:t>
            </a:r>
            <a:r>
              <a:rPr lang="en-US" sz="1200" b="1" dirty="0">
                <a:solidFill>
                  <a:prstClr val="black"/>
                </a:solidFill>
                <a:sym typeface="Wingdings" panose="05000000000000000000" pitchFamily="2" charset="2"/>
              </a:rPr>
              <a:t> </a:t>
            </a:r>
            <a:r>
              <a:rPr lang="en-US" sz="1200" b="1" dirty="0">
                <a:solidFill>
                  <a:prstClr val="black"/>
                </a:solidFill>
              </a:rPr>
              <a:t>January 2021-June 2021</a:t>
            </a:r>
          </a:p>
          <a:p>
            <a:pPr marL="214313" indent="-214313">
              <a:buFont typeface="Arial" panose="020B0604020202020204" pitchFamily="34" charset="0"/>
              <a:buChar char="•"/>
              <a:defRPr/>
            </a:pPr>
            <a:r>
              <a:rPr lang="en-US" sz="1200" dirty="0">
                <a:solidFill>
                  <a:prstClr val="black"/>
                </a:solidFill>
              </a:rPr>
              <a:t>Select Office Champions/QI team</a:t>
            </a:r>
          </a:p>
          <a:p>
            <a:pPr marL="214313" indent="-214313">
              <a:buFont typeface="Arial" panose="020B0604020202020204" pitchFamily="34" charset="0"/>
              <a:buChar char="•"/>
              <a:defRPr/>
            </a:pPr>
            <a:r>
              <a:rPr lang="en-US" sz="1200" dirty="0">
                <a:solidFill>
                  <a:prstClr val="black"/>
                </a:solidFill>
              </a:rPr>
              <a:t>Complete practice self-assessment survey</a:t>
            </a:r>
          </a:p>
          <a:p>
            <a:pPr marL="214313" indent="-214313">
              <a:buFont typeface="Arial" panose="020B0604020202020204" pitchFamily="34" charset="0"/>
              <a:buChar char="•"/>
              <a:defRPr/>
            </a:pPr>
            <a:r>
              <a:rPr lang="en-US" sz="1200" dirty="0">
                <a:solidFill>
                  <a:prstClr val="black"/>
                </a:solidFill>
              </a:rPr>
              <a:t>Baseline chart review (measurement period 10/1/2019-10/1/2020)</a:t>
            </a:r>
          </a:p>
          <a:p>
            <a:pPr marL="214313" indent="-214313">
              <a:buFont typeface="Arial" panose="020B0604020202020204" pitchFamily="34" charset="0"/>
              <a:buChar char="•"/>
              <a:defRPr/>
            </a:pPr>
            <a:r>
              <a:rPr lang="en-US" sz="1200" dirty="0">
                <a:solidFill>
                  <a:prstClr val="black"/>
                </a:solidFill>
              </a:rPr>
              <a:t>Project intervention plan</a:t>
            </a:r>
          </a:p>
          <a:p>
            <a:pPr defTabSz="685800">
              <a:defRPr/>
            </a:pPr>
            <a:r>
              <a:rPr lang="en-US" sz="1200" b="1" dirty="0">
                <a:effectLst>
                  <a:outerShdw blurRad="38100" dist="38100" dir="2700000" algn="tl">
                    <a:srgbClr val="000000">
                      <a:alpha val="43137"/>
                    </a:srgbClr>
                  </a:outerShdw>
                </a:effectLst>
              </a:rPr>
              <a:t>D</a:t>
            </a:r>
            <a:r>
              <a:rPr lang="en-US" sz="1200" b="1" dirty="0">
                <a:solidFill>
                  <a:prstClr val="black"/>
                </a:solidFill>
                <a:sym typeface="Wingdings" panose="05000000000000000000" pitchFamily="2" charset="2"/>
              </a:rPr>
              <a:t> July 2021-August 2022</a:t>
            </a:r>
          </a:p>
          <a:p>
            <a:pPr marL="214313" indent="-214313">
              <a:buFont typeface="Arial" panose="020B0604020202020204" pitchFamily="34" charset="0"/>
              <a:buChar char="•"/>
              <a:defRPr/>
            </a:pPr>
            <a:r>
              <a:rPr lang="en-US" sz="1200" dirty="0">
                <a:solidFill>
                  <a:prstClr val="black"/>
                </a:solidFill>
                <a:sym typeface="Wingdings" panose="05000000000000000000" pitchFamily="2" charset="2"/>
              </a:rPr>
              <a:t>Implement interventions 7/3/2021-8/3/2022</a:t>
            </a:r>
          </a:p>
          <a:p>
            <a:pPr marL="214313" indent="-214313">
              <a:buFont typeface="Arial" panose="020B0604020202020204" pitchFamily="34" charset="0"/>
              <a:buChar char="•"/>
              <a:defRPr/>
            </a:pPr>
            <a:r>
              <a:rPr lang="en-US" sz="1200" dirty="0">
                <a:solidFill>
                  <a:prstClr val="black"/>
                </a:solidFill>
                <a:sym typeface="Wingdings" panose="05000000000000000000" pitchFamily="2" charset="2"/>
              </a:rPr>
              <a:t>Pilot first at Fessey &amp; Two Rivers, then extend to all</a:t>
            </a:r>
            <a:endParaRPr lang="en-US" sz="1200" dirty="0">
              <a:solidFill>
                <a:prstClr val="black"/>
              </a:solidFill>
            </a:endParaRPr>
          </a:p>
          <a:p>
            <a:pPr defTabSz="685800">
              <a:defRPr/>
            </a:pPr>
            <a:r>
              <a:rPr lang="en-US" sz="1200" b="1" dirty="0">
                <a:effectLst>
                  <a:outerShdw blurRad="38100" dist="38100" dir="2700000" algn="tl">
                    <a:srgbClr val="000000">
                      <a:alpha val="43137"/>
                    </a:srgbClr>
                  </a:outerShdw>
                </a:effectLst>
              </a:rPr>
              <a:t>S</a:t>
            </a:r>
            <a:r>
              <a:rPr lang="en-US" sz="1200" b="1" dirty="0">
                <a:solidFill>
                  <a:prstClr val="black"/>
                </a:solidFill>
              </a:rPr>
              <a:t> </a:t>
            </a:r>
            <a:r>
              <a:rPr lang="en-US" sz="1200" b="1" dirty="0">
                <a:solidFill>
                  <a:prstClr val="black"/>
                </a:solidFill>
                <a:sym typeface="Wingdings" panose="05000000000000000000" pitchFamily="2" charset="2"/>
              </a:rPr>
              <a:t> August-September 2022</a:t>
            </a:r>
          </a:p>
          <a:p>
            <a:pPr marL="257175" indent="-257175" defTabSz="685800">
              <a:buFont typeface="Arial" panose="020B0604020202020204" pitchFamily="34" charset="0"/>
              <a:buChar char="•"/>
              <a:defRPr/>
            </a:pPr>
            <a:r>
              <a:rPr lang="en-US" sz="1200" dirty="0">
                <a:solidFill>
                  <a:prstClr val="black"/>
                </a:solidFill>
                <a:sym typeface="Wingdings" panose="05000000000000000000" pitchFamily="2" charset="2"/>
              </a:rPr>
              <a:t>Interim data checks</a:t>
            </a:r>
          </a:p>
          <a:p>
            <a:pPr marL="214313" indent="-214313">
              <a:buFont typeface="Arial" panose="020B0604020202020204" pitchFamily="34" charset="0"/>
              <a:buChar char="•"/>
              <a:defRPr/>
            </a:pPr>
            <a:r>
              <a:rPr lang="en-US" sz="1200" dirty="0">
                <a:solidFill>
                  <a:prstClr val="black"/>
                </a:solidFill>
              </a:rPr>
              <a:t>Second medical chart review (measurement period 7/3/2021-8/5/2022)</a:t>
            </a:r>
          </a:p>
          <a:p>
            <a:pPr defTabSz="685800">
              <a:defRPr/>
            </a:pPr>
            <a:r>
              <a:rPr lang="en-US" sz="1200" b="1" dirty="0">
                <a:effectLst>
                  <a:outerShdw blurRad="38100" dist="38100" dir="2700000" algn="tl">
                    <a:srgbClr val="000000">
                      <a:alpha val="43137"/>
                    </a:srgbClr>
                  </a:outerShdw>
                </a:effectLst>
              </a:rPr>
              <a:t>A</a:t>
            </a:r>
            <a:r>
              <a:rPr lang="en-US" sz="1200" b="1" dirty="0">
                <a:solidFill>
                  <a:srgbClr val="007FAA"/>
                </a:solidFill>
              </a:rPr>
              <a:t> </a:t>
            </a:r>
            <a:r>
              <a:rPr lang="en-US" sz="1200" b="1" dirty="0">
                <a:solidFill>
                  <a:prstClr val="black"/>
                </a:solidFill>
                <a:sym typeface="Wingdings" panose="05000000000000000000" pitchFamily="2" charset="2"/>
              </a:rPr>
              <a:t> October 2022- funding extended?</a:t>
            </a:r>
          </a:p>
          <a:p>
            <a:pPr marL="214313" indent="-214313">
              <a:buFont typeface="Arial" panose="020B0604020202020204" pitchFamily="34" charset="0"/>
              <a:buChar char="•"/>
              <a:defRPr/>
            </a:pPr>
            <a:r>
              <a:rPr lang="en-US" sz="1200" dirty="0">
                <a:solidFill>
                  <a:prstClr val="black"/>
                </a:solidFill>
              </a:rPr>
              <a:t>Evaluate, reassess interventions, continue PDSA cycles</a:t>
            </a:r>
          </a:p>
          <a:p>
            <a:pPr marL="214313" indent="-214313">
              <a:buFont typeface="Arial" panose="020B0604020202020204" pitchFamily="34" charset="0"/>
              <a:buChar char="•"/>
              <a:defRPr/>
            </a:pPr>
            <a:r>
              <a:rPr lang="en-US" sz="1200" dirty="0">
                <a:solidFill>
                  <a:prstClr val="black"/>
                </a:solidFill>
              </a:rPr>
              <a:t>Submit sustainability plan</a:t>
            </a:r>
          </a:p>
          <a:p>
            <a:pPr marL="214313" indent="-214313">
              <a:buFont typeface="Arial" panose="020B0604020202020204" pitchFamily="34" charset="0"/>
              <a:buChar char="•"/>
              <a:defRPr/>
            </a:pPr>
            <a:r>
              <a:rPr lang="en-US" sz="1200" dirty="0">
                <a:solidFill>
                  <a:prstClr val="black"/>
                </a:solidFill>
                <a:sym typeface="Wingdings" panose="05000000000000000000" pitchFamily="2" charset="2"/>
              </a:rPr>
              <a:t>Third medical records chart review?</a:t>
            </a:r>
            <a:endParaRPr lang="en-US" sz="1200" dirty="0">
              <a:solidFill>
                <a:prstClr val="black"/>
              </a:solidFill>
            </a:endParaRPr>
          </a:p>
        </p:txBody>
      </p:sp>
      <p:sp>
        <p:nvSpPr>
          <p:cNvPr id="14" name="TextBox 13">
            <a:extLst>
              <a:ext uri="{FF2B5EF4-FFF2-40B4-BE49-F238E27FC236}">
                <a16:creationId xmlns:a16="http://schemas.microsoft.com/office/drawing/2014/main" id="{2410C561-C825-4EF3-8135-E6681475092F}"/>
              </a:ext>
            </a:extLst>
          </p:cNvPr>
          <p:cNvSpPr txBox="1"/>
          <p:nvPr/>
        </p:nvSpPr>
        <p:spPr>
          <a:xfrm>
            <a:off x="5725009" y="1787982"/>
            <a:ext cx="3204794" cy="4374274"/>
          </a:xfrm>
          <a:prstGeom prst="rect">
            <a:avLst/>
          </a:prstGeom>
          <a:noFill/>
        </p:spPr>
        <p:txBody>
          <a:bodyPr wrap="square" rtlCol="0">
            <a:spAutoFit/>
          </a:bodyPr>
          <a:lstStyle/>
          <a:p>
            <a:pPr defTabSz="685800">
              <a:defRPr/>
            </a:pPr>
            <a:r>
              <a:rPr lang="en-US" sz="1125" b="1" dirty="0">
                <a:solidFill>
                  <a:prstClr val="black"/>
                </a:solidFill>
                <a:latin typeface="Calibri" panose="020F0502020204030204"/>
              </a:rPr>
              <a:t>PDSA Cycle 1 Interventions-MNPS Clinics</a:t>
            </a:r>
          </a:p>
          <a:p>
            <a:pPr defTabSz="685800">
              <a:defRPr/>
            </a:pPr>
            <a:endParaRPr lang="en-US" sz="900" b="1" dirty="0">
              <a:solidFill>
                <a:prstClr val="black"/>
              </a:solidFill>
              <a:latin typeface="Calibri" panose="020F0502020204030204"/>
            </a:endParaRPr>
          </a:p>
          <a:p>
            <a:pPr marL="257175" indent="-257175" defTabSz="685800">
              <a:buFont typeface="Arial" panose="020B0604020202020204" pitchFamily="34" charset="0"/>
              <a:buChar char="•"/>
              <a:defRPr/>
            </a:pPr>
            <a:r>
              <a:rPr lang="en-US" sz="1125" dirty="0">
                <a:solidFill>
                  <a:prstClr val="black"/>
                </a:solidFill>
              </a:rPr>
              <a:t>AAFP CME &amp; educational resources distributed </a:t>
            </a:r>
          </a:p>
          <a:p>
            <a:pPr defTabSz="685800">
              <a:defRPr/>
            </a:pPr>
            <a:endParaRPr lang="en-US" sz="900" dirty="0">
              <a:solidFill>
                <a:prstClr val="black"/>
              </a:solidFill>
            </a:endParaRPr>
          </a:p>
          <a:p>
            <a:pPr marL="257175" indent="-257175">
              <a:buFont typeface="Arial" panose="020B0604020202020204" pitchFamily="34" charset="0"/>
              <a:buChar char="•"/>
              <a:defRPr/>
            </a:pPr>
            <a:r>
              <a:rPr lang="en-US" sz="1125" dirty="0">
                <a:solidFill>
                  <a:prstClr val="black"/>
                </a:solidFill>
              </a:rPr>
              <a:t>Epic Training on reconciling outside immunizations from TennIIS and Care Everywhere (role-specific training conducted August 2021 Teams meeting)</a:t>
            </a:r>
          </a:p>
          <a:p>
            <a:pPr defTabSz="685800">
              <a:defRPr/>
            </a:pPr>
            <a:endParaRPr lang="en-US" sz="900" dirty="0">
              <a:solidFill>
                <a:prstClr val="black"/>
              </a:solidFill>
            </a:endParaRPr>
          </a:p>
          <a:p>
            <a:pPr marL="257175" indent="-257175">
              <a:buFont typeface="Arial" panose="020B0604020202020204" pitchFamily="34" charset="0"/>
              <a:buChar char="•"/>
              <a:defRPr/>
            </a:pPr>
            <a:r>
              <a:rPr lang="en-US" sz="1125" dirty="0">
                <a:solidFill>
                  <a:prstClr val="black"/>
                </a:solidFill>
              </a:rPr>
              <a:t>Population Health Talks for staff:</a:t>
            </a:r>
          </a:p>
          <a:p>
            <a:pPr marL="600075" lvl="1" indent="-257175">
              <a:buFont typeface="Courier New" panose="02070309020205020404" pitchFamily="49" charset="0"/>
              <a:buChar char="o"/>
              <a:defRPr/>
            </a:pPr>
            <a:r>
              <a:rPr lang="en-US" sz="1125" dirty="0">
                <a:solidFill>
                  <a:prstClr val="black"/>
                </a:solidFill>
              </a:rPr>
              <a:t>Vaccine Confidence (October 2021) with Dr. Michael Brown</a:t>
            </a:r>
          </a:p>
          <a:p>
            <a:pPr marL="600075" lvl="1" indent="-257175">
              <a:buFont typeface="Courier New" panose="02070309020205020404" pitchFamily="49" charset="0"/>
              <a:buChar char="o"/>
              <a:defRPr/>
            </a:pPr>
            <a:r>
              <a:rPr lang="en-US" sz="1125" dirty="0">
                <a:solidFill>
                  <a:prstClr val="black"/>
                </a:solidFill>
              </a:rPr>
              <a:t>Unconscious Bias Training (November 2021) with Dr. Arie Nettles</a:t>
            </a:r>
          </a:p>
          <a:p>
            <a:pPr defTabSz="685800">
              <a:defRPr/>
            </a:pPr>
            <a:endParaRPr lang="en-US" sz="900" dirty="0">
              <a:solidFill>
                <a:prstClr val="black"/>
              </a:solidFill>
            </a:endParaRPr>
          </a:p>
          <a:p>
            <a:pPr marL="214313" indent="-214313" defTabSz="685800">
              <a:buFont typeface="Arial" panose="020B0604020202020204" pitchFamily="34" charset="0"/>
              <a:buChar char="•"/>
              <a:defRPr/>
            </a:pPr>
            <a:r>
              <a:rPr lang="en-US" sz="1125" dirty="0">
                <a:solidFill>
                  <a:prstClr val="black"/>
                </a:solidFill>
              </a:rPr>
              <a:t>Review needed vaccines in daily clinic huddles</a:t>
            </a:r>
          </a:p>
          <a:p>
            <a:pPr marL="214313" indent="-214313" defTabSz="685800">
              <a:buFont typeface="Arial" panose="020B0604020202020204" pitchFamily="34" charset="0"/>
              <a:buChar char="•"/>
              <a:defRPr/>
            </a:pPr>
            <a:endParaRPr lang="en-US" sz="1125" dirty="0">
              <a:solidFill>
                <a:prstClr val="black"/>
              </a:solidFill>
            </a:endParaRPr>
          </a:p>
          <a:p>
            <a:pPr marL="214313" indent="-214313" defTabSz="685800">
              <a:buFont typeface="Arial" panose="020B0604020202020204" pitchFamily="34" charset="0"/>
              <a:buChar char="•"/>
              <a:defRPr/>
            </a:pPr>
            <a:r>
              <a:rPr lang="en-US" sz="1125" dirty="0">
                <a:solidFill>
                  <a:prstClr val="black"/>
                </a:solidFill>
              </a:rPr>
              <a:t>Review standing order policies with staff</a:t>
            </a:r>
          </a:p>
          <a:p>
            <a:pPr defTabSz="685800">
              <a:defRPr/>
            </a:pPr>
            <a:endParaRPr lang="en-US" sz="900" dirty="0">
              <a:solidFill>
                <a:prstClr val="black"/>
              </a:solidFill>
            </a:endParaRPr>
          </a:p>
          <a:p>
            <a:pPr marL="214313" indent="-214313" defTabSz="685800">
              <a:buFont typeface="Arial" panose="020B0604020202020204" pitchFamily="34" charset="0"/>
              <a:buChar char="•"/>
              <a:defRPr/>
            </a:pPr>
            <a:r>
              <a:rPr lang="en-US" sz="1125" dirty="0">
                <a:solidFill>
                  <a:prstClr val="black"/>
                </a:solidFill>
              </a:rPr>
              <a:t>Add HPV to the intake form</a:t>
            </a:r>
          </a:p>
          <a:p>
            <a:pPr defTabSz="685800">
              <a:defRPr/>
            </a:pPr>
            <a:endParaRPr lang="en-US" sz="900" dirty="0">
              <a:solidFill>
                <a:prstClr val="black"/>
              </a:solidFill>
            </a:endParaRPr>
          </a:p>
          <a:p>
            <a:pPr marL="214313" indent="-214313" defTabSz="685800">
              <a:buFont typeface="Arial" panose="020B0604020202020204" pitchFamily="34" charset="0"/>
              <a:buChar char="•"/>
              <a:defRPr/>
            </a:pPr>
            <a:r>
              <a:rPr lang="en-US" sz="1125" dirty="0">
                <a:solidFill>
                  <a:prstClr val="black"/>
                </a:solidFill>
              </a:rPr>
              <a:t>Call pharmacy to obtain outside vaccination records if needed</a:t>
            </a:r>
          </a:p>
          <a:p>
            <a:pPr defTabSz="685800">
              <a:defRPr/>
            </a:pPr>
            <a:endParaRPr lang="en-US" sz="1050" dirty="0">
              <a:solidFill>
                <a:prstClr val="black"/>
              </a:solidFill>
              <a:latin typeface="Calibri" panose="020F0502020204030204"/>
            </a:endParaRPr>
          </a:p>
        </p:txBody>
      </p:sp>
      <p:pic>
        <p:nvPicPr>
          <p:cNvPr id="5" name="Picture 4">
            <a:extLst>
              <a:ext uri="{FF2B5EF4-FFF2-40B4-BE49-F238E27FC236}">
                <a16:creationId xmlns:a16="http://schemas.microsoft.com/office/drawing/2014/main" id="{3813DD63-43A6-424A-A1FE-F34A1D4D2217}"/>
              </a:ext>
            </a:extLst>
          </p:cNvPr>
          <p:cNvPicPr>
            <a:picLocks noChangeAspect="1"/>
          </p:cNvPicPr>
          <p:nvPr/>
        </p:nvPicPr>
        <p:blipFill rotWithShape="1">
          <a:blip r:embed="rId4"/>
          <a:srcRect l="15106" r="15106"/>
          <a:stretch/>
        </p:blipFill>
        <p:spPr>
          <a:xfrm>
            <a:off x="77242" y="902969"/>
            <a:ext cx="1644017" cy="627095"/>
          </a:xfrm>
          <a:prstGeom prst="rect">
            <a:avLst/>
          </a:prstGeom>
        </p:spPr>
      </p:pic>
      <p:pic>
        <p:nvPicPr>
          <p:cNvPr id="2" name="Picture 1">
            <a:extLst>
              <a:ext uri="{FF2B5EF4-FFF2-40B4-BE49-F238E27FC236}">
                <a16:creationId xmlns:a16="http://schemas.microsoft.com/office/drawing/2014/main" id="{54FE2008-F1F5-438E-8433-599321867A47}"/>
              </a:ext>
            </a:extLst>
          </p:cNvPr>
          <p:cNvPicPr>
            <a:picLocks noChangeAspect="1"/>
          </p:cNvPicPr>
          <p:nvPr/>
        </p:nvPicPr>
        <p:blipFill>
          <a:blip r:embed="rId5"/>
          <a:stretch>
            <a:fillRect/>
          </a:stretch>
        </p:blipFill>
        <p:spPr>
          <a:xfrm>
            <a:off x="3632959" y="3171187"/>
            <a:ext cx="1850651" cy="1098824"/>
          </a:xfrm>
          <a:prstGeom prst="rect">
            <a:avLst/>
          </a:prstGeom>
        </p:spPr>
      </p:pic>
      <p:pic>
        <p:nvPicPr>
          <p:cNvPr id="7" name="Picture 6">
            <a:extLst>
              <a:ext uri="{FF2B5EF4-FFF2-40B4-BE49-F238E27FC236}">
                <a16:creationId xmlns:a16="http://schemas.microsoft.com/office/drawing/2014/main" id="{E9BF3C11-4BF2-4675-ADD5-79440D0355F6}"/>
              </a:ext>
            </a:extLst>
          </p:cNvPr>
          <p:cNvPicPr>
            <a:picLocks noChangeAspect="1"/>
          </p:cNvPicPr>
          <p:nvPr/>
        </p:nvPicPr>
        <p:blipFill>
          <a:blip r:embed="rId6"/>
          <a:stretch>
            <a:fillRect/>
          </a:stretch>
        </p:blipFill>
        <p:spPr>
          <a:xfrm>
            <a:off x="3673276" y="1781887"/>
            <a:ext cx="1779585" cy="1340621"/>
          </a:xfrm>
          <a:prstGeom prst="rect">
            <a:avLst/>
          </a:prstGeom>
        </p:spPr>
      </p:pic>
      <p:pic>
        <p:nvPicPr>
          <p:cNvPr id="6" name="Picture 5">
            <a:extLst>
              <a:ext uri="{FF2B5EF4-FFF2-40B4-BE49-F238E27FC236}">
                <a16:creationId xmlns:a16="http://schemas.microsoft.com/office/drawing/2014/main" id="{1F2D1C02-524F-4A98-B3B5-F4F92858DCFB}"/>
              </a:ext>
            </a:extLst>
          </p:cNvPr>
          <p:cNvPicPr>
            <a:picLocks noChangeAspect="1"/>
          </p:cNvPicPr>
          <p:nvPr/>
        </p:nvPicPr>
        <p:blipFill>
          <a:blip r:embed="rId7"/>
          <a:stretch>
            <a:fillRect/>
          </a:stretch>
        </p:blipFill>
        <p:spPr>
          <a:xfrm>
            <a:off x="-15513" y="5647478"/>
            <a:ext cx="9062489" cy="704149"/>
          </a:xfrm>
          <a:prstGeom prst="rect">
            <a:avLst/>
          </a:prstGeom>
        </p:spPr>
      </p:pic>
      <p:pic>
        <p:nvPicPr>
          <p:cNvPr id="8" name="Picture 7">
            <a:extLst>
              <a:ext uri="{FF2B5EF4-FFF2-40B4-BE49-F238E27FC236}">
                <a16:creationId xmlns:a16="http://schemas.microsoft.com/office/drawing/2014/main" id="{D53B1820-3B68-4D6A-B5AD-BBBD5F21D6FC}"/>
              </a:ext>
            </a:extLst>
          </p:cNvPr>
          <p:cNvPicPr>
            <a:picLocks noChangeAspect="1"/>
          </p:cNvPicPr>
          <p:nvPr/>
        </p:nvPicPr>
        <p:blipFill>
          <a:blip r:embed="rId8"/>
          <a:stretch>
            <a:fillRect/>
          </a:stretch>
        </p:blipFill>
        <p:spPr>
          <a:xfrm>
            <a:off x="3686993" y="4373532"/>
            <a:ext cx="1779585" cy="1522500"/>
          </a:xfrm>
          <a:prstGeom prst="rect">
            <a:avLst/>
          </a:prstGeom>
        </p:spPr>
      </p:pic>
    </p:spTree>
    <p:extLst>
      <p:ext uri="{BB962C8B-B14F-4D97-AF65-F5344CB8AC3E}">
        <p14:creationId xmlns:p14="http://schemas.microsoft.com/office/powerpoint/2010/main" val="1335894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6EA58-7BDE-3A40-866F-DBCEF524C69A}"/>
              </a:ext>
            </a:extLst>
          </p:cNvPr>
          <p:cNvSpPr>
            <a:spLocks noGrp="1"/>
          </p:cNvSpPr>
          <p:nvPr>
            <p:ph type="ctrTitle"/>
          </p:nvPr>
        </p:nvSpPr>
        <p:spPr>
          <a:xfrm>
            <a:off x="1281546" y="970217"/>
            <a:ext cx="6858000" cy="2387600"/>
          </a:xfrm>
        </p:spPr>
        <p:txBody>
          <a:bodyPr>
            <a:normAutofit/>
          </a:bodyPr>
          <a:lstStyle/>
          <a:p>
            <a:r>
              <a:rPr lang="en-US" sz="3000" b="1" dirty="0">
                <a:latin typeface="Calibri" panose="020F0502020204030204" pitchFamily="34" charset="0"/>
                <a:cs typeface="Calibri" panose="020F0502020204030204" pitchFamily="34" charset="0"/>
              </a:rPr>
              <a:t>The American Academy of Family Physicians (AAFP) Improving Adult Immunization Rates within African American Communities</a:t>
            </a:r>
            <a:br>
              <a:rPr lang="en-US" sz="3000" b="1" dirty="0"/>
            </a:br>
            <a:endParaRPr lang="en-US" sz="3000" dirty="0"/>
          </a:p>
        </p:txBody>
      </p:sp>
      <p:sp>
        <p:nvSpPr>
          <p:cNvPr id="4" name="Slide Number Placeholder 3">
            <a:extLst>
              <a:ext uri="{FF2B5EF4-FFF2-40B4-BE49-F238E27FC236}">
                <a16:creationId xmlns:a16="http://schemas.microsoft.com/office/drawing/2014/main" id="{102489FB-4E65-504E-9021-106F84661309}"/>
              </a:ext>
            </a:extLst>
          </p:cNvPr>
          <p:cNvSpPr>
            <a:spLocks noGrp="1"/>
          </p:cNvSpPr>
          <p:nvPr>
            <p:ph type="sldNum" sz="quarter" idx="12"/>
          </p:nvPr>
        </p:nvSpPr>
        <p:spPr/>
        <p:txBody>
          <a:bodyPr/>
          <a:lstStyle/>
          <a:p>
            <a:fld id="{20AB92C5-1D96-C34E-934B-A4C246A1AA66}" type="slidenum">
              <a:rPr lang="en-US" smtClean="0"/>
              <a:t>2</a:t>
            </a:fld>
            <a:endParaRPr lang="en-US"/>
          </a:p>
        </p:txBody>
      </p:sp>
      <p:sp>
        <p:nvSpPr>
          <p:cNvPr id="5" name="Subtitle 4">
            <a:extLst>
              <a:ext uri="{FF2B5EF4-FFF2-40B4-BE49-F238E27FC236}">
                <a16:creationId xmlns:a16="http://schemas.microsoft.com/office/drawing/2014/main" id="{1EED59BF-6FB9-474E-A156-2B0D714E3767}"/>
              </a:ext>
            </a:extLst>
          </p:cNvPr>
          <p:cNvSpPr txBox="1">
            <a:spLocks noGrp="1"/>
          </p:cNvSpPr>
          <p:nvPr>
            <p:ph type="subTitle" idx="1"/>
          </p:nvPr>
        </p:nvSpPr>
        <p:spPr>
          <a:xfrm>
            <a:off x="588819" y="3599303"/>
            <a:ext cx="8425872" cy="2515560"/>
          </a:xfrm>
          <a:prstGeom prst="rect">
            <a:avLst/>
          </a:prstGeom>
          <a:noFill/>
        </p:spPr>
        <p:txBody>
          <a:bodyPr wrap="square" rtlCol="0">
            <a:spAutoFit/>
          </a:bodyPr>
          <a:lstStyle/>
          <a:p>
            <a:pPr algn="l">
              <a:lnSpc>
                <a:spcPct val="100000"/>
              </a:lnSpc>
              <a:spcBef>
                <a:spcPts val="0"/>
              </a:spcBef>
            </a:pPr>
            <a:r>
              <a:rPr lang="en-US" sz="1600" b="1" dirty="0">
                <a:latin typeface="Calibri" panose="020F0502020204030204" pitchFamily="34" charset="0"/>
                <a:cs typeface="Calibri" panose="020F0502020204030204" pitchFamily="34" charset="0"/>
              </a:rPr>
              <a:t>Denee Moore, MD, FAAFP: </a:t>
            </a:r>
            <a:r>
              <a:rPr lang="en-US" sz="1600" dirty="0">
                <a:latin typeface="Calibri" panose="020F0502020204030204" pitchFamily="34" charset="0"/>
                <a:cs typeface="Calibri" panose="020F0502020204030204" pitchFamily="34" charset="0"/>
              </a:rPr>
              <a:t>Assistant Professor, Department of Family Medicine &amp; Population Health, Virginia Commonwealth University School of Medicine</a:t>
            </a:r>
          </a:p>
          <a:p>
            <a:pPr algn="l">
              <a:lnSpc>
                <a:spcPct val="100000"/>
              </a:lnSpc>
              <a:spcBef>
                <a:spcPts val="0"/>
              </a:spcBef>
            </a:pPr>
            <a:endParaRPr lang="en-US" sz="1600" dirty="0">
              <a:latin typeface="Calibri" panose="020F0502020204030204" pitchFamily="34" charset="0"/>
              <a:cs typeface="Calibri" panose="020F0502020204030204" pitchFamily="34" charset="0"/>
            </a:endParaRPr>
          </a:p>
          <a:p>
            <a:pPr algn="l">
              <a:lnSpc>
                <a:spcPct val="100000"/>
              </a:lnSpc>
              <a:spcBef>
                <a:spcPts val="0"/>
              </a:spcBef>
            </a:pPr>
            <a:r>
              <a:rPr lang="en-US" sz="1600" b="1" dirty="0">
                <a:latin typeface="Calibri" panose="020F0502020204030204" pitchFamily="34" charset="0"/>
                <a:cs typeface="Calibri" panose="020F0502020204030204" pitchFamily="34" charset="0"/>
              </a:rPr>
              <a:t>Martha Shepherd, DO, MPH, FAAFP: </a:t>
            </a:r>
            <a:r>
              <a:rPr lang="en-US" sz="1600" dirty="0">
                <a:latin typeface="Calibri" panose="020F0502020204030204" pitchFamily="34" charset="0"/>
                <a:cs typeface="Calibri" panose="020F0502020204030204" pitchFamily="34" charset="0"/>
              </a:rPr>
              <a:t> Assistant Professor of Clinical Medicine &amp; Pediatrics, Vanderbilt University Medical Center, Nashville, TN</a:t>
            </a:r>
          </a:p>
          <a:p>
            <a:pPr algn="l">
              <a:lnSpc>
                <a:spcPct val="100000"/>
              </a:lnSpc>
              <a:spcBef>
                <a:spcPts val="0"/>
              </a:spcBef>
            </a:pPr>
            <a:endParaRPr lang="en-US" sz="1600" dirty="0">
              <a:latin typeface="Calibri" panose="020F0502020204030204" pitchFamily="34" charset="0"/>
              <a:cs typeface="Calibri" panose="020F0502020204030204" pitchFamily="34" charset="0"/>
            </a:endParaRPr>
          </a:p>
          <a:p>
            <a:pPr algn="l">
              <a:lnSpc>
                <a:spcPct val="100000"/>
              </a:lnSpc>
              <a:spcBef>
                <a:spcPts val="0"/>
              </a:spcBef>
            </a:pPr>
            <a:r>
              <a:rPr lang="en-US" sz="1600" b="1" dirty="0">
                <a:latin typeface="Calibri" panose="020F0502020204030204" pitchFamily="34" charset="0"/>
                <a:cs typeface="Calibri" panose="020F0502020204030204" pitchFamily="34" charset="0"/>
              </a:rPr>
              <a:t>Mina Khan, MD, FAAFP:  </a:t>
            </a:r>
            <a:r>
              <a:rPr lang="en-US" sz="1600" dirty="0">
                <a:latin typeface="Calibri" panose="020F0502020204030204" pitchFamily="34" charset="0"/>
                <a:cs typeface="Calibri" panose="020F0502020204030204" pitchFamily="34" charset="0"/>
              </a:rPr>
              <a:t>Managing Partner, Primary Care Services-Blount, LLC, Oneonta, AL</a:t>
            </a:r>
          </a:p>
          <a:p>
            <a:pPr algn="l"/>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September 12, 2022</a:t>
            </a:r>
          </a:p>
        </p:txBody>
      </p:sp>
    </p:spTree>
    <p:extLst>
      <p:ext uri="{BB962C8B-B14F-4D97-AF65-F5344CB8AC3E}">
        <p14:creationId xmlns:p14="http://schemas.microsoft.com/office/powerpoint/2010/main" val="2458001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3F82F-CC8D-3F48-8F5B-C9455039E9AE}"/>
              </a:ext>
            </a:extLst>
          </p:cNvPr>
          <p:cNvSpPr>
            <a:spLocks noGrp="1"/>
          </p:cNvSpPr>
          <p:nvPr>
            <p:ph type="ctrTitle"/>
          </p:nvPr>
        </p:nvSpPr>
        <p:spPr>
          <a:xfrm>
            <a:off x="1143000" y="2465569"/>
            <a:ext cx="6858000" cy="963431"/>
          </a:xfrm>
        </p:spPr>
        <p:txBody>
          <a:bodyPr>
            <a:normAutofit fontScale="90000"/>
          </a:bodyPr>
          <a:lstStyle/>
          <a:p>
            <a:r>
              <a:rPr lang="en-US" dirty="0">
                <a:latin typeface="Calibri" panose="020F0502020204030204" pitchFamily="34" charset="0"/>
                <a:cs typeface="Calibri" panose="020F0502020204030204" pitchFamily="34" charset="0"/>
              </a:rPr>
              <a:t>Evidence-based Interventions and Strategies </a:t>
            </a:r>
            <a:endParaRPr lang="en-US" dirty="0">
              <a:solidFill>
                <a:schemeClr val="accent1"/>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71CA3EA9-DF1B-2942-8FAE-6885A2B72E9C}"/>
              </a:ext>
            </a:extLst>
          </p:cNvPr>
          <p:cNvSpPr>
            <a:spLocks noGrp="1"/>
          </p:cNvSpPr>
          <p:nvPr>
            <p:ph type="subTitle" idx="1"/>
          </p:nvPr>
        </p:nvSpPr>
        <p:spPr>
          <a:xfrm>
            <a:off x="1143000" y="3691391"/>
            <a:ext cx="6858000" cy="741272"/>
          </a:xfrm>
        </p:spPr>
        <p:txBody>
          <a:bodyPr>
            <a:normAutofit lnSpcReduction="10000"/>
          </a:bodyPr>
          <a:lstStyle/>
          <a:p>
            <a:r>
              <a:rPr lang="en-US" dirty="0">
                <a:solidFill>
                  <a:schemeClr val="accent1"/>
                </a:solidFill>
                <a:latin typeface="Calibri" panose="020F0502020204030204" pitchFamily="34" charset="0"/>
                <a:cs typeface="Calibri" panose="020F0502020204030204" pitchFamily="34" charset="0"/>
              </a:rPr>
              <a:t>Known to Improve Adult Immunization Rates within African American Communities</a:t>
            </a:r>
          </a:p>
        </p:txBody>
      </p:sp>
      <p:sp>
        <p:nvSpPr>
          <p:cNvPr id="4" name="Slide Number Placeholder 3">
            <a:extLst>
              <a:ext uri="{FF2B5EF4-FFF2-40B4-BE49-F238E27FC236}">
                <a16:creationId xmlns:a16="http://schemas.microsoft.com/office/drawing/2014/main" id="{075030AE-3C4D-F44C-A3A6-13971E632A1D}"/>
              </a:ext>
            </a:extLst>
          </p:cNvPr>
          <p:cNvSpPr>
            <a:spLocks noGrp="1"/>
          </p:cNvSpPr>
          <p:nvPr>
            <p:ph type="sldNum" sz="quarter" idx="12"/>
          </p:nvPr>
        </p:nvSpPr>
        <p:spPr/>
        <p:txBody>
          <a:bodyPr/>
          <a:lstStyle/>
          <a:p>
            <a:fld id="{B9E39016-2663-7944-9807-13C159CA5553}" type="slidenum">
              <a:rPr lang="en-US" smtClean="0"/>
              <a:t>20</a:t>
            </a:fld>
            <a:endParaRPr lang="en-US"/>
          </a:p>
        </p:txBody>
      </p:sp>
    </p:spTree>
    <p:extLst>
      <p:ext uri="{BB962C8B-B14F-4D97-AF65-F5344CB8AC3E}">
        <p14:creationId xmlns:p14="http://schemas.microsoft.com/office/powerpoint/2010/main" val="1597864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B0C75-3DD0-B3F8-9C4A-D8F22D9E894C}"/>
              </a:ext>
            </a:extLst>
          </p:cNvPr>
          <p:cNvSpPr>
            <a:spLocks noGrp="1"/>
          </p:cNvSpPr>
          <p:nvPr>
            <p:ph type="title"/>
          </p:nvPr>
        </p:nvSpPr>
        <p:spPr/>
        <p:txBody>
          <a:bodyPr/>
          <a:lstStyle/>
          <a:p>
            <a:r>
              <a:rPr lang="en-US" dirty="0"/>
              <a:t>QI strategies to Increase Immunization Rates</a:t>
            </a:r>
          </a:p>
        </p:txBody>
      </p:sp>
      <p:sp>
        <p:nvSpPr>
          <p:cNvPr id="3" name="Content Placeholder 2">
            <a:extLst>
              <a:ext uri="{FF2B5EF4-FFF2-40B4-BE49-F238E27FC236}">
                <a16:creationId xmlns:a16="http://schemas.microsoft.com/office/drawing/2014/main" id="{E829692E-F304-2128-3B5E-9E11C91E80C5}"/>
              </a:ext>
            </a:extLst>
          </p:cNvPr>
          <p:cNvSpPr>
            <a:spLocks noGrp="1"/>
          </p:cNvSpPr>
          <p:nvPr>
            <p:ph idx="1"/>
          </p:nvPr>
        </p:nvSpPr>
        <p:spPr/>
        <p:txBody>
          <a:bodyPr numCol="2">
            <a:normAutofit fontScale="85000" lnSpcReduction="20000"/>
          </a:bodyPr>
          <a:lstStyle/>
          <a:p>
            <a:r>
              <a:rPr lang="en-US" dirty="0"/>
              <a:t>Reminder/Recall process. </a:t>
            </a:r>
          </a:p>
          <a:p>
            <a:r>
              <a:rPr lang="en-US" dirty="0"/>
              <a:t>Walk-in/immunization only visits</a:t>
            </a:r>
          </a:p>
          <a:p>
            <a:r>
              <a:rPr lang="en-US" dirty="0"/>
              <a:t>Routine measurement of immunization levels</a:t>
            </a:r>
          </a:p>
          <a:p>
            <a:r>
              <a:rPr lang="en-US" dirty="0"/>
              <a:t>Schedule next vaccine appointment while patient is in office</a:t>
            </a:r>
          </a:p>
          <a:p>
            <a:r>
              <a:rPr lang="en-US" dirty="0"/>
              <a:t>Designate an immunization champion to focus on QI</a:t>
            </a:r>
          </a:p>
          <a:p>
            <a:r>
              <a:rPr lang="en-US" dirty="0"/>
              <a:t>Document vaccine refusals</a:t>
            </a:r>
          </a:p>
          <a:p>
            <a:r>
              <a:rPr lang="en-US" dirty="0"/>
              <a:t>Educate patients about the disease</a:t>
            </a:r>
          </a:p>
          <a:p>
            <a:r>
              <a:rPr lang="en-US" dirty="0"/>
              <a:t>Print and electronic resources</a:t>
            </a:r>
          </a:p>
          <a:p>
            <a:r>
              <a:rPr lang="en-US" dirty="0"/>
              <a:t>Involve staff at every level</a:t>
            </a:r>
          </a:p>
          <a:p>
            <a:r>
              <a:rPr lang="en-US" dirty="0"/>
              <a:t>Standing orders for RNs and Mas</a:t>
            </a:r>
          </a:p>
          <a:p>
            <a:r>
              <a:rPr lang="en-US" dirty="0"/>
              <a:t>IIS vaccine forecasters</a:t>
            </a:r>
          </a:p>
          <a:p>
            <a:r>
              <a:rPr lang="en-US" dirty="0"/>
              <a:t>Accurate reporting to IIS</a:t>
            </a:r>
          </a:p>
          <a:p>
            <a:r>
              <a:rPr lang="en-US" dirty="0"/>
              <a:t>Document historical vaccines</a:t>
            </a:r>
          </a:p>
          <a:p>
            <a:pPr marL="0" indent="0">
              <a:buNone/>
            </a:pPr>
            <a:endParaRPr lang="en-US" dirty="0"/>
          </a:p>
        </p:txBody>
      </p:sp>
    </p:spTree>
    <p:extLst>
      <p:ext uri="{BB962C8B-B14F-4D97-AF65-F5344CB8AC3E}">
        <p14:creationId xmlns:p14="http://schemas.microsoft.com/office/powerpoint/2010/main" val="4048440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BFEA4-415D-6FF4-63F1-2EE7D40E399E}"/>
              </a:ext>
            </a:extLst>
          </p:cNvPr>
          <p:cNvSpPr>
            <a:spLocks noGrp="1"/>
          </p:cNvSpPr>
          <p:nvPr>
            <p:ph type="title"/>
          </p:nvPr>
        </p:nvSpPr>
        <p:spPr>
          <a:xfrm>
            <a:off x="473202" y="1336890"/>
            <a:ext cx="2571750" cy="1289304"/>
          </a:xfrm>
        </p:spPr>
        <p:txBody>
          <a:bodyPr anchor="b">
            <a:normAutofit/>
          </a:bodyPr>
          <a:lstStyle/>
          <a:p>
            <a:r>
              <a:rPr lang="en-US" sz="4050" dirty="0"/>
              <a:t>Equality vs Equity</a:t>
            </a:r>
          </a:p>
        </p:txBody>
      </p:sp>
      <p:sp>
        <p:nvSpPr>
          <p:cNvPr id="3" name="Content Placeholder 2">
            <a:extLst>
              <a:ext uri="{FF2B5EF4-FFF2-40B4-BE49-F238E27FC236}">
                <a16:creationId xmlns:a16="http://schemas.microsoft.com/office/drawing/2014/main" id="{6713E742-5E68-4664-3F73-3F0AFC79F7D5}"/>
              </a:ext>
            </a:extLst>
          </p:cNvPr>
          <p:cNvSpPr>
            <a:spLocks noGrp="1"/>
          </p:cNvSpPr>
          <p:nvPr>
            <p:ph idx="1"/>
          </p:nvPr>
        </p:nvSpPr>
        <p:spPr>
          <a:xfrm>
            <a:off x="473202" y="2962656"/>
            <a:ext cx="2571750" cy="2558034"/>
          </a:xfrm>
        </p:spPr>
        <p:txBody>
          <a:bodyPr anchor="t">
            <a:normAutofit lnSpcReduction="10000"/>
          </a:bodyPr>
          <a:lstStyle/>
          <a:p>
            <a:pPr lvl="1"/>
            <a:r>
              <a:rPr lang="en-US" sz="1350" dirty="0"/>
              <a:t>Equality: Each individual or group of people is given the same resources and opportunities, regardless of their circumstances. </a:t>
            </a:r>
          </a:p>
          <a:p>
            <a:pPr lvl="1"/>
            <a:r>
              <a:rPr lang="en-US" sz="1350" dirty="0"/>
              <a:t>Equity: allocating resources and opportunities as needed to create equal outcomes for all community members.</a:t>
            </a:r>
          </a:p>
          <a:p>
            <a:endParaRPr lang="en-US" sz="1275" dirty="0"/>
          </a:p>
        </p:txBody>
      </p:sp>
      <p:pic>
        <p:nvPicPr>
          <p:cNvPr id="5" name="Picture 4" descr="A picture containing text&#10;&#10;Description automatically generated">
            <a:extLst>
              <a:ext uri="{FF2B5EF4-FFF2-40B4-BE49-F238E27FC236}">
                <a16:creationId xmlns:a16="http://schemas.microsoft.com/office/drawing/2014/main" id="{4CF8C748-6361-3852-3783-436EEA8F0D3A}"/>
              </a:ext>
            </a:extLst>
          </p:cNvPr>
          <p:cNvPicPr>
            <a:picLocks noChangeAspect="1"/>
          </p:cNvPicPr>
          <p:nvPr/>
        </p:nvPicPr>
        <p:blipFill>
          <a:blip r:embed="rId3"/>
          <a:stretch>
            <a:fillRect/>
          </a:stretch>
        </p:blipFill>
        <p:spPr>
          <a:xfrm>
            <a:off x="3490722" y="1487329"/>
            <a:ext cx="5177790" cy="3883343"/>
          </a:xfrm>
          <a:prstGeom prst="rect">
            <a:avLst/>
          </a:prstGeom>
        </p:spPr>
      </p:pic>
    </p:spTree>
    <p:extLst>
      <p:ext uri="{BB962C8B-B14F-4D97-AF65-F5344CB8AC3E}">
        <p14:creationId xmlns:p14="http://schemas.microsoft.com/office/powerpoint/2010/main" val="458150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07753-2435-6084-31BD-F5CFEFB0158C}"/>
              </a:ext>
            </a:extLst>
          </p:cNvPr>
          <p:cNvSpPr>
            <a:spLocks noGrp="1"/>
          </p:cNvSpPr>
          <p:nvPr>
            <p:ph type="title"/>
          </p:nvPr>
        </p:nvSpPr>
        <p:spPr/>
        <p:txBody>
          <a:bodyPr/>
          <a:lstStyle/>
          <a:p>
            <a:pPr algn="ctr"/>
            <a:r>
              <a:rPr lang="en-US" dirty="0"/>
              <a:t>Health Equity</a:t>
            </a:r>
          </a:p>
        </p:txBody>
      </p:sp>
      <p:sp>
        <p:nvSpPr>
          <p:cNvPr id="3" name="Content Placeholder 2">
            <a:extLst>
              <a:ext uri="{FF2B5EF4-FFF2-40B4-BE49-F238E27FC236}">
                <a16:creationId xmlns:a16="http://schemas.microsoft.com/office/drawing/2014/main" id="{34EF0C93-8392-3E85-9469-AF38242EEC48}"/>
              </a:ext>
            </a:extLst>
          </p:cNvPr>
          <p:cNvSpPr>
            <a:spLocks noGrp="1"/>
          </p:cNvSpPr>
          <p:nvPr>
            <p:ph idx="1"/>
          </p:nvPr>
        </p:nvSpPr>
        <p:spPr/>
        <p:txBody>
          <a:bodyPr>
            <a:normAutofit lnSpcReduction="10000"/>
          </a:bodyPr>
          <a:lstStyle/>
          <a:p>
            <a:r>
              <a:rPr lang="en-US" sz="2400" dirty="0"/>
              <a:t>CDC Definition</a:t>
            </a:r>
          </a:p>
          <a:p>
            <a:pPr lvl="1"/>
            <a:r>
              <a:rPr lang="en-US" sz="2250" dirty="0"/>
              <a:t>Health equity is achieved when every person has the opportunity to attain his or her full health potential and no-one is disadvantaged from achieving this potential because of social position, or other socially determined circumstances.</a:t>
            </a:r>
          </a:p>
          <a:p>
            <a:r>
              <a:rPr lang="en-US" sz="2700" dirty="0"/>
              <a:t>Causes of Health Inequity</a:t>
            </a:r>
          </a:p>
          <a:p>
            <a:pPr lvl="1"/>
            <a:r>
              <a:rPr lang="en-US" sz="2475" dirty="0"/>
              <a:t>Race and Ethnicity</a:t>
            </a:r>
          </a:p>
          <a:p>
            <a:pPr lvl="1"/>
            <a:r>
              <a:rPr lang="en-US" sz="2475" dirty="0"/>
              <a:t>Gender</a:t>
            </a:r>
          </a:p>
          <a:p>
            <a:pPr lvl="1"/>
            <a:r>
              <a:rPr lang="en-US" sz="2475" dirty="0"/>
              <a:t>Education level</a:t>
            </a:r>
          </a:p>
          <a:p>
            <a:pPr lvl="1"/>
            <a:r>
              <a:rPr lang="en-US" sz="2475" dirty="0"/>
              <a:t>Income level</a:t>
            </a:r>
          </a:p>
          <a:p>
            <a:pPr lvl="1"/>
            <a:r>
              <a:rPr lang="en-US" sz="2475" dirty="0"/>
              <a:t>Employment status</a:t>
            </a:r>
          </a:p>
          <a:p>
            <a:endParaRPr lang="en-US" dirty="0"/>
          </a:p>
        </p:txBody>
      </p:sp>
    </p:spTree>
    <p:extLst>
      <p:ext uri="{BB962C8B-B14F-4D97-AF65-F5344CB8AC3E}">
        <p14:creationId xmlns:p14="http://schemas.microsoft.com/office/powerpoint/2010/main" val="2627216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A5488-C13A-E035-2FE3-3DD2E95BB753}"/>
              </a:ext>
            </a:extLst>
          </p:cNvPr>
          <p:cNvSpPr>
            <a:spLocks noGrp="1"/>
          </p:cNvSpPr>
          <p:nvPr>
            <p:ph type="title"/>
          </p:nvPr>
        </p:nvSpPr>
        <p:spPr/>
        <p:txBody>
          <a:bodyPr/>
          <a:lstStyle/>
          <a:p>
            <a:pPr algn="ctr"/>
            <a:r>
              <a:rPr lang="en-US" dirty="0"/>
              <a:t>Disparities in Vaccination Coverage</a:t>
            </a:r>
          </a:p>
        </p:txBody>
      </p:sp>
      <p:sp>
        <p:nvSpPr>
          <p:cNvPr id="7" name="Content Placeholder 6">
            <a:extLst>
              <a:ext uri="{FF2B5EF4-FFF2-40B4-BE49-F238E27FC236}">
                <a16:creationId xmlns:a16="http://schemas.microsoft.com/office/drawing/2014/main" id="{A9236761-28A1-2F21-96E0-2DFC9AD1BCC1}"/>
              </a:ext>
            </a:extLst>
          </p:cNvPr>
          <p:cNvSpPr>
            <a:spLocks noGrp="1"/>
          </p:cNvSpPr>
          <p:nvPr>
            <p:ph idx="1"/>
          </p:nvPr>
        </p:nvSpPr>
        <p:spPr/>
        <p:txBody>
          <a:bodyPr>
            <a:normAutofit fontScale="70000" lnSpcReduction="20000"/>
          </a:bodyPr>
          <a:lstStyle/>
          <a:p>
            <a:r>
              <a:rPr lang="en-US" dirty="0"/>
              <a:t>Pneumococcal vaccination PPV 23 &gt;65 years (2016)</a:t>
            </a:r>
          </a:p>
          <a:p>
            <a:pPr lvl="1"/>
            <a:r>
              <a:rPr lang="en-US" dirty="0"/>
              <a:t>White 75.3%</a:t>
            </a:r>
          </a:p>
          <a:p>
            <a:pPr lvl="1"/>
            <a:r>
              <a:rPr lang="en-US" dirty="0"/>
              <a:t>Black 62%</a:t>
            </a:r>
          </a:p>
          <a:p>
            <a:r>
              <a:rPr lang="en-US" dirty="0"/>
              <a:t>Tetanus Td and Tdap (2016)</a:t>
            </a:r>
          </a:p>
          <a:p>
            <a:pPr lvl="1"/>
            <a:r>
              <a:rPr lang="en-US" dirty="0"/>
              <a:t>White 63.1%</a:t>
            </a:r>
          </a:p>
          <a:p>
            <a:pPr lvl="1"/>
            <a:r>
              <a:rPr lang="en-US" dirty="0"/>
              <a:t>Black 51.8%</a:t>
            </a:r>
          </a:p>
          <a:p>
            <a:r>
              <a:rPr lang="en-US" dirty="0"/>
              <a:t>Shingles &gt;60 years (2017)</a:t>
            </a:r>
          </a:p>
          <a:p>
            <a:pPr lvl="1"/>
            <a:r>
              <a:rPr lang="en-US" dirty="0"/>
              <a:t>White 42.7%</a:t>
            </a:r>
          </a:p>
          <a:p>
            <a:pPr lvl="1"/>
            <a:r>
              <a:rPr lang="en-US" dirty="0"/>
              <a:t>Black 23.9%</a:t>
            </a:r>
          </a:p>
          <a:p>
            <a:r>
              <a:rPr lang="en-US" dirty="0"/>
              <a:t>Influenza  &gt;6months (2019-2020)</a:t>
            </a:r>
          </a:p>
          <a:p>
            <a:pPr lvl="1"/>
            <a:r>
              <a:rPr lang="en-US" dirty="0"/>
              <a:t>White 54.8%</a:t>
            </a:r>
          </a:p>
          <a:p>
            <a:pPr lvl="1"/>
            <a:r>
              <a:rPr lang="en-US" dirty="0"/>
              <a:t>Black 45.7%</a:t>
            </a:r>
          </a:p>
          <a:p>
            <a:r>
              <a:rPr lang="en-US" dirty="0"/>
              <a:t>COVID &gt;18years (through August 2022)</a:t>
            </a:r>
          </a:p>
          <a:p>
            <a:pPr lvl="1"/>
            <a:r>
              <a:rPr lang="en-US" dirty="0"/>
              <a:t>White 49.7%</a:t>
            </a:r>
          </a:p>
          <a:p>
            <a:pPr lvl="1"/>
            <a:r>
              <a:rPr lang="en-US" dirty="0"/>
              <a:t>Black 43.1%</a:t>
            </a:r>
          </a:p>
        </p:txBody>
      </p:sp>
    </p:spTree>
    <p:extLst>
      <p:ext uri="{BB962C8B-B14F-4D97-AF65-F5344CB8AC3E}">
        <p14:creationId xmlns:p14="http://schemas.microsoft.com/office/powerpoint/2010/main" val="4283363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3F82F-CC8D-3F48-8F5B-C9455039E9AE}"/>
              </a:ext>
            </a:extLst>
          </p:cNvPr>
          <p:cNvSpPr>
            <a:spLocks noGrp="1"/>
          </p:cNvSpPr>
          <p:nvPr>
            <p:ph type="ctrTitle"/>
          </p:nvPr>
        </p:nvSpPr>
        <p:spPr>
          <a:xfrm>
            <a:off x="571500" y="3003322"/>
            <a:ext cx="8001000" cy="963431"/>
          </a:xfrm>
        </p:spPr>
        <p:txBody>
          <a:bodyPr/>
          <a:lstStyle/>
          <a:p>
            <a:pPr marL="31750" marR="0">
              <a:lnSpc>
                <a:spcPts val="910"/>
              </a:lnSpc>
              <a:spcBef>
                <a:spcPts val="0"/>
              </a:spcBef>
              <a:spcAft>
                <a:spcPts val="0"/>
              </a:spcAft>
            </a:pPr>
            <a:r>
              <a:rPr lang="en-US" dirty="0">
                <a:solidFill>
                  <a:schemeClr val="accent1"/>
                </a:solidFill>
                <a:latin typeface="Calibri" panose="020F0502020204030204" pitchFamily="34" charset="0"/>
                <a:cs typeface="Calibri" panose="020F0502020204030204" pitchFamily="34" charset="0"/>
              </a:rPr>
              <a:t>Key Findings</a:t>
            </a:r>
          </a:p>
        </p:txBody>
      </p:sp>
      <p:sp>
        <p:nvSpPr>
          <p:cNvPr id="3" name="Subtitle 2">
            <a:extLst>
              <a:ext uri="{FF2B5EF4-FFF2-40B4-BE49-F238E27FC236}">
                <a16:creationId xmlns:a16="http://schemas.microsoft.com/office/drawing/2014/main" id="{71CA3EA9-DF1B-2942-8FAE-6885A2B72E9C}"/>
              </a:ext>
            </a:extLst>
          </p:cNvPr>
          <p:cNvSpPr>
            <a:spLocks noGrp="1"/>
          </p:cNvSpPr>
          <p:nvPr>
            <p:ph type="subTitle" idx="1"/>
          </p:nvPr>
        </p:nvSpPr>
        <p:spPr>
          <a:xfrm>
            <a:off x="1143000" y="3706064"/>
            <a:ext cx="6858000" cy="1655762"/>
          </a:xfrm>
        </p:spPr>
        <p:txBody>
          <a:bodyPr/>
          <a:lstStyle/>
          <a:p>
            <a:r>
              <a:rPr lang="en-US" dirty="0">
                <a:solidFill>
                  <a:schemeClr val="accent1"/>
                </a:solidFill>
                <a:latin typeface="Calibri" panose="020F0502020204030204" pitchFamily="34" charset="0"/>
                <a:cs typeface="Calibri" panose="020F0502020204030204" pitchFamily="34" charset="0"/>
              </a:rPr>
              <a:t>Improving Adult Immunization Rates within African American Communities Project</a:t>
            </a:r>
          </a:p>
        </p:txBody>
      </p:sp>
      <p:sp>
        <p:nvSpPr>
          <p:cNvPr id="4" name="Slide Number Placeholder 3">
            <a:extLst>
              <a:ext uri="{FF2B5EF4-FFF2-40B4-BE49-F238E27FC236}">
                <a16:creationId xmlns:a16="http://schemas.microsoft.com/office/drawing/2014/main" id="{075030AE-3C4D-F44C-A3A6-13971E632A1D}"/>
              </a:ext>
            </a:extLst>
          </p:cNvPr>
          <p:cNvSpPr>
            <a:spLocks noGrp="1"/>
          </p:cNvSpPr>
          <p:nvPr>
            <p:ph type="sldNum" sz="quarter" idx="12"/>
          </p:nvPr>
        </p:nvSpPr>
        <p:spPr/>
        <p:txBody>
          <a:bodyPr/>
          <a:lstStyle/>
          <a:p>
            <a:fld id="{B9E39016-2663-7944-9807-13C159CA5553}" type="slidenum">
              <a:rPr lang="en-US" smtClean="0"/>
              <a:t>25</a:t>
            </a:fld>
            <a:endParaRPr lang="en-US"/>
          </a:p>
        </p:txBody>
      </p:sp>
    </p:spTree>
    <p:extLst>
      <p:ext uri="{BB962C8B-B14F-4D97-AF65-F5344CB8AC3E}">
        <p14:creationId xmlns:p14="http://schemas.microsoft.com/office/powerpoint/2010/main" val="2242981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F9D4D6-EB26-4BBA-A656-EC792A1AFCF6}"/>
              </a:ext>
            </a:extLst>
          </p:cNvPr>
          <p:cNvSpPr txBox="1"/>
          <p:nvPr/>
        </p:nvSpPr>
        <p:spPr>
          <a:xfrm>
            <a:off x="719624" y="1038427"/>
            <a:ext cx="7704753" cy="553998"/>
          </a:xfrm>
          <a:prstGeom prst="rect">
            <a:avLst/>
          </a:prstGeom>
          <a:noFill/>
        </p:spPr>
        <p:txBody>
          <a:bodyPr wrap="square" rtlCol="0">
            <a:spAutoFit/>
          </a:bodyPr>
          <a:lstStyle/>
          <a:p>
            <a:pPr algn="ctr"/>
            <a:r>
              <a:rPr lang="en-US" sz="3000" dirty="0"/>
              <a:t>Preliminary Post-intervention Data</a:t>
            </a:r>
          </a:p>
        </p:txBody>
      </p:sp>
      <p:graphicFrame>
        <p:nvGraphicFramePr>
          <p:cNvPr id="5" name="Chart 4">
            <a:extLst>
              <a:ext uri="{FF2B5EF4-FFF2-40B4-BE49-F238E27FC236}">
                <a16:creationId xmlns:a16="http://schemas.microsoft.com/office/drawing/2014/main" id="{7F80CABD-1B38-4F79-8E80-A5D095BE149B}"/>
              </a:ext>
            </a:extLst>
          </p:cNvPr>
          <p:cNvGraphicFramePr/>
          <p:nvPr>
            <p:extLst>
              <p:ext uri="{D42A27DB-BD31-4B8C-83A1-F6EECF244321}">
                <p14:modId xmlns:p14="http://schemas.microsoft.com/office/powerpoint/2010/main" val="3481337636"/>
              </p:ext>
            </p:extLst>
          </p:nvPr>
        </p:nvGraphicFramePr>
        <p:xfrm>
          <a:off x="1524000" y="1569342"/>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A0167A6-2137-4639-95DF-8D2F669FFD50}"/>
              </a:ext>
            </a:extLst>
          </p:cNvPr>
          <p:cNvSpPr txBox="1"/>
          <p:nvPr/>
        </p:nvSpPr>
        <p:spPr>
          <a:xfrm>
            <a:off x="0" y="5700607"/>
            <a:ext cx="3048755" cy="346249"/>
          </a:xfrm>
          <a:prstGeom prst="rect">
            <a:avLst/>
          </a:prstGeom>
          <a:noFill/>
        </p:spPr>
        <p:txBody>
          <a:bodyPr wrap="square" rtlCol="0">
            <a:spAutoFit/>
          </a:bodyPr>
          <a:lstStyle/>
          <a:p>
            <a:r>
              <a:rPr lang="en-US" sz="825" dirty="0"/>
              <a:t>As of August 30, 2022, an aggerate total of 80 medical charts have been assessed for post-intervention measurement. </a:t>
            </a:r>
          </a:p>
        </p:txBody>
      </p:sp>
    </p:spTree>
    <p:extLst>
      <p:ext uri="{BB962C8B-B14F-4D97-AF65-F5344CB8AC3E}">
        <p14:creationId xmlns:p14="http://schemas.microsoft.com/office/powerpoint/2010/main" val="3100272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F9D4D6-EB26-4BBA-A656-EC792A1AFCF6}"/>
              </a:ext>
            </a:extLst>
          </p:cNvPr>
          <p:cNvSpPr txBox="1"/>
          <p:nvPr/>
        </p:nvSpPr>
        <p:spPr>
          <a:xfrm>
            <a:off x="719624" y="1038427"/>
            <a:ext cx="7704753" cy="553998"/>
          </a:xfrm>
          <a:prstGeom prst="rect">
            <a:avLst/>
          </a:prstGeom>
          <a:noFill/>
        </p:spPr>
        <p:txBody>
          <a:bodyPr wrap="square" rtlCol="0">
            <a:spAutoFit/>
          </a:bodyPr>
          <a:lstStyle/>
          <a:p>
            <a:pPr algn="ctr" defTabSz="685800">
              <a:defRPr/>
            </a:pPr>
            <a:r>
              <a:rPr lang="en-US" sz="3000" dirty="0">
                <a:solidFill>
                  <a:prstClr val="black"/>
                </a:solidFill>
                <a:latin typeface="Calibri" panose="020F0502020204030204"/>
              </a:rPr>
              <a:t>Discussion / Q&amp;A</a:t>
            </a:r>
          </a:p>
        </p:txBody>
      </p:sp>
      <p:pic>
        <p:nvPicPr>
          <p:cNvPr id="3" name="Picture 2">
            <a:extLst>
              <a:ext uri="{FF2B5EF4-FFF2-40B4-BE49-F238E27FC236}">
                <a16:creationId xmlns:a16="http://schemas.microsoft.com/office/drawing/2014/main" id="{725AF5AC-6FDE-C299-02AF-084D57535F71}"/>
              </a:ext>
            </a:extLst>
          </p:cNvPr>
          <p:cNvPicPr>
            <a:picLocks noChangeAspect="1"/>
          </p:cNvPicPr>
          <p:nvPr/>
        </p:nvPicPr>
        <p:blipFill>
          <a:blip r:embed="rId3"/>
          <a:stretch>
            <a:fillRect/>
          </a:stretch>
        </p:blipFill>
        <p:spPr>
          <a:xfrm>
            <a:off x="1690152" y="1743075"/>
            <a:ext cx="5763696" cy="3855341"/>
          </a:xfrm>
          <a:prstGeom prst="rect">
            <a:avLst/>
          </a:prstGeom>
        </p:spPr>
      </p:pic>
    </p:spTree>
    <p:extLst>
      <p:ext uri="{BB962C8B-B14F-4D97-AF65-F5344CB8AC3E}">
        <p14:creationId xmlns:p14="http://schemas.microsoft.com/office/powerpoint/2010/main" val="60459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F9D4D6-EB26-4BBA-A656-EC792A1AFCF6}"/>
              </a:ext>
            </a:extLst>
          </p:cNvPr>
          <p:cNvSpPr txBox="1"/>
          <p:nvPr/>
        </p:nvSpPr>
        <p:spPr>
          <a:xfrm>
            <a:off x="719624" y="761428"/>
            <a:ext cx="7704753" cy="553998"/>
          </a:xfrm>
          <a:prstGeom prst="rect">
            <a:avLst/>
          </a:prstGeom>
          <a:noFill/>
        </p:spPr>
        <p:txBody>
          <a:bodyPr wrap="square" rtlCol="0">
            <a:spAutoFit/>
          </a:bodyPr>
          <a:lstStyle/>
          <a:p>
            <a:pPr algn="ctr"/>
            <a:r>
              <a:rPr lang="en-US" sz="3000" dirty="0"/>
              <a:t>References</a:t>
            </a:r>
          </a:p>
        </p:txBody>
      </p:sp>
      <p:sp>
        <p:nvSpPr>
          <p:cNvPr id="5" name="TextBox 4">
            <a:extLst>
              <a:ext uri="{FF2B5EF4-FFF2-40B4-BE49-F238E27FC236}">
                <a16:creationId xmlns:a16="http://schemas.microsoft.com/office/drawing/2014/main" id="{77F9159D-D7C1-4937-BC59-28062917376D}"/>
              </a:ext>
            </a:extLst>
          </p:cNvPr>
          <p:cNvSpPr txBox="1"/>
          <p:nvPr/>
        </p:nvSpPr>
        <p:spPr>
          <a:xfrm>
            <a:off x="595753" y="1474501"/>
            <a:ext cx="7952495" cy="4785156"/>
          </a:xfrm>
          <a:prstGeom prst="rect">
            <a:avLst/>
          </a:prstGeom>
          <a:noFill/>
        </p:spPr>
        <p:txBody>
          <a:bodyPr wrap="square">
            <a:spAutoFit/>
          </a:bodyPr>
          <a:lstStyle/>
          <a:p>
            <a:pPr>
              <a:lnSpc>
                <a:spcPct val="107000"/>
              </a:lnSpc>
            </a:pPr>
            <a:r>
              <a:rPr lang="en-US" sz="1300" dirty="0">
                <a:ea typeface="Calibri" panose="020F0502020204030204" pitchFamily="34" charset="0"/>
                <a:cs typeface="Times New Roman" panose="02020603050405020304" pitchFamily="18" charset="0"/>
              </a:rPr>
              <a:t>AdultVaxView. Cdc.gov. Published May 20, 2021. Accessed July 13, 2022. https://www.cdc.gov/vaccines/imz-managers/coverage/adultvaxview/data-reports/general-population/index.html?CDC_AA_refVal=https%3A%2F%2Fwww.cdc.gov%2Fvaccines%2Fimz-managers%2Fcoverage%2Fadultvaxview%2Fdata-reports%2Fgeneral-population%2Ftrend%2Findex.html</a:t>
            </a:r>
          </a:p>
          <a:p>
            <a:pPr>
              <a:lnSpc>
                <a:spcPct val="107000"/>
              </a:lnSpc>
            </a:pPr>
            <a:endParaRPr lang="en-US" sz="1300" dirty="0">
              <a:ea typeface="Calibri" panose="020F0502020204030204" pitchFamily="34" charset="0"/>
              <a:cs typeface="Times New Roman" panose="02020603050405020304" pitchFamily="18" charset="0"/>
            </a:endParaRPr>
          </a:p>
          <a:p>
            <a:r>
              <a:rPr lang="en-US" sz="1300" dirty="0"/>
              <a:t>The National Vaccine Advisory Committee (NVAC). Standards for Adult Immunization Practice (2013).</a:t>
            </a:r>
          </a:p>
          <a:p>
            <a:r>
              <a:rPr lang="en-US" sz="1300" dirty="0"/>
              <a:t>Centers for Disease Control and Prevention: https://www.cdc.gov/vaccines/hcp/adults/forpractice/</a:t>
            </a:r>
          </a:p>
          <a:p>
            <a:r>
              <a:rPr lang="en-US" sz="1300" dirty="0"/>
              <a:t>standards/index.html. Accessed 2021.</a:t>
            </a:r>
          </a:p>
          <a:p>
            <a:endParaRPr lang="en-US" sz="1300" dirty="0"/>
          </a:p>
          <a:p>
            <a:r>
              <a:rPr lang="en-US" sz="1300" dirty="0"/>
              <a:t>The Community Guide. Community Preventive Service Task Force Vaccination Findings and Systematic Review on Evidence-based Interventions: https://www.thecommunityguide.org/topic/vaccination. Accessed 2021. </a:t>
            </a:r>
          </a:p>
          <a:p>
            <a:endParaRPr lang="en-US" sz="1300" dirty="0"/>
          </a:p>
          <a:p>
            <a:r>
              <a:rPr lang="en-US" sz="1300" dirty="0"/>
              <a:t>U.S. Department of Health and Human Services (HHS) Action Plan to Reduce Racial and Ethnic Health Disparities. A Nation Free of Disparities in Health and Health Care: https://www.minorityhealth.hhs.gov/assets/pdf/hhs/HHS_Plan_complete.pdf. Accessed 2021. </a:t>
            </a:r>
          </a:p>
          <a:p>
            <a:endParaRPr lang="en-US" sz="1300" dirty="0"/>
          </a:p>
          <a:p>
            <a:r>
              <a:rPr lang="en-US" sz="1300" dirty="0"/>
              <a:t>U.S. Department of Health and Human Services (HHS). The National Vaccine Program Office. National Adult</a:t>
            </a:r>
          </a:p>
          <a:p>
            <a:r>
              <a:rPr lang="en-US" sz="1300" dirty="0"/>
              <a:t>Immunization Plan: https://www.hhs.gov/vaccines/national-adult-immunization-plan/index.html. Content last reviewed June 10, 2019. Accessed 2021.</a:t>
            </a:r>
          </a:p>
          <a:p>
            <a:endParaRPr lang="en-US" sz="1350" dirty="0"/>
          </a:p>
        </p:txBody>
      </p:sp>
    </p:spTree>
    <p:extLst>
      <p:ext uri="{BB962C8B-B14F-4D97-AF65-F5344CB8AC3E}">
        <p14:creationId xmlns:p14="http://schemas.microsoft.com/office/powerpoint/2010/main" val="52107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17B3E-C620-324B-A53E-0DD0D2A9B426}"/>
              </a:ext>
            </a:extLst>
          </p:cNvPr>
          <p:cNvSpPr>
            <a:spLocks noGrp="1"/>
          </p:cNvSpPr>
          <p:nvPr>
            <p:ph type="ctrTitle"/>
          </p:nvPr>
        </p:nvSpPr>
        <p:spPr>
          <a:xfrm>
            <a:off x="1143000" y="3037113"/>
            <a:ext cx="6858000" cy="1112203"/>
          </a:xfrm>
        </p:spPr>
        <p:txBody>
          <a:bodyPr/>
          <a:lstStyle/>
          <a:p>
            <a:r>
              <a:rPr lang="en-US" dirty="0">
                <a:solidFill>
                  <a:schemeClr val="accent1"/>
                </a:solidFill>
              </a:rPr>
              <a:t>Thank you</a:t>
            </a:r>
          </a:p>
        </p:txBody>
      </p:sp>
      <p:sp>
        <p:nvSpPr>
          <p:cNvPr id="4" name="Slide Number Placeholder 3">
            <a:extLst>
              <a:ext uri="{FF2B5EF4-FFF2-40B4-BE49-F238E27FC236}">
                <a16:creationId xmlns:a16="http://schemas.microsoft.com/office/drawing/2014/main" id="{4E941DE7-09CB-5941-80C2-7A3ECE17D579}"/>
              </a:ext>
            </a:extLst>
          </p:cNvPr>
          <p:cNvSpPr>
            <a:spLocks noGrp="1"/>
          </p:cNvSpPr>
          <p:nvPr>
            <p:ph type="sldNum" sz="quarter" idx="12"/>
          </p:nvPr>
        </p:nvSpPr>
        <p:spPr/>
        <p:txBody>
          <a:bodyPr/>
          <a:lstStyle/>
          <a:p>
            <a:fld id="{39914BE5-DD21-E24B-87EB-B62259727A8F}" type="slidenum">
              <a:rPr lang="en-US" smtClean="0"/>
              <a:t>29</a:t>
            </a:fld>
            <a:endParaRPr lang="en-US"/>
          </a:p>
        </p:txBody>
      </p:sp>
    </p:spTree>
    <p:extLst>
      <p:ext uri="{BB962C8B-B14F-4D97-AF65-F5344CB8AC3E}">
        <p14:creationId xmlns:p14="http://schemas.microsoft.com/office/powerpoint/2010/main" val="4211743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6EA58-7BDE-3A40-866F-DBCEF524C69A}"/>
              </a:ext>
            </a:extLst>
          </p:cNvPr>
          <p:cNvSpPr>
            <a:spLocks noGrp="1"/>
          </p:cNvSpPr>
          <p:nvPr>
            <p:ph type="ctrTitle"/>
          </p:nvPr>
        </p:nvSpPr>
        <p:spPr>
          <a:xfrm>
            <a:off x="1318491" y="235672"/>
            <a:ext cx="6858000" cy="2387600"/>
          </a:xfrm>
        </p:spPr>
        <p:txBody>
          <a:bodyPr/>
          <a:lstStyle/>
          <a:p>
            <a:r>
              <a:rPr lang="en-US" dirty="0"/>
              <a:t>Setting</a:t>
            </a:r>
          </a:p>
        </p:txBody>
      </p:sp>
      <p:sp>
        <p:nvSpPr>
          <p:cNvPr id="3" name="Subtitle 2">
            <a:extLst>
              <a:ext uri="{FF2B5EF4-FFF2-40B4-BE49-F238E27FC236}">
                <a16:creationId xmlns:a16="http://schemas.microsoft.com/office/drawing/2014/main" id="{EE68DF57-4B52-0B48-A871-E807B4FB74B2}"/>
              </a:ext>
            </a:extLst>
          </p:cNvPr>
          <p:cNvSpPr>
            <a:spLocks noGrp="1"/>
          </p:cNvSpPr>
          <p:nvPr>
            <p:ph type="subTitle" idx="1"/>
          </p:nvPr>
        </p:nvSpPr>
        <p:spPr>
          <a:xfrm>
            <a:off x="572655" y="3134627"/>
            <a:ext cx="8331199" cy="2726097"/>
          </a:xfrm>
        </p:spPr>
        <p:txBody>
          <a:bodyPr>
            <a:normAutofit fontScale="25000" lnSpcReduction="20000"/>
          </a:bodyPr>
          <a:lstStyle/>
          <a:p>
            <a:pPr algn="l"/>
            <a:r>
              <a:rPr lang="en-US" sz="8000" dirty="0">
                <a:effectLst/>
                <a:latin typeface="Calibri" panose="020F0502020204030204" pitchFamily="34" charset="0"/>
                <a:ea typeface="Tahoma" panose="020B0604030504040204" pitchFamily="34" charset="0"/>
                <a:cs typeface="Calibri" panose="020F0502020204030204" pitchFamily="34" charset="0"/>
              </a:rPr>
              <a:t>The</a:t>
            </a:r>
            <a:r>
              <a:rPr lang="en-US" sz="8000" spc="3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AAFP</a:t>
            </a:r>
            <a:r>
              <a:rPr lang="en-US" sz="8000" spc="3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recruited</a:t>
            </a:r>
            <a:r>
              <a:rPr lang="en-US" sz="8000" spc="3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family</a:t>
            </a:r>
            <a:r>
              <a:rPr lang="en-US" sz="8000" spc="40"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medicine</a:t>
            </a:r>
            <a:r>
              <a:rPr lang="en-US" sz="8000" spc="3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practices</a:t>
            </a:r>
            <a:r>
              <a:rPr lang="en-US" sz="8000" spc="3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to</a:t>
            </a:r>
            <a:r>
              <a:rPr lang="en-US" sz="8000" spc="40"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participate</a:t>
            </a:r>
            <a:r>
              <a:rPr lang="en-US" sz="8000" spc="3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in</a:t>
            </a:r>
            <a:r>
              <a:rPr lang="en-US" sz="8000" spc="3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the</a:t>
            </a:r>
            <a:r>
              <a:rPr lang="en-US" sz="8000" spc="40"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"Improving</a:t>
            </a:r>
            <a:r>
              <a:rPr lang="en-US" sz="8000" spc="3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Adult</a:t>
            </a:r>
            <a:r>
              <a:rPr lang="en-US" sz="8000" spc="3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Immunization</a:t>
            </a:r>
            <a:r>
              <a:rPr lang="en-US" sz="8000" spc="3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Rates</a:t>
            </a:r>
            <a:r>
              <a:rPr lang="en-US" sz="8000" spc="40"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within</a:t>
            </a:r>
            <a:r>
              <a:rPr lang="en-US" sz="8000" spc="3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African</a:t>
            </a:r>
            <a:r>
              <a:rPr lang="en-US" sz="8000" spc="3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American</a:t>
            </a:r>
            <a:r>
              <a:rPr lang="en-US" sz="8000" spc="40"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Communities</a:t>
            </a:r>
            <a:r>
              <a:rPr lang="en-US" sz="8000" spc="3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project.”</a:t>
            </a:r>
            <a:r>
              <a:rPr lang="en-US" sz="8000" spc="3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The</a:t>
            </a:r>
            <a:r>
              <a:rPr lang="en-US" sz="8000" spc="40"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aim</a:t>
            </a:r>
            <a:r>
              <a:rPr lang="en-US" sz="8000" spc="3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of</a:t>
            </a:r>
            <a:r>
              <a:rPr lang="en-US" sz="8000" spc="-220"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this</a:t>
            </a:r>
            <a:r>
              <a:rPr lang="en-US" sz="8000" spc="30"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quality</a:t>
            </a:r>
            <a:r>
              <a:rPr lang="en-US" sz="8000" spc="30"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improvement</a:t>
            </a:r>
            <a:r>
              <a:rPr lang="en-US" sz="8000" spc="3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(QI)</a:t>
            </a:r>
            <a:r>
              <a:rPr lang="en-US" sz="8000" spc="30"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project</a:t>
            </a:r>
            <a:r>
              <a:rPr lang="en-US" sz="8000" spc="3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is</a:t>
            </a:r>
            <a:r>
              <a:rPr lang="en-US" sz="8000" spc="30"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to</a:t>
            </a:r>
            <a:r>
              <a:rPr lang="en-US" sz="8000" spc="30"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educate</a:t>
            </a:r>
            <a:r>
              <a:rPr lang="en-US" sz="8000" spc="3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practices</a:t>
            </a:r>
            <a:r>
              <a:rPr lang="en-US" sz="8000" spc="30"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on</a:t>
            </a:r>
            <a:r>
              <a:rPr lang="en-US" sz="8000" spc="3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how</a:t>
            </a:r>
            <a:r>
              <a:rPr lang="en-US" sz="8000" spc="30"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to</a:t>
            </a:r>
            <a:r>
              <a:rPr lang="en-US" sz="8000" spc="30"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establish</a:t>
            </a:r>
            <a:r>
              <a:rPr lang="en-US" sz="8000" spc="3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goals,</a:t>
            </a:r>
            <a:r>
              <a:rPr lang="en-US" sz="8000" spc="30"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measure</a:t>
            </a:r>
            <a:r>
              <a:rPr lang="en-US" sz="8000" spc="30"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results,</a:t>
            </a:r>
            <a:r>
              <a:rPr lang="en-US" sz="8000" spc="3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implement</a:t>
            </a:r>
            <a:r>
              <a:rPr lang="en-US" sz="8000" spc="30"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interventions,</a:t>
            </a:r>
            <a:r>
              <a:rPr lang="en-US" sz="8000" spc="3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track</a:t>
            </a:r>
            <a:r>
              <a:rPr lang="en-US" sz="8000" spc="30"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their</a:t>
            </a:r>
            <a:r>
              <a:rPr lang="en-US" sz="8000" spc="30"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progress,</a:t>
            </a:r>
            <a:r>
              <a:rPr lang="en-US" sz="8000" spc="3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and</a:t>
            </a:r>
            <a:r>
              <a:rPr lang="en-US" sz="8000" spc="30"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sustain</a:t>
            </a:r>
            <a:r>
              <a:rPr lang="en-US" sz="8000" spc="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their</a:t>
            </a:r>
            <a:r>
              <a:rPr lang="en-US" sz="8000" spc="6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results.</a:t>
            </a:r>
            <a:r>
              <a:rPr lang="en-US" sz="8000" spc="65" dirty="0">
                <a:effectLst/>
                <a:latin typeface="Calibri" panose="020F0502020204030204" pitchFamily="34" charset="0"/>
                <a:ea typeface="Tahoma" panose="020B0604030504040204" pitchFamily="34" charset="0"/>
                <a:cs typeface="Calibri" panose="020F0502020204030204" pitchFamily="34" charset="0"/>
              </a:rPr>
              <a:t> </a:t>
            </a:r>
          </a:p>
          <a:p>
            <a:pPr algn="l"/>
            <a:r>
              <a:rPr lang="en-US" sz="8000" dirty="0">
                <a:effectLst/>
                <a:latin typeface="Calibri" panose="020F0502020204030204" pitchFamily="34" charset="0"/>
                <a:ea typeface="Tahoma" panose="020B0604030504040204" pitchFamily="34" charset="0"/>
                <a:cs typeface="Calibri" panose="020F0502020204030204" pitchFamily="34" charset="0"/>
              </a:rPr>
              <a:t>A</a:t>
            </a:r>
            <a:r>
              <a:rPr lang="en-US" sz="8000" spc="6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key</a:t>
            </a:r>
            <a:r>
              <a:rPr lang="en-US" sz="8000" spc="6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component</a:t>
            </a:r>
            <a:r>
              <a:rPr lang="en-US" sz="8000" spc="6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of</a:t>
            </a:r>
            <a:r>
              <a:rPr lang="en-US" sz="8000" spc="6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this</a:t>
            </a:r>
            <a:r>
              <a:rPr lang="en-US" sz="8000" spc="6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QI</a:t>
            </a:r>
            <a:r>
              <a:rPr lang="en-US" sz="8000" spc="6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project</a:t>
            </a:r>
            <a:r>
              <a:rPr lang="en-US" sz="8000" spc="6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is</a:t>
            </a:r>
            <a:r>
              <a:rPr lang="en-US" sz="8000" spc="6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that</a:t>
            </a:r>
            <a:r>
              <a:rPr lang="en-US" sz="8000" spc="6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the</a:t>
            </a:r>
            <a:r>
              <a:rPr lang="en-US" sz="8000" spc="6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family</a:t>
            </a:r>
            <a:r>
              <a:rPr lang="en-US" sz="8000" spc="6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medicine</a:t>
            </a:r>
            <a:r>
              <a:rPr lang="en-US" sz="8000" spc="6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practices</a:t>
            </a:r>
            <a:r>
              <a:rPr lang="en-US" sz="8000" spc="6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utilized</a:t>
            </a:r>
            <a:r>
              <a:rPr lang="en-US" sz="8000" spc="6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a</a:t>
            </a:r>
            <a:r>
              <a:rPr lang="en-US" sz="8000" spc="6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web-based</a:t>
            </a:r>
            <a:r>
              <a:rPr lang="en-US" sz="8000" spc="65" dirty="0">
                <a:effectLst/>
                <a:latin typeface="Calibri" panose="020F0502020204030204" pitchFamily="34" charset="0"/>
                <a:ea typeface="Tahoma" panose="020B0604030504040204" pitchFamily="34" charset="0"/>
                <a:cs typeface="Calibri" panose="020F0502020204030204" pitchFamily="34" charset="0"/>
              </a:rPr>
              <a:t> </a:t>
            </a:r>
            <a:r>
              <a:rPr lang="en-US" sz="8000" i="1" dirty="0">
                <a:effectLst/>
                <a:latin typeface="Calibri" panose="020F0502020204030204" pitchFamily="34" charset="0"/>
                <a:ea typeface="Tahoma" panose="020B0604030504040204" pitchFamily="34" charset="0"/>
                <a:cs typeface="Calibri" panose="020F0502020204030204" pitchFamily="34" charset="0"/>
              </a:rPr>
              <a:t>Office</a:t>
            </a:r>
            <a:r>
              <a:rPr lang="en-US" sz="8000" i="1" spc="65" dirty="0">
                <a:effectLst/>
                <a:latin typeface="Calibri" panose="020F0502020204030204" pitchFamily="34" charset="0"/>
                <a:ea typeface="Tahoma" panose="020B0604030504040204" pitchFamily="34" charset="0"/>
                <a:cs typeface="Calibri" panose="020F0502020204030204" pitchFamily="34" charset="0"/>
              </a:rPr>
              <a:t> </a:t>
            </a:r>
            <a:r>
              <a:rPr lang="en-US" sz="8000" i="1" dirty="0">
                <a:effectLst/>
                <a:latin typeface="Calibri" panose="020F0502020204030204" pitchFamily="34" charset="0"/>
                <a:ea typeface="Tahoma" panose="020B0604030504040204" pitchFamily="34" charset="0"/>
                <a:cs typeface="Calibri" panose="020F0502020204030204" pitchFamily="34" charset="0"/>
              </a:rPr>
              <a:t>Champion</a:t>
            </a:r>
            <a:r>
              <a:rPr lang="en-US" sz="8000" i="1" spc="65" dirty="0">
                <a:effectLst/>
                <a:latin typeface="Calibri" panose="020F0502020204030204" pitchFamily="34" charset="0"/>
                <a:ea typeface="Tahoma" panose="020B0604030504040204" pitchFamily="34" charset="0"/>
                <a:cs typeface="Calibri" panose="020F0502020204030204" pitchFamily="34" charset="0"/>
              </a:rPr>
              <a:t> </a:t>
            </a:r>
            <a:r>
              <a:rPr lang="en-US" sz="8000" i="1" dirty="0">
                <a:effectLst/>
                <a:latin typeface="Calibri" panose="020F0502020204030204" pitchFamily="34" charset="0"/>
                <a:ea typeface="Tahoma" panose="020B0604030504040204" pitchFamily="34" charset="0"/>
                <a:cs typeface="Calibri" panose="020F0502020204030204" pitchFamily="34" charset="0"/>
              </a:rPr>
              <a:t>Quality</a:t>
            </a:r>
            <a:r>
              <a:rPr lang="en-US" sz="8000" i="1" spc="65" dirty="0">
                <a:effectLst/>
                <a:latin typeface="Calibri" panose="020F0502020204030204" pitchFamily="34" charset="0"/>
                <a:ea typeface="Tahoma" panose="020B0604030504040204" pitchFamily="34" charset="0"/>
                <a:cs typeface="Calibri" panose="020F0502020204030204" pitchFamily="34" charset="0"/>
              </a:rPr>
              <a:t> </a:t>
            </a:r>
            <a:r>
              <a:rPr lang="en-US" sz="8000" i="1" dirty="0">
                <a:effectLst/>
                <a:latin typeface="Calibri" panose="020F0502020204030204" pitchFamily="34" charset="0"/>
                <a:ea typeface="Tahoma" panose="020B0604030504040204" pitchFamily="34" charset="0"/>
                <a:cs typeface="Calibri" panose="020F0502020204030204" pitchFamily="34" charset="0"/>
              </a:rPr>
              <a:t>Improvement</a:t>
            </a:r>
            <a:r>
              <a:rPr lang="en-US" sz="8000" i="1" spc="65" dirty="0">
                <a:effectLst/>
                <a:latin typeface="Calibri" panose="020F0502020204030204" pitchFamily="34" charset="0"/>
                <a:ea typeface="Tahoma" panose="020B0604030504040204" pitchFamily="34" charset="0"/>
                <a:cs typeface="Calibri" panose="020F0502020204030204" pitchFamily="34" charset="0"/>
              </a:rPr>
              <a:t> </a:t>
            </a:r>
            <a:r>
              <a:rPr lang="en-US" sz="8000" i="1" dirty="0">
                <a:effectLst/>
                <a:latin typeface="Calibri" panose="020F0502020204030204" pitchFamily="34" charset="0"/>
                <a:ea typeface="Tahoma" panose="020B0604030504040204" pitchFamily="34" charset="0"/>
                <a:cs typeface="Calibri" panose="020F0502020204030204" pitchFamily="34" charset="0"/>
              </a:rPr>
              <a:t>Model</a:t>
            </a:r>
            <a:r>
              <a:rPr lang="en-US" sz="8000" dirty="0">
                <a:effectLst/>
                <a:latin typeface="Calibri" panose="020F0502020204030204" pitchFamily="34" charset="0"/>
                <a:ea typeface="Tahoma" panose="020B0604030504040204" pitchFamily="34" charset="0"/>
                <a:cs typeface="Calibri" panose="020F0502020204030204" pitchFamily="34" charset="0"/>
              </a:rPr>
              <a:t>,</a:t>
            </a:r>
            <a:r>
              <a:rPr lang="en-US" sz="8000" spc="6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which</a:t>
            </a:r>
            <a:r>
              <a:rPr lang="en-US" sz="8000" spc="70"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walked</a:t>
            </a:r>
            <a:r>
              <a:rPr lang="en-US" sz="8000" spc="-22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the</a:t>
            </a:r>
            <a:r>
              <a:rPr lang="en-US" sz="8000" spc="10"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health</a:t>
            </a:r>
            <a:r>
              <a:rPr lang="en-US" sz="8000" spc="1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care</a:t>
            </a:r>
            <a:r>
              <a:rPr lang="en-US" sz="8000" spc="10"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teams</a:t>
            </a:r>
            <a:r>
              <a:rPr lang="en-US" sz="8000" spc="1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through</a:t>
            </a:r>
            <a:r>
              <a:rPr lang="en-US" sz="8000" spc="10"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Plan-Do-Study-Act</a:t>
            </a:r>
            <a:r>
              <a:rPr lang="en-US" sz="8000" spc="1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(PDSA)</a:t>
            </a:r>
            <a:r>
              <a:rPr lang="en-US" sz="8000" spc="10"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cycles,</a:t>
            </a:r>
            <a:r>
              <a:rPr lang="en-US" sz="8000" spc="1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step</a:t>
            </a:r>
            <a:r>
              <a:rPr lang="en-US" sz="8000" spc="10"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by</a:t>
            </a:r>
            <a:r>
              <a:rPr lang="en-US" sz="8000" spc="1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step,</a:t>
            </a:r>
            <a:r>
              <a:rPr lang="en-US" sz="8000" spc="10"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by</a:t>
            </a:r>
            <a:r>
              <a:rPr lang="en-US" sz="8000" spc="1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providing</a:t>
            </a:r>
            <a:r>
              <a:rPr lang="en-US" sz="8000" spc="10"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tools</a:t>
            </a:r>
            <a:r>
              <a:rPr lang="en-US" sz="8000" spc="1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that</a:t>
            </a:r>
            <a:r>
              <a:rPr lang="en-US" sz="8000" spc="10"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measure,</a:t>
            </a:r>
            <a:r>
              <a:rPr lang="en-US" sz="8000" spc="1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and</a:t>
            </a:r>
            <a:r>
              <a:rPr lang="en-US" sz="8000" spc="10"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resources</a:t>
            </a:r>
            <a:r>
              <a:rPr lang="en-US" sz="8000" spc="1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to</a:t>
            </a:r>
            <a:r>
              <a:rPr lang="en-US" sz="8000" spc="1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educate</a:t>
            </a:r>
            <a:r>
              <a:rPr lang="en-US" sz="8000" spc="10"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clinicians</a:t>
            </a:r>
            <a:r>
              <a:rPr lang="en-US" sz="8000" spc="15"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and</a:t>
            </a:r>
            <a:r>
              <a:rPr lang="en-US" sz="8000" spc="10" dirty="0">
                <a:effectLst/>
                <a:latin typeface="Calibri" panose="020F0502020204030204" pitchFamily="34" charset="0"/>
                <a:ea typeface="Tahoma" panose="020B0604030504040204" pitchFamily="34" charset="0"/>
                <a:cs typeface="Calibri" panose="020F0502020204030204" pitchFamily="34" charset="0"/>
              </a:rPr>
              <a:t> </a:t>
            </a:r>
            <a:r>
              <a:rPr lang="en-US" sz="8000" dirty="0">
                <a:effectLst/>
                <a:latin typeface="Calibri" panose="020F0502020204030204" pitchFamily="34" charset="0"/>
                <a:ea typeface="Tahoma" panose="020B0604030504040204" pitchFamily="34" charset="0"/>
                <a:cs typeface="Calibri" panose="020F0502020204030204" pitchFamily="34" charset="0"/>
              </a:rPr>
              <a:t>patients.</a:t>
            </a:r>
          </a:p>
          <a:p>
            <a:pPr algn="l"/>
            <a:endParaRPr lang="en-US" dirty="0"/>
          </a:p>
        </p:txBody>
      </p:sp>
      <p:sp>
        <p:nvSpPr>
          <p:cNvPr id="4" name="Slide Number Placeholder 3">
            <a:extLst>
              <a:ext uri="{FF2B5EF4-FFF2-40B4-BE49-F238E27FC236}">
                <a16:creationId xmlns:a16="http://schemas.microsoft.com/office/drawing/2014/main" id="{102489FB-4E65-504E-9021-106F84661309}"/>
              </a:ext>
            </a:extLst>
          </p:cNvPr>
          <p:cNvSpPr>
            <a:spLocks noGrp="1"/>
          </p:cNvSpPr>
          <p:nvPr>
            <p:ph type="sldNum" sz="quarter" idx="12"/>
          </p:nvPr>
        </p:nvSpPr>
        <p:spPr/>
        <p:txBody>
          <a:bodyPr/>
          <a:lstStyle/>
          <a:p>
            <a:fld id="{20AB92C5-1D96-C34E-934B-A4C246A1AA66}" type="slidenum">
              <a:rPr lang="en-US" smtClean="0"/>
              <a:t>3</a:t>
            </a:fld>
            <a:endParaRPr lang="en-US"/>
          </a:p>
        </p:txBody>
      </p:sp>
    </p:spTree>
    <p:extLst>
      <p:ext uri="{BB962C8B-B14F-4D97-AF65-F5344CB8AC3E}">
        <p14:creationId xmlns:p14="http://schemas.microsoft.com/office/powerpoint/2010/main" val="1971311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44A8D-1FEB-6741-A1FD-BB1EB234F52A}"/>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B40C45CA-5350-CA4E-B97C-413B91F8163B}"/>
              </a:ext>
            </a:extLst>
          </p:cNvPr>
          <p:cNvSpPr>
            <a:spLocks noGrp="1"/>
          </p:cNvSpPr>
          <p:nvPr>
            <p:ph idx="1"/>
          </p:nvPr>
        </p:nvSpPr>
        <p:spPr>
          <a:xfrm>
            <a:off x="628650" y="1469571"/>
            <a:ext cx="7886700" cy="4707392"/>
          </a:xfrm>
        </p:spPr>
        <p:txBody>
          <a:bodyPr>
            <a:normAutofit/>
          </a:bodyPr>
          <a:lstStyle/>
          <a:p>
            <a:r>
              <a:rPr lang="en-US" altLang="en-US" sz="4000" dirty="0">
                <a:latin typeface="Calibri" panose="020F0502020204030204" pitchFamily="34" charset="0"/>
                <a:cs typeface="Calibri" panose="020F0502020204030204" pitchFamily="34" charset="0"/>
              </a:rPr>
              <a:t>No Conflicts of Interest to Disclose</a:t>
            </a:r>
          </a:p>
          <a:p>
            <a:endParaRPr lang="en-US" sz="1800" dirty="0"/>
          </a:p>
        </p:txBody>
      </p:sp>
      <p:sp>
        <p:nvSpPr>
          <p:cNvPr id="4" name="Slide Number Placeholder 3">
            <a:extLst>
              <a:ext uri="{FF2B5EF4-FFF2-40B4-BE49-F238E27FC236}">
                <a16:creationId xmlns:a16="http://schemas.microsoft.com/office/drawing/2014/main" id="{D8A5045D-A4F8-8C4A-A992-0EF4AE45CEA1}"/>
              </a:ext>
            </a:extLst>
          </p:cNvPr>
          <p:cNvSpPr>
            <a:spLocks noGrp="1"/>
          </p:cNvSpPr>
          <p:nvPr>
            <p:ph type="sldNum" sz="quarter" idx="12"/>
          </p:nvPr>
        </p:nvSpPr>
        <p:spPr/>
        <p:txBody>
          <a:bodyPr/>
          <a:lstStyle/>
          <a:p>
            <a:fld id="{20AB92C5-1D96-C34E-934B-A4C246A1AA66}" type="slidenum">
              <a:rPr lang="en-US" smtClean="0"/>
              <a:t>4</a:t>
            </a:fld>
            <a:endParaRPr lang="en-US"/>
          </a:p>
        </p:txBody>
      </p:sp>
    </p:spTree>
    <p:extLst>
      <p:ext uri="{BB962C8B-B14F-4D97-AF65-F5344CB8AC3E}">
        <p14:creationId xmlns:p14="http://schemas.microsoft.com/office/powerpoint/2010/main" val="716075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44A8D-1FEB-6741-A1FD-BB1EB234F52A}"/>
              </a:ext>
            </a:extLst>
          </p:cNvPr>
          <p:cNvSpPr>
            <a:spLocks noGrp="1"/>
          </p:cNvSpPr>
          <p:nvPr>
            <p:ph type="title"/>
          </p:nvPr>
        </p:nvSpPr>
        <p:spPr/>
        <p:txBody>
          <a:bodyPr/>
          <a:lstStyle/>
          <a:p>
            <a:r>
              <a:rPr lang="en-US" dirty="0"/>
              <a:t>Evaluation</a:t>
            </a:r>
          </a:p>
        </p:txBody>
      </p:sp>
      <p:sp>
        <p:nvSpPr>
          <p:cNvPr id="3" name="Content Placeholder 2">
            <a:extLst>
              <a:ext uri="{FF2B5EF4-FFF2-40B4-BE49-F238E27FC236}">
                <a16:creationId xmlns:a16="http://schemas.microsoft.com/office/drawing/2014/main" id="{B40C45CA-5350-CA4E-B97C-413B91F8163B}"/>
              </a:ext>
            </a:extLst>
          </p:cNvPr>
          <p:cNvSpPr>
            <a:spLocks noGrp="1"/>
          </p:cNvSpPr>
          <p:nvPr>
            <p:ph idx="1"/>
          </p:nvPr>
        </p:nvSpPr>
        <p:spPr>
          <a:xfrm>
            <a:off x="628649" y="1447800"/>
            <a:ext cx="8238259" cy="4729163"/>
          </a:xfrm>
        </p:spPr>
        <p:txBody>
          <a:bodyPr>
            <a:normAutofit/>
          </a:bodyPr>
          <a:lstStyle/>
          <a:p>
            <a:pPr marL="0" indent="0">
              <a:buNone/>
            </a:pPr>
            <a:r>
              <a:rPr lang="en-US" sz="2400" dirty="0">
                <a:latin typeface="Calibri" panose="020F0502020204030204" pitchFamily="34" charset="0"/>
                <a:cs typeface="Calibri" panose="020F0502020204030204" pitchFamily="34" charset="0"/>
              </a:rPr>
              <a:t>Please be sure to complete an evaluation for this presentation.</a:t>
            </a:r>
          </a:p>
        </p:txBody>
      </p:sp>
      <p:sp>
        <p:nvSpPr>
          <p:cNvPr id="4" name="Slide Number Placeholder 3">
            <a:extLst>
              <a:ext uri="{FF2B5EF4-FFF2-40B4-BE49-F238E27FC236}">
                <a16:creationId xmlns:a16="http://schemas.microsoft.com/office/drawing/2014/main" id="{D8A5045D-A4F8-8C4A-A992-0EF4AE45CEA1}"/>
              </a:ext>
            </a:extLst>
          </p:cNvPr>
          <p:cNvSpPr>
            <a:spLocks noGrp="1"/>
          </p:cNvSpPr>
          <p:nvPr>
            <p:ph type="sldNum" sz="quarter" idx="12"/>
          </p:nvPr>
        </p:nvSpPr>
        <p:spPr/>
        <p:txBody>
          <a:bodyPr/>
          <a:lstStyle/>
          <a:p>
            <a:fld id="{20AB92C5-1D96-C34E-934B-A4C246A1AA66}" type="slidenum">
              <a:rPr lang="en-US" smtClean="0"/>
              <a:t>5</a:t>
            </a:fld>
            <a:endParaRPr lang="en-US"/>
          </a:p>
        </p:txBody>
      </p:sp>
      <p:pic>
        <p:nvPicPr>
          <p:cNvPr id="6" name="Picture 5" descr="Text&#10;&#10;Description automatically generated">
            <a:extLst>
              <a:ext uri="{FF2B5EF4-FFF2-40B4-BE49-F238E27FC236}">
                <a16:creationId xmlns:a16="http://schemas.microsoft.com/office/drawing/2014/main" id="{3BCE5D69-A7B2-4F24-966E-887B144CB1F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477818" y="2085739"/>
            <a:ext cx="5863305" cy="3910779"/>
          </a:xfrm>
          <a:prstGeom prst="rect">
            <a:avLst/>
          </a:prstGeom>
        </p:spPr>
      </p:pic>
    </p:spTree>
    <p:extLst>
      <p:ext uri="{BB962C8B-B14F-4D97-AF65-F5344CB8AC3E}">
        <p14:creationId xmlns:p14="http://schemas.microsoft.com/office/powerpoint/2010/main" val="1950887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F9D4D6-EB26-4BBA-A656-EC792A1AFCF6}"/>
              </a:ext>
            </a:extLst>
          </p:cNvPr>
          <p:cNvSpPr txBox="1"/>
          <p:nvPr/>
        </p:nvSpPr>
        <p:spPr>
          <a:xfrm>
            <a:off x="719624" y="1038427"/>
            <a:ext cx="7704753" cy="553998"/>
          </a:xfrm>
          <a:prstGeom prst="rect">
            <a:avLst/>
          </a:prstGeom>
          <a:noFill/>
        </p:spPr>
        <p:txBody>
          <a:bodyPr wrap="square" rtlCol="0">
            <a:spAutoFit/>
          </a:bodyPr>
          <a:lstStyle/>
          <a:p>
            <a:pPr algn="ctr"/>
            <a:r>
              <a:rPr lang="en-US" sz="3000" dirty="0">
                <a:latin typeface="Calibri" panose="020F0502020204030204" pitchFamily="34" charset="0"/>
                <a:cs typeface="Calibri" panose="020F0502020204030204" pitchFamily="34" charset="0"/>
              </a:rPr>
              <a:t>Introduction</a:t>
            </a:r>
          </a:p>
        </p:txBody>
      </p:sp>
      <p:sp>
        <p:nvSpPr>
          <p:cNvPr id="2" name="TextBox 1">
            <a:extLst>
              <a:ext uri="{FF2B5EF4-FFF2-40B4-BE49-F238E27FC236}">
                <a16:creationId xmlns:a16="http://schemas.microsoft.com/office/drawing/2014/main" id="{BB48DBA7-34AB-42D8-9D4C-9BF92AB93E81}"/>
              </a:ext>
            </a:extLst>
          </p:cNvPr>
          <p:cNvSpPr txBox="1"/>
          <p:nvPr/>
        </p:nvSpPr>
        <p:spPr>
          <a:xfrm>
            <a:off x="523567" y="2027716"/>
            <a:ext cx="8096865" cy="3539430"/>
          </a:xfrm>
          <a:prstGeom prst="rect">
            <a:avLst/>
          </a:prstGeom>
          <a:noFill/>
        </p:spPr>
        <p:txBody>
          <a:bodyPr wrap="square" rtlCol="0">
            <a:spAutoFit/>
          </a:bodyPr>
          <a:lstStyle/>
          <a:p>
            <a:pPr marL="214313" indent="-214313">
              <a:buFont typeface="Arial" panose="020B0604020202020204" pitchFamily="34" charset="0"/>
              <a:buChar char="•"/>
            </a:pPr>
            <a:r>
              <a:rPr lang="en-US" sz="2800" dirty="0">
                <a:latin typeface="Calibri" panose="020F0502020204030204" pitchFamily="34" charset="0"/>
                <a:cs typeface="Calibri" panose="020F0502020204030204" pitchFamily="34" charset="0"/>
              </a:rPr>
              <a:t>Purpose of the project</a:t>
            </a:r>
          </a:p>
          <a:p>
            <a:pPr marL="214313" indent="-214313">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2800" dirty="0">
                <a:latin typeface="Calibri" panose="020F0502020204030204" pitchFamily="34" charset="0"/>
                <a:cs typeface="Calibri" panose="020F0502020204030204" pitchFamily="34" charset="0"/>
              </a:rPr>
              <a:t>Participants</a:t>
            </a:r>
          </a:p>
          <a:p>
            <a:pPr marL="214313" indent="-214313">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2800" dirty="0">
                <a:latin typeface="Calibri" panose="020F0502020204030204" pitchFamily="34" charset="0"/>
                <a:cs typeface="Calibri" panose="020F0502020204030204" pitchFamily="34" charset="0"/>
              </a:rPr>
              <a:t>What the AAFP and practices plan to accomplish with the project</a:t>
            </a:r>
          </a:p>
          <a:p>
            <a:pPr marL="214313" indent="-214313">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2800" dirty="0">
                <a:latin typeface="Calibri" panose="020F0502020204030204" pitchFamily="34" charset="0"/>
                <a:cs typeface="Calibri" panose="020F0502020204030204" pitchFamily="34" charset="0"/>
              </a:rPr>
              <a:t>What you should take away from the project</a:t>
            </a:r>
          </a:p>
        </p:txBody>
      </p:sp>
    </p:spTree>
    <p:extLst>
      <p:ext uri="{BB962C8B-B14F-4D97-AF65-F5344CB8AC3E}">
        <p14:creationId xmlns:p14="http://schemas.microsoft.com/office/powerpoint/2010/main" val="3981403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F9D4D6-EB26-4BBA-A656-EC792A1AFCF6}"/>
              </a:ext>
            </a:extLst>
          </p:cNvPr>
          <p:cNvSpPr txBox="1"/>
          <p:nvPr/>
        </p:nvSpPr>
        <p:spPr>
          <a:xfrm>
            <a:off x="719624" y="1038427"/>
            <a:ext cx="7704753" cy="553998"/>
          </a:xfrm>
          <a:prstGeom prst="rect">
            <a:avLst/>
          </a:prstGeom>
          <a:noFill/>
        </p:spPr>
        <p:txBody>
          <a:bodyPr wrap="square" rtlCol="0">
            <a:spAutoFit/>
          </a:bodyPr>
          <a:lstStyle/>
          <a:p>
            <a:pPr algn="ctr" defTabSz="685800">
              <a:defRPr/>
            </a:pPr>
            <a:r>
              <a:rPr lang="en-US" sz="3000" dirty="0">
                <a:solidFill>
                  <a:prstClr val="black"/>
                </a:solidFill>
                <a:latin typeface="Calibri" panose="020F0502020204030204"/>
              </a:rPr>
              <a:t>Practice Self-assessment Survey</a:t>
            </a:r>
          </a:p>
        </p:txBody>
      </p:sp>
      <p:sp>
        <p:nvSpPr>
          <p:cNvPr id="2" name="TextBox 1">
            <a:extLst>
              <a:ext uri="{FF2B5EF4-FFF2-40B4-BE49-F238E27FC236}">
                <a16:creationId xmlns:a16="http://schemas.microsoft.com/office/drawing/2014/main" id="{BB48DBA7-34AB-42D8-9D4C-9BF92AB93E81}"/>
              </a:ext>
            </a:extLst>
          </p:cNvPr>
          <p:cNvSpPr txBox="1"/>
          <p:nvPr/>
        </p:nvSpPr>
        <p:spPr>
          <a:xfrm>
            <a:off x="523567" y="1756291"/>
            <a:ext cx="8096865" cy="923330"/>
          </a:xfrm>
          <a:prstGeom prst="rect">
            <a:avLst/>
          </a:prstGeom>
          <a:noFill/>
        </p:spPr>
        <p:txBody>
          <a:bodyPr wrap="square" rtlCol="0">
            <a:spAutoFit/>
          </a:bodyPr>
          <a:lstStyle/>
          <a:p>
            <a:pPr defTabSz="685800">
              <a:defRPr/>
            </a:pPr>
            <a:r>
              <a:rPr lang="en-US" dirty="0">
                <a:solidFill>
                  <a:prstClr val="black"/>
                </a:solidFill>
                <a:latin typeface="Calibri" panose="020F0502020204030204"/>
                <a:cs typeface="Arial" panose="020B0604020202020204" pitchFamily="34" charset="0"/>
              </a:rPr>
              <a:t>On a scale from 1 (never) to 10 (always), rate how often do healthcare professionals in your practice give a "Strong Recommendation" to African American adult patients for vaccines</a:t>
            </a:r>
          </a:p>
        </p:txBody>
      </p:sp>
      <p:pic>
        <p:nvPicPr>
          <p:cNvPr id="5" name="Picture 4">
            <a:extLst>
              <a:ext uri="{FF2B5EF4-FFF2-40B4-BE49-F238E27FC236}">
                <a16:creationId xmlns:a16="http://schemas.microsoft.com/office/drawing/2014/main" id="{D7774039-9C35-F0CE-488C-7EA8A8E37C32}"/>
              </a:ext>
            </a:extLst>
          </p:cNvPr>
          <p:cNvPicPr>
            <a:picLocks noChangeAspect="1"/>
          </p:cNvPicPr>
          <p:nvPr/>
        </p:nvPicPr>
        <p:blipFill>
          <a:blip r:embed="rId3"/>
          <a:stretch>
            <a:fillRect/>
          </a:stretch>
        </p:blipFill>
        <p:spPr>
          <a:xfrm>
            <a:off x="1072056" y="2753683"/>
            <a:ext cx="6999889" cy="3172235"/>
          </a:xfrm>
          <a:prstGeom prst="rect">
            <a:avLst/>
          </a:prstGeom>
        </p:spPr>
      </p:pic>
    </p:spTree>
    <p:extLst>
      <p:ext uri="{BB962C8B-B14F-4D97-AF65-F5344CB8AC3E}">
        <p14:creationId xmlns:p14="http://schemas.microsoft.com/office/powerpoint/2010/main" val="3565379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F9D4D6-EB26-4BBA-A656-EC792A1AFCF6}"/>
              </a:ext>
            </a:extLst>
          </p:cNvPr>
          <p:cNvSpPr txBox="1"/>
          <p:nvPr/>
        </p:nvSpPr>
        <p:spPr>
          <a:xfrm>
            <a:off x="719624" y="1038427"/>
            <a:ext cx="7704753" cy="553998"/>
          </a:xfrm>
          <a:prstGeom prst="rect">
            <a:avLst/>
          </a:prstGeom>
          <a:noFill/>
        </p:spPr>
        <p:txBody>
          <a:bodyPr wrap="square" rtlCol="0">
            <a:spAutoFit/>
          </a:bodyPr>
          <a:lstStyle/>
          <a:p>
            <a:pPr algn="ctr" defTabSz="685800">
              <a:defRPr/>
            </a:pPr>
            <a:r>
              <a:rPr lang="en-US" sz="3000" dirty="0">
                <a:solidFill>
                  <a:prstClr val="black"/>
                </a:solidFill>
                <a:latin typeface="Calibri" panose="020F0502020204030204"/>
              </a:rPr>
              <a:t>Practice Self-assessment Survey</a:t>
            </a:r>
          </a:p>
        </p:txBody>
      </p:sp>
      <p:sp>
        <p:nvSpPr>
          <p:cNvPr id="2" name="TextBox 1">
            <a:extLst>
              <a:ext uri="{FF2B5EF4-FFF2-40B4-BE49-F238E27FC236}">
                <a16:creationId xmlns:a16="http://schemas.microsoft.com/office/drawing/2014/main" id="{BB48DBA7-34AB-42D8-9D4C-9BF92AB93E81}"/>
              </a:ext>
            </a:extLst>
          </p:cNvPr>
          <p:cNvSpPr txBox="1"/>
          <p:nvPr/>
        </p:nvSpPr>
        <p:spPr>
          <a:xfrm>
            <a:off x="523567" y="1774422"/>
            <a:ext cx="8096865" cy="646331"/>
          </a:xfrm>
          <a:prstGeom prst="rect">
            <a:avLst/>
          </a:prstGeom>
          <a:noFill/>
        </p:spPr>
        <p:txBody>
          <a:bodyPr wrap="square" rtlCol="0">
            <a:spAutoFit/>
          </a:bodyPr>
          <a:lstStyle/>
          <a:p>
            <a:pPr defTabSz="685800">
              <a:defRPr/>
            </a:pPr>
            <a:r>
              <a:rPr lang="en-US" dirty="0">
                <a:solidFill>
                  <a:prstClr val="black"/>
                </a:solidFill>
                <a:latin typeface="Calibri" panose="020F0502020204030204"/>
                <a:cs typeface="Arial" panose="020B0604020202020204" pitchFamily="34" charset="0"/>
              </a:rPr>
              <a:t>On a scale from 1 (never) to 10 (always), rate how often do African American patients refuse vaccines in your practice</a:t>
            </a:r>
          </a:p>
        </p:txBody>
      </p:sp>
      <p:pic>
        <p:nvPicPr>
          <p:cNvPr id="3" name="Picture 2">
            <a:extLst>
              <a:ext uri="{FF2B5EF4-FFF2-40B4-BE49-F238E27FC236}">
                <a16:creationId xmlns:a16="http://schemas.microsoft.com/office/drawing/2014/main" id="{EE771C64-52B3-C53F-80F3-502AC408EE70}"/>
              </a:ext>
            </a:extLst>
          </p:cNvPr>
          <p:cNvPicPr>
            <a:picLocks noChangeAspect="1"/>
          </p:cNvPicPr>
          <p:nvPr/>
        </p:nvPicPr>
        <p:blipFill>
          <a:blip r:embed="rId3"/>
          <a:stretch>
            <a:fillRect/>
          </a:stretch>
        </p:blipFill>
        <p:spPr>
          <a:xfrm>
            <a:off x="669288" y="2564655"/>
            <a:ext cx="7805425" cy="3320219"/>
          </a:xfrm>
          <a:prstGeom prst="rect">
            <a:avLst/>
          </a:prstGeom>
        </p:spPr>
      </p:pic>
    </p:spTree>
    <p:extLst>
      <p:ext uri="{BB962C8B-B14F-4D97-AF65-F5344CB8AC3E}">
        <p14:creationId xmlns:p14="http://schemas.microsoft.com/office/powerpoint/2010/main" val="62183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F9D4D6-EB26-4BBA-A656-EC792A1AFCF6}"/>
              </a:ext>
            </a:extLst>
          </p:cNvPr>
          <p:cNvSpPr txBox="1"/>
          <p:nvPr/>
        </p:nvSpPr>
        <p:spPr>
          <a:xfrm>
            <a:off x="719624" y="1038427"/>
            <a:ext cx="7704753" cy="553998"/>
          </a:xfrm>
          <a:prstGeom prst="rect">
            <a:avLst/>
          </a:prstGeom>
          <a:noFill/>
        </p:spPr>
        <p:txBody>
          <a:bodyPr wrap="square" rtlCol="0">
            <a:spAutoFit/>
          </a:bodyPr>
          <a:lstStyle/>
          <a:p>
            <a:pPr algn="ctr" defTabSz="685800">
              <a:defRPr/>
            </a:pPr>
            <a:r>
              <a:rPr lang="en-US" sz="3000" dirty="0">
                <a:solidFill>
                  <a:prstClr val="black"/>
                </a:solidFill>
                <a:latin typeface="Calibri" panose="020F0502020204030204"/>
              </a:rPr>
              <a:t>Practice Self-assessment Survey</a:t>
            </a:r>
          </a:p>
        </p:txBody>
      </p:sp>
      <p:sp>
        <p:nvSpPr>
          <p:cNvPr id="2" name="TextBox 1">
            <a:extLst>
              <a:ext uri="{FF2B5EF4-FFF2-40B4-BE49-F238E27FC236}">
                <a16:creationId xmlns:a16="http://schemas.microsoft.com/office/drawing/2014/main" id="{BB48DBA7-34AB-42D8-9D4C-9BF92AB93E81}"/>
              </a:ext>
            </a:extLst>
          </p:cNvPr>
          <p:cNvSpPr txBox="1"/>
          <p:nvPr/>
        </p:nvSpPr>
        <p:spPr>
          <a:xfrm>
            <a:off x="523568" y="1816988"/>
            <a:ext cx="8096865" cy="646331"/>
          </a:xfrm>
          <a:prstGeom prst="rect">
            <a:avLst/>
          </a:prstGeom>
          <a:noFill/>
        </p:spPr>
        <p:txBody>
          <a:bodyPr wrap="square" rtlCol="0">
            <a:spAutoFit/>
          </a:bodyPr>
          <a:lstStyle/>
          <a:p>
            <a:pPr defTabSz="685800">
              <a:defRPr/>
            </a:pPr>
            <a:r>
              <a:rPr lang="en-US" dirty="0">
                <a:solidFill>
                  <a:prstClr val="black"/>
                </a:solidFill>
                <a:latin typeface="Calibri" panose="020F0502020204030204"/>
                <a:cs typeface="Arial" panose="020B0604020202020204" pitchFamily="34" charset="0"/>
              </a:rPr>
              <a:t>What are the barriers to immunizing African American adult patients in your practice? (Select all that apply)</a:t>
            </a:r>
          </a:p>
        </p:txBody>
      </p:sp>
      <p:pic>
        <p:nvPicPr>
          <p:cNvPr id="3" name="Picture 2">
            <a:extLst>
              <a:ext uri="{FF2B5EF4-FFF2-40B4-BE49-F238E27FC236}">
                <a16:creationId xmlns:a16="http://schemas.microsoft.com/office/drawing/2014/main" id="{95D3FBC5-7F42-18FD-F32C-7C55C23506F2}"/>
              </a:ext>
            </a:extLst>
          </p:cNvPr>
          <p:cNvPicPr>
            <a:picLocks noChangeAspect="1"/>
          </p:cNvPicPr>
          <p:nvPr/>
        </p:nvPicPr>
        <p:blipFill>
          <a:blip r:embed="rId3"/>
          <a:stretch>
            <a:fillRect/>
          </a:stretch>
        </p:blipFill>
        <p:spPr>
          <a:xfrm>
            <a:off x="705708" y="2568373"/>
            <a:ext cx="7732584" cy="3251201"/>
          </a:xfrm>
          <a:prstGeom prst="rect">
            <a:avLst/>
          </a:prstGeom>
        </p:spPr>
      </p:pic>
    </p:spTree>
    <p:extLst>
      <p:ext uri="{BB962C8B-B14F-4D97-AF65-F5344CB8AC3E}">
        <p14:creationId xmlns:p14="http://schemas.microsoft.com/office/powerpoint/2010/main" val="3358801545"/>
      </p:ext>
    </p:extLst>
  </p:cSld>
  <p:clrMapOvr>
    <a:masterClrMapping/>
  </p:clrMapOvr>
</p:sld>
</file>

<file path=ppt/theme/theme1.xml><?xml version="1.0" encoding="utf-8"?>
<a:theme xmlns:a="http://schemas.openxmlformats.org/drawingml/2006/main" name="Office Theme">
  <a:themeElements>
    <a:clrScheme name="cpqi 22">
      <a:dk1>
        <a:srgbClr val="4C4D4F"/>
      </a:dk1>
      <a:lt1>
        <a:srgbClr val="FFFFFF"/>
      </a:lt1>
      <a:dk2>
        <a:srgbClr val="44546A"/>
      </a:dk2>
      <a:lt2>
        <a:srgbClr val="E7E6E6"/>
      </a:lt2>
      <a:accent1>
        <a:srgbClr val="129F9F"/>
      </a:accent1>
      <a:accent2>
        <a:srgbClr val="90D5CA"/>
      </a:accent2>
      <a:accent3>
        <a:srgbClr val="FFDF8A"/>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pqi 22">
      <a:dk1>
        <a:srgbClr val="4C4D4F"/>
      </a:dk1>
      <a:lt1>
        <a:srgbClr val="FFFFFF"/>
      </a:lt1>
      <a:dk2>
        <a:srgbClr val="44546A"/>
      </a:dk2>
      <a:lt2>
        <a:srgbClr val="E7E6E6"/>
      </a:lt2>
      <a:accent1>
        <a:srgbClr val="129F9F"/>
      </a:accent1>
      <a:accent2>
        <a:srgbClr val="90D5CA"/>
      </a:accent2>
      <a:accent3>
        <a:srgbClr val="FFDF8A"/>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cpqi 22">
      <a:dk1>
        <a:srgbClr val="4C4D4F"/>
      </a:dk1>
      <a:lt1>
        <a:srgbClr val="FFFFFF"/>
      </a:lt1>
      <a:dk2>
        <a:srgbClr val="44546A"/>
      </a:dk2>
      <a:lt2>
        <a:srgbClr val="E7E6E6"/>
      </a:lt2>
      <a:accent1>
        <a:srgbClr val="129F9F"/>
      </a:accent1>
      <a:accent2>
        <a:srgbClr val="90D5CA"/>
      </a:accent2>
      <a:accent3>
        <a:srgbClr val="FFDF8A"/>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cpqi 22">
      <a:dk1>
        <a:srgbClr val="4C4D4F"/>
      </a:dk1>
      <a:lt1>
        <a:srgbClr val="FFFFFF"/>
      </a:lt1>
      <a:dk2>
        <a:srgbClr val="44546A"/>
      </a:dk2>
      <a:lt2>
        <a:srgbClr val="E7E6E6"/>
      </a:lt2>
      <a:accent1>
        <a:srgbClr val="129F9F"/>
      </a:accent1>
      <a:accent2>
        <a:srgbClr val="90D5CA"/>
      </a:accent2>
      <a:accent3>
        <a:srgbClr val="FFDF8A"/>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TotalTime>
  <Words>4056</Words>
  <Application>Microsoft Office PowerPoint</Application>
  <PresentationFormat>On-screen Show (4:3)</PresentationFormat>
  <Paragraphs>383</Paragraphs>
  <Slides>29</Slides>
  <Notes>24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29</vt:i4>
      </vt:variant>
    </vt:vector>
  </HeadingPairs>
  <TitlesOfParts>
    <vt:vector size="38" baseType="lpstr">
      <vt:lpstr>Arial</vt:lpstr>
      <vt:lpstr>Calibri</vt:lpstr>
      <vt:lpstr>Courier New</vt:lpstr>
      <vt:lpstr>Roboto</vt:lpstr>
      <vt:lpstr>Wingdings</vt:lpstr>
      <vt:lpstr>Office Theme</vt:lpstr>
      <vt:lpstr>Custom Design</vt:lpstr>
      <vt:lpstr>1_Custom Design</vt:lpstr>
      <vt:lpstr>2_Custom Design</vt:lpstr>
      <vt:lpstr>PowerPoint Presentation</vt:lpstr>
      <vt:lpstr>The American Academy of Family Physicians (AAFP) Improving Adult Immunization Rates within African American Communities </vt:lpstr>
      <vt:lpstr>Setting</vt:lpstr>
      <vt:lpstr>Disclosures</vt:lpstr>
      <vt:lpstr>Evaluation</vt:lpstr>
      <vt:lpstr>PowerPoint Presentation</vt:lpstr>
      <vt:lpstr>PowerPoint Presentation</vt:lpstr>
      <vt:lpstr>PowerPoint Presentation</vt:lpstr>
      <vt:lpstr>PowerPoint Presentation</vt:lpstr>
      <vt:lpstr>PowerPoint Presentation</vt:lpstr>
      <vt:lpstr>Key Initiatives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Evidence-based Interventions and Strategies </vt:lpstr>
      <vt:lpstr>QI strategies to Increase Immunization Rates</vt:lpstr>
      <vt:lpstr>Equality vs Equity</vt:lpstr>
      <vt:lpstr>Health Equity</vt:lpstr>
      <vt:lpstr>Disparities in Vaccination Coverage</vt:lpstr>
      <vt:lpstr>Key Findings</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Pam Carter-Smith</cp:lastModifiedBy>
  <cp:revision>14</cp:revision>
  <dcterms:created xsi:type="dcterms:W3CDTF">2021-11-04T16:25:35Z</dcterms:created>
  <dcterms:modified xsi:type="dcterms:W3CDTF">2022-09-06T13:26:42Z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2c8cef-6f2b-4af1-b4ac-d815ff795cd6_Enabled">
    <vt:lpwstr>true</vt:lpwstr>
  </property>
  <property fmtid="{D5CDD505-2E9C-101B-9397-08002B2CF9AE}" pid="3" name="MSIP_Label_792c8cef-6f2b-4af1-b4ac-d815ff795cd6_SetDate">
    <vt:lpwstr>2022-09-03T20:04:26Z</vt:lpwstr>
  </property>
  <property fmtid="{D5CDD505-2E9C-101B-9397-08002B2CF9AE}" pid="4" name="MSIP_Label_792c8cef-6f2b-4af1-b4ac-d815ff795cd6_Method">
    <vt:lpwstr>Standard</vt:lpwstr>
  </property>
  <property fmtid="{D5CDD505-2E9C-101B-9397-08002B2CF9AE}" pid="5" name="MSIP_Label_792c8cef-6f2b-4af1-b4ac-d815ff795cd6_Name">
    <vt:lpwstr>VUMC General</vt:lpwstr>
  </property>
  <property fmtid="{D5CDD505-2E9C-101B-9397-08002B2CF9AE}" pid="6" name="MSIP_Label_792c8cef-6f2b-4af1-b4ac-d815ff795cd6_SiteId">
    <vt:lpwstr>ef575030-1424-4ed8-b83c-12c533d879ab</vt:lpwstr>
  </property>
  <property fmtid="{D5CDD505-2E9C-101B-9397-08002B2CF9AE}" pid="7" name="MSIP_Label_792c8cef-6f2b-4af1-b4ac-d815ff795cd6_ActionId">
    <vt:lpwstr>218beb5c-f9c5-4c9a-ae18-f11a53c695aa</vt:lpwstr>
  </property>
  <property fmtid="{D5CDD505-2E9C-101B-9397-08002B2CF9AE}" pid="8" name="MSIP_Label_792c8cef-6f2b-4af1-b4ac-d815ff795cd6_ContentBits">
    <vt:lpwstr>0</vt:lpwstr>
  </property>
</Properties>
</file>