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handoutMasterIdLst>
    <p:handoutMasterId r:id="rId38"/>
  </p:handoutMasterIdLst>
  <p:sldIdLst>
    <p:sldId id="329" r:id="rId2"/>
    <p:sldId id="327" r:id="rId3"/>
    <p:sldId id="369" r:id="rId4"/>
    <p:sldId id="332" r:id="rId5"/>
    <p:sldId id="371" r:id="rId6"/>
    <p:sldId id="335" r:id="rId7"/>
    <p:sldId id="341" r:id="rId8"/>
    <p:sldId id="384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49" r:id="rId24"/>
    <p:sldId id="385" r:id="rId25"/>
    <p:sldId id="350" r:id="rId26"/>
    <p:sldId id="351" r:id="rId27"/>
    <p:sldId id="352" r:id="rId28"/>
    <p:sldId id="354" r:id="rId29"/>
    <p:sldId id="356" r:id="rId30"/>
    <p:sldId id="360" r:id="rId31"/>
    <p:sldId id="387" r:id="rId32"/>
    <p:sldId id="396" r:id="rId33"/>
    <p:sldId id="397" r:id="rId34"/>
    <p:sldId id="398" r:id="rId35"/>
    <p:sldId id="386" r:id="rId36"/>
    <p:sldId id="388" r:id="rId37"/>
  </p:sldIdLst>
  <p:sldSz cx="9144000" cy="6858000" type="screen4x3"/>
  <p:notesSz cx="7026275" cy="9312275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68" y="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B-4945-8E9B-C12C4F73A5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EB-4945-8E9B-C12C4F73A5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EB-4945-8E9B-C12C4F73A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2607248"/>
        <c:axId val="572614136"/>
        <c:axId val="568622056"/>
      </c:bar3DChart>
      <c:catAx>
        <c:axId val="572607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72614136"/>
        <c:crosses val="autoZero"/>
        <c:auto val="1"/>
        <c:lblAlgn val="ctr"/>
        <c:lblOffset val="100"/>
        <c:noMultiLvlLbl val="0"/>
      </c:catAx>
      <c:valAx>
        <c:axId val="572614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72607248"/>
        <c:crosses val="autoZero"/>
        <c:crossBetween val="between"/>
      </c:valAx>
      <c:serAx>
        <c:axId val="568622056"/>
        <c:scaling>
          <c:orientation val="minMax"/>
        </c:scaling>
        <c:delete val="0"/>
        <c:axPos val="b"/>
        <c:majorTickMark val="out"/>
        <c:minorTickMark val="none"/>
        <c:tickLblPos val="nextTo"/>
        <c:crossAx val="572614136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54" tIns="46678" rIns="93354" bIns="466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54" tIns="46678" rIns="93354" bIns="46678" rtlCol="0"/>
          <a:lstStyle>
            <a:lvl1pPr algn="r">
              <a:defRPr sz="1200"/>
            </a:lvl1pPr>
          </a:lstStyle>
          <a:p>
            <a:fld id="{E74B0D39-9F10-41BB-B1FB-64B0CDD34A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54" tIns="46678" rIns="93354" bIns="466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54" tIns="46678" rIns="93354" bIns="46678" rtlCol="0" anchor="b"/>
          <a:lstStyle>
            <a:lvl1pPr algn="r">
              <a:defRPr sz="1200"/>
            </a:lvl1pPr>
          </a:lstStyle>
          <a:p>
            <a:fld id="{2699C45B-720E-414E-8266-26FE1FA0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70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2106259"/>
            <a:ext cx="6853412" cy="1470025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4063709"/>
            <a:ext cx="6079746" cy="1752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0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80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aphicFrame>
        <p:nvGraphicFramePr>
          <p:cNvPr id="3" name="TPChart" hidden="1"/>
          <p:cNvGraphicFramePr/>
          <p:nvPr userDrawn="1"/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634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1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2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68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fm.org/Conferences/ConferenceonMedicalStudentEducation/SessionInformation/SearchEducationSessions?m=6&amp;s=23588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lasstech.calpoly.edu/web-conferencing-dos-and-dont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lasstech.calpoly.edu/web-conferencing-dos-and-dont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hlinkClick r:id="rId2"/>
              </a:rPr>
              <a:t>L9B A Beginners' Guide to Using Technology in Family Medicine Clerkship Didactic Sessions</a:t>
            </a:r>
            <a:endParaRPr lang="en-US" b="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04498" y="4063709"/>
            <a:ext cx="3681249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Magdalena Pasarica MD, PhD</a:t>
            </a:r>
          </a:p>
          <a:p>
            <a:r>
              <a:rPr lang="en-US" sz="2000" smtClean="0"/>
              <a:t>Family Medicine Clerkship Director</a:t>
            </a:r>
          </a:p>
          <a:p>
            <a:r>
              <a:rPr lang="en-US" sz="2000" smtClean="0"/>
              <a:t>Magdalena.Pasarica@ucf.edu </a:t>
            </a:r>
            <a:endParaRPr lang="en-US" sz="20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173719" y="4063709"/>
            <a:ext cx="3681249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Ken Staack</a:t>
            </a:r>
          </a:p>
          <a:p>
            <a:r>
              <a:rPr lang="en-US" sz="2000" dirty="0" smtClean="0"/>
              <a:t>Family Medicine Clerkship Coordinator</a:t>
            </a:r>
          </a:p>
          <a:p>
            <a:r>
              <a:rPr lang="en-US" sz="2000" dirty="0" smtClean="0"/>
              <a:t>Ken.Staack@ucf.edu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06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Chat- what do teachers say?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69609"/>
            <a:ext cx="8773510" cy="3946879"/>
          </a:xfrm>
        </p:spPr>
        <p:txBody>
          <a:bodyPr>
            <a:normAutofit/>
          </a:bodyPr>
          <a:lstStyle/>
          <a:p>
            <a:r>
              <a:rPr lang="en-US" dirty="0" smtClean="0"/>
              <a:t>It enhances the discussion with: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ultiple ideas and clarification of misconceptions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ultiple learners</a:t>
            </a:r>
          </a:p>
          <a:p>
            <a:r>
              <a:rPr lang="en-US" dirty="0" smtClean="0"/>
              <a:t>Easy to use after first try</a:t>
            </a:r>
          </a:p>
          <a:p>
            <a:r>
              <a:rPr lang="en-US" dirty="0" smtClean="0"/>
              <a:t>Enhanced with the use of another instructor who can review all the answers and point out important learning lessons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Chat – Challenges and advantages?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145" y="2087047"/>
            <a:ext cx="3507828" cy="4217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Challenges/needs</a:t>
            </a:r>
          </a:p>
          <a:p>
            <a:r>
              <a:rPr lang="en-US" sz="2800" dirty="0" smtClean="0"/>
              <a:t>teacher training and buy-in</a:t>
            </a:r>
          </a:p>
          <a:p>
            <a:r>
              <a:rPr lang="en-US" sz="2800" dirty="0" smtClean="0"/>
              <a:t>technical support</a:t>
            </a:r>
          </a:p>
          <a:p>
            <a:r>
              <a:rPr lang="en-US" sz="2800" dirty="0" err="1" smtClean="0"/>
              <a:t>wifi</a:t>
            </a:r>
            <a:endParaRPr lang="en-US" sz="2800" dirty="0" smtClean="0"/>
          </a:p>
          <a:p>
            <a:r>
              <a:rPr lang="en-US" sz="2800" dirty="0"/>
              <a:t>t</a:t>
            </a:r>
            <a:r>
              <a:rPr lang="en-US" sz="2800" dirty="0" smtClean="0"/>
              <a:t>wo facilitators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45443" y="2189523"/>
            <a:ext cx="3507828" cy="433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Advantages</a:t>
            </a:r>
          </a:p>
          <a:p>
            <a:r>
              <a:rPr lang="en-US" dirty="0" smtClean="0"/>
              <a:t>Easy to use in learning management system</a:t>
            </a:r>
          </a:p>
          <a:p>
            <a:r>
              <a:rPr lang="en-US" dirty="0" smtClean="0"/>
              <a:t>Allows for quick review of multiple answers</a:t>
            </a:r>
          </a:p>
          <a:p>
            <a:r>
              <a:rPr lang="en-US" dirty="0"/>
              <a:t>Can be </a:t>
            </a:r>
            <a:r>
              <a:rPr lang="en-US" dirty="0" smtClean="0"/>
              <a:t>saved for further review or assessment</a:t>
            </a:r>
          </a:p>
        </p:txBody>
      </p:sp>
    </p:spTree>
    <p:extLst>
      <p:ext uri="{BB962C8B-B14F-4D97-AF65-F5344CB8AC3E}">
        <p14:creationId xmlns:p14="http://schemas.microsoft.com/office/powerpoint/2010/main" val="10014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– what and why?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310"/>
          <a:stretch/>
        </p:blipFill>
        <p:spPr>
          <a:xfrm>
            <a:off x="457200" y="2025761"/>
            <a:ext cx="1925522" cy="3421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5434"/>
          <a:stretch/>
        </p:blipFill>
        <p:spPr>
          <a:xfrm>
            <a:off x="2569681" y="2207063"/>
            <a:ext cx="2585643" cy="3103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9679" y="1841094"/>
            <a:ext cx="315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Clinical scenario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9681" y="2207063"/>
            <a:ext cx="17816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Learner’s answer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69681" y="3401779"/>
            <a:ext cx="31531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Peer feedback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69681" y="4325484"/>
            <a:ext cx="17106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Peer feedback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900700"/>
            <a:ext cx="315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Clinical scenario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7969" y="3173163"/>
            <a:ext cx="18047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Learner’s answer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7969" y="4903179"/>
            <a:ext cx="18047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Peer feedback by endorsement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46627" y="2025760"/>
            <a:ext cx="35027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Multiple participants or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Synchronous</a:t>
            </a:r>
            <a:r>
              <a:rPr lang="en-US" sz="2800" dirty="0"/>
              <a:t> </a:t>
            </a:r>
            <a:r>
              <a:rPr lang="en-US" sz="2800" dirty="0" smtClean="0"/>
              <a:t>         (in-class) or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synchronous (on 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Allows for “liking” and “reply”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862502" y="5377718"/>
            <a:ext cx="3925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teach/assess learners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Collaborative learning</a:t>
            </a:r>
          </a:p>
        </p:txBody>
      </p:sp>
    </p:spTree>
    <p:extLst>
      <p:ext uri="{BB962C8B-B14F-4D97-AF65-F5344CB8AC3E}">
        <p14:creationId xmlns:p14="http://schemas.microsoft.com/office/powerpoint/2010/main" val="5291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 – what do learners say?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ike reviewing products created</a:t>
            </a:r>
          </a:p>
          <a:p>
            <a:r>
              <a:rPr lang="en-US" dirty="0" smtClean="0"/>
              <a:t>Like the collaborative function</a:t>
            </a:r>
          </a:p>
          <a:p>
            <a:r>
              <a:rPr lang="en-US" dirty="0" smtClean="0"/>
              <a:t>Like when an in-class collaborative activity is replaced by asynchronous collaborative discussion board activity</a:t>
            </a:r>
          </a:p>
          <a:p>
            <a:r>
              <a:rPr lang="en-US" dirty="0" smtClean="0"/>
              <a:t>They like to receive feedback from the instructor (in addition to peer feedback)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 – what do teachers say?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Increases the quality a learner’s product</a:t>
            </a:r>
          </a:p>
          <a:p>
            <a:r>
              <a:rPr lang="en-US" dirty="0" smtClean="0"/>
              <a:t>Increases learner’s participation in collaborative activities</a:t>
            </a:r>
          </a:p>
          <a:p>
            <a:r>
              <a:rPr lang="en-US" dirty="0" smtClean="0"/>
              <a:t>Allows for adapting sessions for asynchronous 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 – Challenges and advantages?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3507828" cy="4217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Challenges/needs </a:t>
            </a:r>
          </a:p>
          <a:p>
            <a:r>
              <a:rPr lang="en-US" sz="2800" dirty="0" smtClean="0"/>
              <a:t>teacher training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ime to develop the activity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1999" y="2269607"/>
            <a:ext cx="4233041" cy="4864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Advantages</a:t>
            </a:r>
          </a:p>
          <a:p>
            <a:r>
              <a:rPr lang="en-US" dirty="0" smtClean="0"/>
              <a:t>Easy to use for learners</a:t>
            </a:r>
          </a:p>
          <a:p>
            <a:r>
              <a:rPr lang="en-US" dirty="0" smtClean="0"/>
              <a:t>Can </a:t>
            </a:r>
            <a:r>
              <a:rPr lang="en-US" dirty="0"/>
              <a:t>be </a:t>
            </a:r>
            <a:r>
              <a:rPr lang="en-US" dirty="0" smtClean="0"/>
              <a:t>saved for later review or assessment</a:t>
            </a:r>
          </a:p>
          <a:p>
            <a:r>
              <a:rPr lang="en-US" dirty="0" smtClean="0"/>
              <a:t>Allows for collaborative learning and asynchronous delivery</a:t>
            </a:r>
          </a:p>
        </p:txBody>
      </p:sp>
    </p:spTree>
    <p:extLst>
      <p:ext uri="{BB962C8B-B14F-4D97-AF65-F5344CB8AC3E}">
        <p14:creationId xmlns:p14="http://schemas.microsoft.com/office/powerpoint/2010/main" val="5863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Zoom – what is it and why use it?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2" y="1859470"/>
            <a:ext cx="4079328" cy="2294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0635" y="2052350"/>
            <a:ext cx="30900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Video conference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up to 100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Only 1 person can talk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All can see the other participants and the slides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835" y="4624951"/>
            <a:ext cx="5131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To teach/assess learners from away locations</a:t>
            </a:r>
          </a:p>
        </p:txBody>
      </p:sp>
    </p:spTree>
    <p:extLst>
      <p:ext uri="{BB962C8B-B14F-4D97-AF65-F5344CB8AC3E}">
        <p14:creationId xmlns:p14="http://schemas.microsoft.com/office/powerpoint/2010/main" val="103266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.19-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Zoom- what do the learners say?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5730766" cy="39468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LOVE IT!!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not have to travel to teaching </a:t>
            </a:r>
            <a:r>
              <a:rPr lang="en-US" dirty="0" smtClean="0"/>
              <a:t>site (save precious time)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are </a:t>
            </a:r>
            <a:r>
              <a:rPr lang="en-US" dirty="0"/>
              <a:t>not distracted by their </a:t>
            </a:r>
            <a:r>
              <a:rPr lang="en-US" dirty="0" smtClean="0"/>
              <a:t>peers (increased perception of learning)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feel </a:t>
            </a:r>
            <a:r>
              <a:rPr lang="en-US" dirty="0"/>
              <a:t>accountability </a:t>
            </a:r>
            <a:r>
              <a:rPr lang="en-US" dirty="0" smtClean="0"/>
              <a:t>due to personal individual exposure (increased engagement)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re more comfortable in their own environment (increased engagement and satisfaction)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535863" y="1871497"/>
            <a:ext cx="1919709" cy="4521419"/>
            <a:chOff x="6535863" y="1871497"/>
            <a:chExt cx="1919709" cy="45214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5863" y="1871497"/>
              <a:ext cx="1919709" cy="452141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89531" y="1962807"/>
              <a:ext cx="654269" cy="18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889530" y="2477814"/>
              <a:ext cx="654269" cy="18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89531" y="3014497"/>
              <a:ext cx="654269" cy="18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889531" y="3587070"/>
              <a:ext cx="654269" cy="18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889531" y="4131133"/>
              <a:ext cx="654269" cy="18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41448" y="4718288"/>
              <a:ext cx="654269" cy="18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65095" y="5196268"/>
              <a:ext cx="654269" cy="18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841447" y="5769978"/>
              <a:ext cx="654269" cy="18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0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Zoom – why do teachers say?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69609"/>
            <a:ext cx="8450317" cy="3946879"/>
          </a:xfrm>
        </p:spPr>
        <p:txBody>
          <a:bodyPr/>
          <a:lstStyle/>
          <a:p>
            <a:r>
              <a:rPr lang="en-US" dirty="0" smtClean="0"/>
              <a:t>Increases learner engagement</a:t>
            </a:r>
          </a:p>
          <a:p>
            <a:r>
              <a:rPr lang="en-US" dirty="0" smtClean="0"/>
              <a:t>Active/engaged learners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happy teachers</a:t>
            </a:r>
          </a:p>
          <a:p>
            <a:r>
              <a:rPr lang="en-US" dirty="0" smtClean="0"/>
              <a:t>Initial difficult to get used to this approach</a:t>
            </a:r>
          </a:p>
          <a:p>
            <a:r>
              <a:rPr lang="en-US" dirty="0" smtClean="0"/>
              <a:t>Prefer either all in class or all outside the class virtually connected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9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Both authors report  no conflict of interest.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Zoom – Challenges and advantages?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3507828" cy="4217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Challenges/needs </a:t>
            </a:r>
          </a:p>
          <a:p>
            <a:r>
              <a:rPr lang="en-US" sz="2800" dirty="0" smtClean="0"/>
              <a:t>teacher training and buy-in</a:t>
            </a:r>
          </a:p>
          <a:p>
            <a:r>
              <a:rPr lang="en-US" sz="2800" dirty="0" smtClean="0"/>
              <a:t>A participation “etiquette”</a:t>
            </a:r>
          </a:p>
          <a:p>
            <a:r>
              <a:rPr lang="en-US" sz="2800" dirty="0" smtClean="0"/>
              <a:t>technical support</a:t>
            </a:r>
          </a:p>
          <a:p>
            <a:r>
              <a:rPr lang="en-US" sz="2800" dirty="0" err="1" smtClean="0"/>
              <a:t>wifi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1999" y="2269608"/>
            <a:ext cx="3838903" cy="4375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Advantages</a:t>
            </a:r>
          </a:p>
          <a:p>
            <a:r>
              <a:rPr lang="en-US" dirty="0" smtClean="0"/>
              <a:t>Easy to use (click on a link)</a:t>
            </a:r>
          </a:p>
          <a:p>
            <a:r>
              <a:rPr lang="en-US" dirty="0" smtClean="0"/>
              <a:t>High video quality</a:t>
            </a:r>
          </a:p>
          <a:p>
            <a:r>
              <a:rPr lang="en-US" dirty="0"/>
              <a:t>Can be watched in </a:t>
            </a:r>
            <a:r>
              <a:rPr lang="en-US" dirty="0" smtClean="0"/>
              <a:t>real-time and recorded for future use (review or assessment) </a:t>
            </a:r>
          </a:p>
        </p:txBody>
      </p:sp>
    </p:spTree>
    <p:extLst>
      <p:ext uri="{BB962C8B-B14F-4D97-AF65-F5344CB8AC3E}">
        <p14:creationId xmlns:p14="http://schemas.microsoft.com/office/powerpoint/2010/main" val="9761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Zoom/online learning – etiquette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43294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Good things to do!</a:t>
            </a:r>
          </a:p>
          <a:p>
            <a:pPr lvl="1"/>
            <a:r>
              <a:rPr lang="en-US" dirty="0"/>
              <a:t>Use a wired connection (not wireless) </a:t>
            </a:r>
            <a:endParaRPr lang="en-US" dirty="0" smtClean="0"/>
          </a:p>
          <a:p>
            <a:pPr lvl="1"/>
            <a:r>
              <a:rPr lang="en-US" dirty="0" smtClean="0"/>
              <a:t>Create </a:t>
            </a:r>
            <a:r>
              <a:rPr lang="en-US" dirty="0"/>
              <a:t>a good video image of yourself by proper camera position </a:t>
            </a:r>
            <a:r>
              <a:rPr lang="en-US" dirty="0" smtClean="0"/>
              <a:t>and using good </a:t>
            </a:r>
            <a:r>
              <a:rPr lang="en-US" dirty="0"/>
              <a:t>lighting </a:t>
            </a:r>
            <a:endParaRPr lang="en-US" dirty="0" smtClean="0"/>
          </a:p>
          <a:p>
            <a:pPr lvl="1"/>
            <a:r>
              <a:rPr lang="en-US" dirty="0" smtClean="0"/>
              <a:t>Use </a:t>
            </a:r>
            <a:r>
              <a:rPr lang="en-US" dirty="0"/>
              <a:t>the “Self View” option to verify that you look great!</a:t>
            </a:r>
          </a:p>
          <a:p>
            <a:pPr lvl="1"/>
            <a:r>
              <a:rPr lang="en-US" dirty="0"/>
              <a:t>Quiet background to minimize background </a:t>
            </a:r>
            <a:r>
              <a:rPr lang="en-US" dirty="0" smtClean="0"/>
              <a:t>noise</a:t>
            </a:r>
          </a:p>
          <a:p>
            <a:pPr lvl="1"/>
            <a:r>
              <a:rPr lang="en-US" dirty="0" smtClean="0"/>
              <a:t>Dress and act like you are in class, using current professionalism guidelines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8027" y="6198995"/>
            <a:ext cx="3578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hlinkClick r:id="rId2"/>
              </a:rPr>
              <a:t>https://classtech.calpoly.edu/web-conferencing-dos-and-donts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679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Zoom/online learning  </a:t>
            </a:r>
            <a:r>
              <a:rPr lang="en-US" dirty="0" smtClean="0"/>
              <a:t>– etiquette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Things </a:t>
            </a:r>
            <a:r>
              <a:rPr lang="en-US" dirty="0"/>
              <a:t>not to do!</a:t>
            </a:r>
          </a:p>
          <a:p>
            <a:pPr lvl="1"/>
            <a:r>
              <a:rPr lang="en-US" b="1" dirty="0"/>
              <a:t>Do not</a:t>
            </a:r>
            <a:r>
              <a:rPr lang="en-US" dirty="0"/>
              <a:t> use a wireless connection unless no other option is </a:t>
            </a:r>
            <a:r>
              <a:rPr lang="en-US" dirty="0" smtClean="0"/>
              <a:t>available.</a:t>
            </a:r>
            <a:endParaRPr lang="en-US" dirty="0"/>
          </a:p>
          <a:p>
            <a:pPr lvl="1"/>
            <a:r>
              <a:rPr lang="en-US" dirty="0" smtClean="0"/>
              <a:t>Be </a:t>
            </a:r>
            <a:r>
              <a:rPr lang="en-US" dirty="0"/>
              <a:t>prepared to use phone audio as a back up.</a:t>
            </a:r>
          </a:p>
          <a:p>
            <a:pPr lvl="1"/>
            <a:r>
              <a:rPr lang="en-US" b="1" dirty="0"/>
              <a:t>Do not</a:t>
            </a:r>
            <a:r>
              <a:rPr lang="en-US" dirty="0"/>
              <a:t> use a smartphone.  iPads or tablets are ok as long as you have an external webcam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08027" y="6198995"/>
            <a:ext cx="3578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hlinkClick r:id="rId2"/>
              </a:rPr>
              <a:t>https://classtech.calpoly.edu/web-conferencing-dos-and-donts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125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Turning point cloud – what and why?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566" y="2087047"/>
            <a:ext cx="3761158" cy="246741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99545" y="4382813"/>
            <a:ext cx="5762297" cy="1749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Why?</a:t>
            </a:r>
          </a:p>
          <a:p>
            <a:pPr>
              <a:buAutoNum type="arabicPeriod"/>
            </a:pPr>
            <a:r>
              <a:rPr lang="en-US" sz="1800" b="1" dirty="0" smtClean="0"/>
              <a:t>To record attendance</a:t>
            </a:r>
          </a:p>
          <a:p>
            <a:pPr>
              <a:buAutoNum type="arabicPeriod"/>
            </a:pPr>
            <a:r>
              <a:rPr lang="en-US" sz="1800" b="1" dirty="0" smtClean="0"/>
              <a:t>Teaching: </a:t>
            </a:r>
            <a:r>
              <a:rPr lang="en-US" sz="1800" dirty="0" smtClean="0"/>
              <a:t>Clinical case scenarios</a:t>
            </a:r>
          </a:p>
          <a:p>
            <a:pPr>
              <a:buAutoNum type="arabicPeriod"/>
            </a:pPr>
            <a:r>
              <a:rPr lang="en-US" sz="1800" b="1" dirty="0" smtClean="0"/>
              <a:t>For research: </a:t>
            </a:r>
            <a:r>
              <a:rPr lang="en-US" sz="1800" dirty="0" smtClean="0"/>
              <a:t>Short answer, Multiple choice questions, Ranking </a:t>
            </a:r>
          </a:p>
          <a:p>
            <a:pPr>
              <a:buAutoNum type="arabicPeriod"/>
            </a:pPr>
            <a:r>
              <a:rPr lang="en-US" sz="1800" b="1" dirty="0" smtClean="0"/>
              <a:t>For assessment of knowledge and skills- </a:t>
            </a:r>
            <a:r>
              <a:rPr lang="en-US" sz="1800" dirty="0" smtClean="0"/>
              <a:t>exams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6627" y="2025760"/>
            <a:ext cx="33271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Interactive answers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Multiple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Data projected in real-time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Allows MCQ, short answers, ranking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9076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.9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Turning point cloud- what do learners say?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the ability to answer a question anonymously</a:t>
            </a:r>
            <a:r>
              <a:rPr lang="en-US" dirty="0"/>
              <a:t> </a:t>
            </a:r>
            <a:r>
              <a:rPr lang="en-US" dirty="0" smtClean="0"/>
              <a:t>(especially in pre-clinical years)</a:t>
            </a:r>
          </a:p>
          <a:p>
            <a:r>
              <a:rPr lang="en-US" dirty="0"/>
              <a:t>e</a:t>
            </a:r>
            <a:r>
              <a:rPr lang="en-US" dirty="0" smtClean="0"/>
              <a:t>ase to use</a:t>
            </a:r>
          </a:p>
          <a:p>
            <a:r>
              <a:rPr lang="en-US" dirty="0" smtClean="0"/>
              <a:t>do not like the fact that the question and answers cannot be saved for later review</a:t>
            </a:r>
          </a:p>
        </p:txBody>
      </p:sp>
    </p:spTree>
    <p:extLst>
      <p:ext uri="{BB962C8B-B14F-4D97-AF65-F5344CB8AC3E}">
        <p14:creationId xmlns:p14="http://schemas.microsoft.com/office/powerpoint/2010/main" val="25277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Turning point cloud – what do teacher say?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Increases engagement of most learners</a:t>
            </a:r>
          </a:p>
          <a:p>
            <a:r>
              <a:rPr lang="en-US" dirty="0" smtClean="0"/>
              <a:t>Real time correction of misconception</a:t>
            </a:r>
          </a:p>
          <a:p>
            <a:r>
              <a:rPr lang="en-US" dirty="0" smtClean="0"/>
              <a:t>Does not allow for essay answers</a:t>
            </a:r>
          </a:p>
          <a:p>
            <a:r>
              <a:rPr lang="en-US" dirty="0" smtClean="0"/>
              <a:t>Time consuming to save answers for research or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urning point cloud – challenges and advantages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6165"/>
            <a:ext cx="3586655" cy="39562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Challenges</a:t>
            </a:r>
            <a:endParaRPr lang="en-US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Students/ </a:t>
            </a:r>
            <a:r>
              <a:rPr lang="en-US" sz="2800" dirty="0" err="1" smtClean="0"/>
              <a:t>attendings</a:t>
            </a:r>
            <a:r>
              <a:rPr lang="en-US" sz="2800" dirty="0" smtClean="0"/>
              <a:t> forget their password and/or 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 smtClean="0"/>
              <a:t>wifi</a:t>
            </a:r>
            <a:r>
              <a:rPr lang="en-US" sz="2800" dirty="0" smtClean="0"/>
              <a:t> needed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It is anonymous, so learners can hide “temporarily” 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56689" y="2128466"/>
            <a:ext cx="4519841" cy="47295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US" sz="2800" b="1" dirty="0" smtClean="0"/>
              <a:t>Advantages</a:t>
            </a:r>
          </a:p>
          <a:p>
            <a:pPr lvl="2"/>
            <a:r>
              <a:rPr lang="en-US" sz="2800" dirty="0" smtClean="0"/>
              <a:t>Increasing engagement for learners at local and away sites</a:t>
            </a:r>
          </a:p>
          <a:p>
            <a:pPr lvl="2"/>
            <a:r>
              <a:rPr lang="en-US" sz="2800" dirty="0" smtClean="0"/>
              <a:t>Immediate feedback for learners and teachers</a:t>
            </a:r>
          </a:p>
          <a:p>
            <a:pPr lvl="2"/>
            <a:r>
              <a:rPr lang="en-US" sz="2800" dirty="0" smtClean="0"/>
              <a:t>Answers can be saved for research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88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 of </a:t>
            </a:r>
            <a:r>
              <a:rPr lang="en-US" sz="3200" u="sng" dirty="0" smtClean="0"/>
              <a:t>active</a:t>
            </a:r>
            <a:r>
              <a:rPr lang="en-US" sz="3200" dirty="0" smtClean="0"/>
              <a:t> learning and </a:t>
            </a:r>
            <a:r>
              <a:rPr lang="en-US" sz="3200" u="sng" dirty="0" smtClean="0"/>
              <a:t>engagement</a:t>
            </a:r>
            <a:r>
              <a:rPr lang="en-US" sz="3200" dirty="0" smtClean="0"/>
              <a:t> from multiple locations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7414258"/>
              </p:ext>
            </p:extLst>
          </p:nvPr>
        </p:nvGraphicFramePr>
        <p:xfrm>
          <a:off x="331077" y="2229078"/>
          <a:ext cx="8229599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538">
                  <a:extLst>
                    <a:ext uri="{9D8B030D-6E8A-4147-A177-3AD203B41FA5}">
                      <a16:colId xmlns:a16="http://schemas.microsoft.com/office/drawing/2014/main" val="1614741712"/>
                    </a:ext>
                  </a:extLst>
                </a:gridCol>
                <a:gridCol w="1951275">
                  <a:extLst>
                    <a:ext uri="{9D8B030D-6E8A-4147-A177-3AD203B41FA5}">
                      <a16:colId xmlns:a16="http://schemas.microsoft.com/office/drawing/2014/main" val="4114205490"/>
                    </a:ext>
                  </a:extLst>
                </a:gridCol>
                <a:gridCol w="2258993">
                  <a:extLst>
                    <a:ext uri="{9D8B030D-6E8A-4147-A177-3AD203B41FA5}">
                      <a16:colId xmlns:a16="http://schemas.microsoft.com/office/drawing/2014/main" val="1019929572"/>
                    </a:ext>
                  </a:extLst>
                </a:gridCol>
                <a:gridCol w="2710793">
                  <a:extLst>
                    <a:ext uri="{9D8B030D-6E8A-4147-A177-3AD203B41FA5}">
                      <a16:colId xmlns:a16="http://schemas.microsoft.com/office/drawing/2014/main" val="864014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ppt</a:t>
                      </a:r>
                      <a:r>
                        <a:rPr lang="en-US" baseline="0" dirty="0" smtClean="0"/>
                        <a:t> and oral 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 chat</a:t>
                      </a:r>
                      <a:r>
                        <a:rPr lang="en-US" baseline="0" dirty="0" smtClean="0"/>
                        <a:t> for 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 Individual</a:t>
                      </a:r>
                      <a:r>
                        <a:rPr lang="en-US" baseline="0" dirty="0" smtClean="0"/>
                        <a:t> zoom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037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Session format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Progressive clinical case presented by instructor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Learners are asked</a:t>
                      </a:r>
                      <a:r>
                        <a:rPr lang="en-US" baseline="0" dirty="0" smtClean="0"/>
                        <a:t> questions to manage the case</a:t>
                      </a: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680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Technology used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Local</a:t>
                      </a:r>
                      <a:r>
                        <a:rPr lang="en-US" baseline="0" dirty="0" smtClean="0"/>
                        <a:t> students in class, group zoom for away students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Oral Q&amp;A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Local</a:t>
                      </a:r>
                      <a:r>
                        <a:rPr lang="en-US" baseline="0" dirty="0" smtClean="0"/>
                        <a:t> students in class, group zoom for away students</a:t>
                      </a:r>
                      <a:endParaRPr lang="en-US" dirty="0" smtClean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Chat for individual answers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Chat for</a:t>
                      </a:r>
                      <a:r>
                        <a:rPr lang="en-US" baseline="0" dirty="0" smtClean="0"/>
                        <a:t> individual answers</a:t>
                      </a:r>
                      <a:endParaRPr lang="en-US" dirty="0" smtClean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Option for individual</a:t>
                      </a:r>
                      <a:r>
                        <a:rPr lang="en-US" baseline="0" dirty="0" smtClean="0"/>
                        <a:t>/group zoom or in-class participation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82154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1076" y="4740423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Lessons learned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 like using chat and have increased engagement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~ 90% of students preferred individual zoom, even if a group was present at the same site and they had a dedicated didactic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~10% of students preferred to be in class, and they were disruptive to the session </a:t>
            </a:r>
            <a:r>
              <a:rPr lang="en-US" dirty="0" smtClean="0"/>
              <a:t>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0765" y="6115991"/>
            <a:ext cx="282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M3: primary care case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7" y="940601"/>
            <a:ext cx="8741979" cy="118786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 of </a:t>
            </a:r>
            <a:r>
              <a:rPr lang="en-US" sz="3200" u="sng" dirty="0" smtClean="0"/>
              <a:t>collaborative</a:t>
            </a:r>
            <a:r>
              <a:rPr lang="en-US" sz="3200" dirty="0" smtClean="0"/>
              <a:t> learning from multiple locations and </a:t>
            </a:r>
            <a:r>
              <a:rPr lang="en-US" sz="3200" u="sng" dirty="0" smtClean="0"/>
              <a:t>online delivery</a:t>
            </a:r>
            <a:endParaRPr lang="en-US" sz="3200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15714"/>
              </p:ext>
            </p:extLst>
          </p:nvPr>
        </p:nvGraphicFramePr>
        <p:xfrm>
          <a:off x="220717" y="2082621"/>
          <a:ext cx="857644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407">
                  <a:extLst>
                    <a:ext uri="{9D8B030D-6E8A-4147-A177-3AD203B41FA5}">
                      <a16:colId xmlns:a16="http://schemas.microsoft.com/office/drawing/2014/main" val="1614741712"/>
                    </a:ext>
                  </a:extLst>
                </a:gridCol>
                <a:gridCol w="2448065">
                  <a:extLst>
                    <a:ext uri="{9D8B030D-6E8A-4147-A177-3AD203B41FA5}">
                      <a16:colId xmlns:a16="http://schemas.microsoft.com/office/drawing/2014/main" val="1019929572"/>
                    </a:ext>
                  </a:extLst>
                </a:gridCol>
                <a:gridCol w="2423420">
                  <a:extLst>
                    <a:ext uri="{9D8B030D-6E8A-4147-A177-3AD203B41FA5}">
                      <a16:colId xmlns:a16="http://schemas.microsoft.com/office/drawing/2014/main" val="3101625286"/>
                    </a:ext>
                  </a:extLst>
                </a:gridCol>
                <a:gridCol w="2275550">
                  <a:extLst>
                    <a:ext uri="{9D8B030D-6E8A-4147-A177-3AD203B41FA5}">
                      <a16:colId xmlns:a16="http://schemas.microsoft.com/office/drawing/2014/main" val="619783035"/>
                    </a:ext>
                  </a:extLst>
                </a:gridCol>
              </a:tblGrid>
              <a:tr h="332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Chat for group</a:t>
                      </a:r>
                      <a:r>
                        <a:rPr lang="en-US" baseline="0" dirty="0" smtClean="0"/>
                        <a:t> 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+individual in</a:t>
                      </a:r>
                      <a:r>
                        <a:rPr lang="en-US" baseline="0" dirty="0" smtClean="0"/>
                        <a:t> group discussion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r>
                        <a:rPr lang="en-US" baseline="0" dirty="0" smtClean="0"/>
                        <a:t> on-line delivery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037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Session format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Learners solve 4</a:t>
                      </a:r>
                      <a:r>
                        <a:rPr lang="en-US" baseline="0" dirty="0" smtClean="0"/>
                        <a:t> separate parts of a</a:t>
                      </a:r>
                      <a:r>
                        <a:rPr lang="en-US" dirty="0" smtClean="0"/>
                        <a:t> clinical scenario then discuss best</a:t>
                      </a:r>
                      <a:r>
                        <a:rPr lang="en-US" baseline="0" dirty="0" smtClean="0"/>
                        <a:t> answers and how to improve them</a:t>
                      </a:r>
                      <a:r>
                        <a:rPr lang="en-US" dirty="0" smtClean="0"/>
                        <a:t> in large group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994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Technology used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Local</a:t>
                      </a:r>
                      <a:r>
                        <a:rPr lang="en-US" baseline="0" dirty="0" smtClean="0"/>
                        <a:t> students in class, away students use group zoom</a:t>
                      </a:r>
                      <a:endParaRPr lang="en-US" dirty="0" smtClean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Group answers in </a:t>
                      </a:r>
                      <a:r>
                        <a:rPr lang="en-US" baseline="0" dirty="0" smtClean="0"/>
                        <a:t>chat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Individual answers in group discussion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Use of reply and endorsement for collaborative learning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solve the case online individually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Use reply to give feedback for collaboration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82154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5897" y="4999006"/>
            <a:ext cx="8576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Lessons learned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Same learning and confidence 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Group discussion after individual answers – allows engagement of all learners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Online delivery - Increased </a:t>
            </a:r>
            <a:r>
              <a:rPr lang="en-US" dirty="0"/>
              <a:t>engagement </a:t>
            </a:r>
            <a:r>
              <a:rPr lang="en-US" dirty="0" smtClean="0"/>
              <a:t>for </a:t>
            </a:r>
            <a:r>
              <a:rPr lang="en-US" dirty="0"/>
              <a:t>voluntary </a:t>
            </a:r>
            <a:r>
              <a:rPr lang="en-US" dirty="0" smtClean="0"/>
              <a:t>sessions and complexity of answers and feedback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0765" y="6391887"/>
            <a:ext cx="282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M3: Prevention session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2069" y="2529334"/>
            <a:ext cx="8400499" cy="217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</a:t>
            </a:r>
            <a:r>
              <a:rPr lang="en-US" dirty="0" smtClean="0"/>
              <a:t>! Simply </a:t>
            </a:r>
            <a:r>
              <a:rPr lang="en-US" dirty="0"/>
              <a:t>click on the "clipboard" icon </a:t>
            </a:r>
            <a:r>
              <a:rPr lang="en-US" dirty="0" smtClean="0"/>
              <a:t>      on </a:t>
            </a:r>
            <a:r>
              <a:rPr lang="en-US" dirty="0"/>
              <a:t>the presentation page.</a:t>
            </a:r>
          </a:p>
        </p:txBody>
      </p:sp>
      <p:pic>
        <p:nvPicPr>
          <p:cNvPr id="5" name="Picture 4" descr="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1" y="3595625"/>
            <a:ext cx="465083" cy="4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7" y="940601"/>
            <a:ext cx="8741979" cy="118786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 of </a:t>
            </a:r>
            <a:r>
              <a:rPr lang="en-US" sz="3200" u="sng" dirty="0" smtClean="0"/>
              <a:t>on-line and in-class </a:t>
            </a:r>
            <a:r>
              <a:rPr lang="en-US" sz="3200" dirty="0" smtClean="0"/>
              <a:t>synchronous session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816749"/>
              </p:ext>
            </p:extLst>
          </p:nvPr>
        </p:nvGraphicFramePr>
        <p:xfrm>
          <a:off x="378372" y="2128466"/>
          <a:ext cx="82296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593">
                  <a:extLst>
                    <a:ext uri="{9D8B030D-6E8A-4147-A177-3AD203B41FA5}">
                      <a16:colId xmlns:a16="http://schemas.microsoft.com/office/drawing/2014/main" val="1614741712"/>
                    </a:ext>
                  </a:extLst>
                </a:gridCol>
                <a:gridCol w="3176752">
                  <a:extLst>
                    <a:ext uri="{9D8B030D-6E8A-4147-A177-3AD203B41FA5}">
                      <a16:colId xmlns:a16="http://schemas.microsoft.com/office/drawing/2014/main" val="1019929572"/>
                    </a:ext>
                  </a:extLst>
                </a:gridCol>
                <a:gridCol w="3815255">
                  <a:extLst>
                    <a:ext uri="{9D8B030D-6E8A-4147-A177-3AD203B41FA5}">
                      <a16:colId xmlns:a16="http://schemas.microsoft.com/office/drawing/2014/main" val="864014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Ppt</a:t>
                      </a:r>
                      <a:r>
                        <a:rPr lang="en-US" baseline="0" dirty="0" smtClean="0"/>
                        <a:t> and turning point and oral for q and video for out of 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Zoom</a:t>
                      </a:r>
                      <a:r>
                        <a:rPr lang="en-US" baseline="0" dirty="0" smtClean="0"/>
                        <a:t> for out of class, and chat for questions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037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Session format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In class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lecture</a:t>
                      </a:r>
                      <a:r>
                        <a:rPr lang="en-US" baseline="0" dirty="0" smtClean="0"/>
                        <a:t> with i</a:t>
                      </a:r>
                      <a:r>
                        <a:rPr lang="en-US" dirty="0" smtClean="0"/>
                        <a:t>ndividual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MCQ and</a:t>
                      </a:r>
                      <a:r>
                        <a:rPr lang="en-US" baseline="0" dirty="0" smtClean="0"/>
                        <a:t> short answer questions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95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Technology used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 smtClean="0"/>
                        <a:t>In-class learners participate with turning point and oral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 smtClean="0"/>
                        <a:t>Out of class learners view a video recording after 1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 smtClean="0"/>
                        <a:t>Out of class learners use zoom to directly view the lecture</a:t>
                      </a:r>
                      <a:endParaRPr lang="en-US" dirty="0" smtClean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Both</a:t>
                      </a:r>
                      <a:r>
                        <a:rPr lang="en-US" baseline="0" dirty="0" smtClean="0"/>
                        <a:t> in class and out of class learners participate for MCQ with </a:t>
                      </a:r>
                      <a:r>
                        <a:rPr lang="en-US" dirty="0" smtClean="0"/>
                        <a:t>Turning</a:t>
                      </a:r>
                      <a:r>
                        <a:rPr lang="en-US" baseline="0" dirty="0" smtClean="0"/>
                        <a:t> point cloud and for short answers with chat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82154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1434" y="5377327"/>
            <a:ext cx="8576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Lessons learned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Zoom and chat preferred by learners who will not normally came to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Most liked to respond in chat, but some still felt uncomfortable when asked to discuss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0765" y="6371077"/>
            <a:ext cx="282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M2: Endo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42" y="1172645"/>
            <a:ext cx="8229600" cy="892637"/>
          </a:xfrm>
        </p:spPr>
        <p:txBody>
          <a:bodyPr>
            <a:noAutofit/>
          </a:bodyPr>
          <a:lstStyle/>
          <a:p>
            <a:r>
              <a:rPr lang="en-US" sz="3200" dirty="0" smtClean="0"/>
              <a:t>Active application exercise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4339"/>
            <a:ext cx="8229600" cy="46035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answer after discussion </a:t>
            </a:r>
            <a:r>
              <a:rPr lang="en-US" dirty="0" smtClean="0">
                <a:solidFill>
                  <a:schemeClr val="tx2"/>
                </a:solidFill>
              </a:rPr>
              <a:t>within small group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note your answers in the individual handouts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93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757630" y="2266165"/>
            <a:ext cx="4322870" cy="459183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Q1. What needs can be addressed by </a:t>
            </a:r>
            <a:r>
              <a:rPr lang="en-US" sz="3200" dirty="0">
                <a:solidFill>
                  <a:schemeClr val="tx2"/>
                </a:solidFill>
              </a:rPr>
              <a:t>using technology in your clerkship?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266165"/>
            <a:ext cx="4114800" cy="395621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dirty="0" smtClean="0"/>
              <a:t>active learning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increased learner engagement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equivalent experience at multiple sites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Learner satisfaction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Teacher satisfaction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Data collection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5" name="TPPolling" title="Polling Shape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rgbClr val="7F7F7F">
                  <a:alpha val="10000"/>
                </a:srgb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36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888258" y="2777576"/>
            <a:ext cx="4192241" cy="408042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Q2. What </a:t>
            </a:r>
            <a:r>
              <a:rPr lang="en-US" sz="3200" dirty="0">
                <a:solidFill>
                  <a:schemeClr val="tx2"/>
                </a:solidFill>
              </a:rPr>
              <a:t>technology would you like to integrate in your clerkship?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266165"/>
            <a:ext cx="4114800" cy="395621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dirty="0" smtClean="0"/>
              <a:t>Video conferencing (zoom)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Audience response system (turning point cloud)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Chat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Discussion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others</a:t>
            </a:r>
          </a:p>
        </p:txBody>
      </p:sp>
      <p:sp>
        <p:nvSpPr>
          <p:cNvPr id="5" name="TPPolling" title="Polling Shape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rgbClr val="7F7F7F">
                  <a:alpha val="10000"/>
                </a:srgb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29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81836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Q3: What session format would you like to use for the interventions integrating technology?</a:t>
            </a:r>
            <a:br>
              <a:rPr lang="en-US" sz="3200" dirty="0">
                <a:solidFill>
                  <a:schemeClr val="tx2"/>
                </a:solidFill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885089"/>
            <a:ext cx="8229600" cy="3337293"/>
          </a:xfrm>
        </p:spPr>
        <p:txBody>
          <a:bodyPr/>
          <a:lstStyle/>
          <a:p>
            <a:r>
              <a:rPr lang="en-US" dirty="0" smtClean="0"/>
              <a:t>Discuss within your small group </a:t>
            </a:r>
          </a:p>
          <a:p>
            <a:r>
              <a:rPr lang="en-US" dirty="0"/>
              <a:t>P</a:t>
            </a:r>
            <a:r>
              <a:rPr lang="en-US" dirty="0" smtClean="0"/>
              <a:t>resent in large group</a:t>
            </a:r>
          </a:p>
          <a:p>
            <a:r>
              <a:rPr lang="en-US" dirty="0"/>
              <a:t>Develop a SMART goal for your </a:t>
            </a:r>
            <a:r>
              <a:rPr lang="en-US" dirty="0" smtClean="0"/>
              <a:t>institution</a:t>
            </a:r>
          </a:p>
          <a:p>
            <a:pPr lvl="1"/>
            <a:r>
              <a:rPr lang="en-US" dirty="0" smtClean="0"/>
              <a:t>Technology to be purchased, training needed, design to be implemented, when, how, who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 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Know what is available</a:t>
            </a:r>
          </a:p>
          <a:p>
            <a:r>
              <a:rPr lang="en-US" dirty="0" smtClean="0"/>
              <a:t>Determine your objectives for adapting teaching intervention to technology</a:t>
            </a:r>
          </a:p>
          <a:p>
            <a:r>
              <a:rPr lang="en-US" dirty="0" smtClean="0"/>
              <a:t>Choose the technology to integrate and design the intervention</a:t>
            </a:r>
          </a:p>
          <a:p>
            <a:r>
              <a:rPr lang="en-US" dirty="0" smtClean="0"/>
              <a:t>Test, test and test…..</a:t>
            </a:r>
          </a:p>
          <a:p>
            <a:r>
              <a:rPr lang="en-US" dirty="0" smtClean="0"/>
              <a:t>Get buy-in from stakeholders</a:t>
            </a:r>
          </a:p>
          <a:p>
            <a:r>
              <a:rPr lang="en-US" dirty="0" smtClean="0"/>
              <a:t>Measure the learning outcomes</a:t>
            </a:r>
          </a:p>
          <a:p>
            <a:r>
              <a:rPr lang="en-US" dirty="0" smtClean="0"/>
              <a:t>Measure learners’ perception</a:t>
            </a:r>
          </a:p>
        </p:txBody>
      </p:sp>
    </p:spTree>
    <p:extLst>
      <p:ext uri="{BB962C8B-B14F-4D97-AF65-F5344CB8AC3E}">
        <p14:creationId xmlns:p14="http://schemas.microsoft.com/office/powerpoint/2010/main" val="332108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more information please contact 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498" y="4063709"/>
            <a:ext cx="3681249" cy="1752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Magdalena Pasarica MD, PhD</a:t>
            </a:r>
          </a:p>
          <a:p>
            <a:r>
              <a:rPr lang="en-US" sz="2000" dirty="0" smtClean="0"/>
              <a:t>Family Medicine Clerkship Director</a:t>
            </a:r>
          </a:p>
          <a:p>
            <a:r>
              <a:rPr lang="en-US" sz="2000" dirty="0" smtClean="0"/>
              <a:t>Magdalena.Pasarica@ucf.edu </a:t>
            </a:r>
            <a:endParaRPr lang="en-US" sz="2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173719" y="4063709"/>
            <a:ext cx="3681249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Ken Staack</a:t>
            </a:r>
          </a:p>
          <a:p>
            <a:r>
              <a:rPr lang="en-US" sz="2000" dirty="0" smtClean="0"/>
              <a:t>Family Medicine Clerkship Coordinator</a:t>
            </a:r>
          </a:p>
          <a:p>
            <a:r>
              <a:rPr lang="en-US" sz="2000" dirty="0" smtClean="0"/>
              <a:t>Ken.Staack@ucf.edu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85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Sessions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30 min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Describe the use of various technology for teaching, challenges and advantages and outcome data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/>
              <a:t>20 min – small group active application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Develop ideas for integrating technology for teaching at your institution</a:t>
            </a:r>
          </a:p>
          <a:p>
            <a:r>
              <a:rPr lang="en-US" dirty="0" smtClean="0"/>
              <a:t>10 min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Take home points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use technology?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66165"/>
            <a:ext cx="8387255" cy="3956218"/>
          </a:xfrm>
        </p:spPr>
        <p:txBody>
          <a:bodyPr>
            <a:normAutofit/>
          </a:bodyPr>
          <a:lstStyle/>
          <a:p>
            <a:r>
              <a:rPr lang="en-US" dirty="0" smtClean="0"/>
              <a:t>Convenient for students and some teachers</a:t>
            </a:r>
          </a:p>
          <a:p>
            <a:r>
              <a:rPr lang="en-US" dirty="0"/>
              <a:t>Equivalent experience at multiple </a:t>
            </a:r>
            <a:r>
              <a:rPr lang="en-US" dirty="0" smtClean="0"/>
              <a:t>sites</a:t>
            </a:r>
          </a:p>
          <a:p>
            <a:r>
              <a:rPr lang="en-US" dirty="0" smtClean="0"/>
              <a:t>Increased engagement</a:t>
            </a:r>
          </a:p>
          <a:p>
            <a:r>
              <a:rPr lang="en-US" dirty="0" smtClean="0"/>
              <a:t>Increased </a:t>
            </a:r>
            <a:r>
              <a:rPr lang="en-US" dirty="0"/>
              <a:t>learning </a:t>
            </a:r>
            <a:endParaRPr lang="en-US" dirty="0" smtClean="0"/>
          </a:p>
          <a:p>
            <a:r>
              <a:rPr lang="en-US" dirty="0"/>
              <a:t>Data collection for </a:t>
            </a:r>
            <a:r>
              <a:rPr lang="en-US" dirty="0" smtClean="0"/>
              <a:t>research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5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teaching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Chat - learning management system</a:t>
            </a:r>
            <a:endParaRPr lang="en-US" dirty="0"/>
          </a:p>
          <a:p>
            <a:r>
              <a:rPr lang="en-US" dirty="0"/>
              <a:t>Discussion </a:t>
            </a:r>
            <a:r>
              <a:rPr lang="en-US" dirty="0" smtClean="0"/>
              <a:t>board </a:t>
            </a:r>
            <a:r>
              <a:rPr lang="en-US" dirty="0"/>
              <a:t>– learning management </a:t>
            </a:r>
            <a:r>
              <a:rPr lang="en-US" dirty="0" smtClean="0"/>
              <a:t>								system</a:t>
            </a:r>
            <a:endParaRPr lang="en-US" dirty="0"/>
          </a:p>
          <a:p>
            <a:r>
              <a:rPr lang="en-US" dirty="0" smtClean="0"/>
              <a:t>Zoom – videoconferencing technology</a:t>
            </a:r>
            <a:endParaRPr lang="en-US" dirty="0"/>
          </a:p>
          <a:p>
            <a:r>
              <a:rPr lang="en-US" dirty="0"/>
              <a:t>Turning point </a:t>
            </a:r>
            <a:r>
              <a:rPr lang="en-US" dirty="0" smtClean="0"/>
              <a:t>cloud – audience response 									system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Chat– what is it and why use it?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64773" y="1988185"/>
            <a:ext cx="30900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Any number of participants entering data at the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Identified by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an be seen by all participants at the same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131" y="4188788"/>
            <a:ext cx="56046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To deliver active learning interventions or to assess learners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</a:t>
            </a:r>
            <a:r>
              <a:rPr lang="en-US" sz="2800" dirty="0" smtClean="0"/>
              <a:t>ocal or away locations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75" y="2087047"/>
            <a:ext cx="5139559" cy="1909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1" y="2039893"/>
            <a:ext cx="520262" cy="286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1" y="2778843"/>
            <a:ext cx="520262" cy="286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1" y="3449838"/>
            <a:ext cx="520262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.21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Chat- what do learners say?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They like to use a familiar technology</a:t>
            </a:r>
          </a:p>
          <a:p>
            <a:r>
              <a:rPr lang="en-US" dirty="0" smtClean="0"/>
              <a:t>Allows participating to a discussion without having to be singled out in a group</a:t>
            </a:r>
          </a:p>
          <a:p>
            <a:r>
              <a:rPr lang="en-US" dirty="0" smtClean="0"/>
              <a:t>Allows the review of peers ideas and later review if needed</a:t>
            </a:r>
          </a:p>
          <a:p>
            <a:r>
              <a:rPr lang="en-US" dirty="0" smtClean="0"/>
              <a:t>Some don’t like the fact that they may be singled out in class after answering in chat</a:t>
            </a:r>
          </a:p>
          <a:p>
            <a:r>
              <a:rPr lang="en-US" dirty="0" smtClean="0"/>
              <a:t>Some perceive this as a delay in class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c93cb83f-b0af-4b3a-9703-786796569812"/>
  <p:tag name="ARTICULATE_PROJECT_OPEN" val="0"/>
  <p:tag name="ARTICULATE_SLIDE_COUNT" val="36"/>
  <p:tag name="WASPOLLED" val="26C01F6A8EFD4F2AB6037C31F8679A80"/>
  <p:tag name="TPVERSION" val="8"/>
  <p:tag name="TPFULLVERSION" val="8.5.5.10"/>
  <p:tag name="PPTVERSION" val="16"/>
  <p:tag name="TPOS" val="2"/>
  <p:tag name="TPLASTSAVEVERSION" val="6.3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ED3125F548DF4A81BD5F57B35674770C&lt;/guid&gt;&#10;        &lt;description /&gt;&#10;        &lt;date&gt;1/29/2019 9:56:31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5A9BE84215B04C80BB8CC742D241BA8E&lt;/guid&gt;&#10;            &lt;repollguid&gt;D93EEEDD3A574DC49B0F5A3023B5C03A&lt;/repollguid&gt;&#10;            &lt;sourceid&gt;9A075BF4D7104729B47D4D1016F814D8&lt;/sourceid&gt;&#10;            &lt;questiontext&gt;Q1. What needs can be addressed by using technology in your clerkship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7&lt;/responselimit&gt;&#10;            &lt;bulletstyle&gt;2&lt;/bulletstyle&gt;&#10;            &lt;answers&gt;&#10;                &lt;answer&gt;&#10;                    &lt;guid&gt;469E30DAF5A54D93824975DFEB107223&lt;/guid&gt;&#10;                    &lt;answertext&gt;active learning&lt;/answertext&gt;&#10;                    &lt;valuetype&gt;0&lt;/valuetype&gt;&#10;                &lt;/answer&gt;&#10;                &lt;answer&gt;&#10;                    &lt;guid&gt;467A9610C69348CC9027F3E57A85AB91&lt;/guid&gt;&#10;                    &lt;answertext&gt;increased learner engagement&lt;/answertext&gt;&#10;                    &lt;valuetype&gt;0&lt;/valuetype&gt;&#10;                &lt;/answer&gt;&#10;                &lt;answer&gt;&#10;                    &lt;guid&gt;4A8F4B77B2F04637A08BBED37E523C98&lt;/guid&gt;&#10;                    &lt;answertext&gt;equivalent experience at multiple sites&lt;/answertext&gt;&#10;                    &lt;valuetype&gt;0&lt;/valuetype&gt;&#10;                &lt;/answer&gt;&#10;                &lt;answer&gt;&#10;                    &lt;guid&gt;E6FFA8BBD4534406AAD511ED4CAFD683&lt;/guid&gt;&#10;                    &lt;answertext&gt;Learner satisfaction&lt;/answertext&gt;&#10;                    &lt;valuetype&gt;0&lt;/valuetype&gt;&#10;                &lt;/answer&gt;&#10;                &lt;answer&gt;&#10;                    &lt;guid&gt;C79C15E5DA2C453B9C3A0BD7E174C7A9&lt;/guid&gt;&#10;                    &lt;answertext&gt;Teacher satisfaction&lt;/answertext&gt;&#10;                    &lt;valuetype&gt;0&lt;/valuetype&gt;&#10;                &lt;/answer&gt;&#10;                &lt;answer&gt;&#10;                    &lt;guid&gt;9765D172E075402FBC3D538CE480C373&lt;/guid&gt;&#10;                    &lt;answertext&gt;Data collection&lt;/answertext&gt;&#10;                    &lt;valuetype&gt;0&lt;/valuetype&gt;&#10;                &lt;/answer&gt;&#10;                &lt;answer&gt;&#10;                    &lt;guid&gt;9468B461A9CA4C328194F3537A1C3456&lt;/guid&gt;&#10;                    &lt;answertext&gt;other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RTICULATE_SLIDE_THUMBNAIL_REFRESH" val="1"/>
  <p:tag name="LIVECHARTING" val="False"/>
  <p:tag name="AUTOOPENPOLL" val="True"/>
  <p:tag name="AUTOFORMATCHART" val="True"/>
  <p:tag name="HASRESULT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2A754243E94A44B79B26F4DF784A3EA2&lt;/guid&gt;&#10;        &lt;description /&gt;&#10;        &lt;date&gt;1/29/2019 10:00:03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545DD804B484F4694607AA7547FC65A&lt;/guid&gt;&#10;            &lt;repollguid&gt;1EE19BB06F77478BB6C136F0E7E86689&lt;/repollguid&gt;&#10;            &lt;sourceid&gt;0AA2256299E94FD38343253176907B0E&lt;/sourceid&gt;&#10;            &lt;questiontext&gt;Q2. What technology would you like to integrate in your clerkship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5&lt;/responselimit&gt;&#10;            &lt;bulletstyle&gt;2&lt;/bulletstyle&gt;&#10;            &lt;answers&gt;&#10;                &lt;answer&gt;&#10;                    &lt;guid&gt;EA50370FD34B4516919517C1DB58439F&lt;/guid&gt;&#10;                    &lt;answertext&gt;Video conferencing (zoom)&lt;/answertext&gt;&#10;                    &lt;valuetype&gt;0&lt;/valuetype&gt;&#10;                &lt;/answer&gt;&#10;                &lt;answer&gt;&#10;                    &lt;guid&gt;D25D2FF30C6D4229BA69B017E7198E0C&lt;/guid&gt;&#10;                    &lt;answertext&gt;Audience response system (turning point cloud)&lt;/answertext&gt;&#10;                    &lt;valuetype&gt;0&lt;/valuetype&gt;&#10;                &lt;/answer&gt;&#10;                &lt;answer&gt;&#10;                    &lt;guid&gt;E4B61A42711B45E59354319B1C98E90D&lt;/guid&gt;&#10;                    &lt;answertext&gt;Chat&lt;/answertext&gt;&#10;                    &lt;valuetype&gt;0&lt;/valuetype&gt;&#10;                &lt;/answer&gt;&#10;                &lt;answer&gt;&#10;                    &lt;guid&gt;719D902051A74983B1582453453C6EA9&lt;/guid&gt;&#10;                    &lt;answertext&gt;Discussion&lt;/answertext&gt;&#10;                    &lt;valuetype&gt;0&lt;/valuetype&gt;&#10;                &lt;/answer&gt;&#10;                &lt;answer&gt;&#10;                    &lt;guid&gt;7CF6B888F68F4764991EDCD5973CBCAF&lt;/guid&gt;&#10;                    &lt;answertext&gt;others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ARTICULATE_SLIDE_THUMBNAIL_REFRESH" val="1"/>
  <p:tag name="HASRESULTS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DEFINEDCOLORS" val="3,6,10,45,32,50,13,4,9,55,1"/>
  <p:tag name="COLORTYPE" val="SCHEME"/>
  <p:tag name="LABELFORMAT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1804</TotalTime>
  <Words>1554</Words>
  <Application>Microsoft Office PowerPoint</Application>
  <PresentationFormat>On-screen Show (4:3)</PresentationFormat>
  <Paragraphs>252</Paragraphs>
  <Slides>36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Helvetica</vt:lpstr>
      <vt:lpstr>Wingdings</vt:lpstr>
      <vt:lpstr>1_Office Theme</vt:lpstr>
      <vt:lpstr>L9B A Beginners' Guide to Using Technology in Family Medicine Clerkship Didactic Sessions</vt:lpstr>
      <vt:lpstr>Disclosures</vt:lpstr>
      <vt:lpstr>PowerPoint Presentation</vt:lpstr>
      <vt:lpstr>Sessions objectives</vt:lpstr>
      <vt:lpstr>Why do we use technology?</vt:lpstr>
      <vt:lpstr>Examples of teaching technology</vt:lpstr>
      <vt:lpstr>Chat– what is it and why use it?</vt:lpstr>
      <vt:lpstr>PowerPoint Presentation</vt:lpstr>
      <vt:lpstr>Chat- what do learners say?</vt:lpstr>
      <vt:lpstr>Chat- what do teachers say?</vt:lpstr>
      <vt:lpstr>Chat – Challenges and advantages?</vt:lpstr>
      <vt:lpstr>Discussion – what and why?</vt:lpstr>
      <vt:lpstr>Discussion – what do learners say?</vt:lpstr>
      <vt:lpstr>Discussion – what do teachers say? </vt:lpstr>
      <vt:lpstr>Discussion – Challenges and advantages?</vt:lpstr>
      <vt:lpstr>Zoom – what is it and why use it?</vt:lpstr>
      <vt:lpstr>PowerPoint Presentation</vt:lpstr>
      <vt:lpstr>Zoom- what do the learners say?</vt:lpstr>
      <vt:lpstr>Zoom – why do teachers say?</vt:lpstr>
      <vt:lpstr>Zoom – Challenges and advantages?</vt:lpstr>
      <vt:lpstr>Zoom/online learning – etiquette </vt:lpstr>
      <vt:lpstr>Zoom/online learning  – etiquette </vt:lpstr>
      <vt:lpstr>Turning point cloud – what and why?</vt:lpstr>
      <vt:lpstr>PowerPoint Presentation</vt:lpstr>
      <vt:lpstr>Turning point cloud- what do learners say?</vt:lpstr>
      <vt:lpstr>Turning point cloud – what do teacher say?</vt:lpstr>
      <vt:lpstr>Turning point cloud – challenges and advantages ?</vt:lpstr>
      <vt:lpstr>Example of active learning and engagement from multiple locations</vt:lpstr>
      <vt:lpstr>Example of collaborative learning from multiple locations and online delivery</vt:lpstr>
      <vt:lpstr>Example of on-line and in-class synchronous session</vt:lpstr>
      <vt:lpstr>Active application exercise </vt:lpstr>
      <vt:lpstr>Q1. What needs can be addressed by using technology in your clerkship?</vt:lpstr>
      <vt:lpstr>Q2. What technology would you like to integrate in your clerkship?</vt:lpstr>
      <vt:lpstr>Q3: What session format would you like to use for the interventions integrating technology? </vt:lpstr>
      <vt:lpstr>Take home points</vt:lpstr>
      <vt:lpstr>For more information please contact us</vt:lpstr>
    </vt:vector>
  </TitlesOfParts>
  <Company>STFM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Matthew Malone</cp:lastModifiedBy>
  <cp:revision>92</cp:revision>
  <cp:lastPrinted>2019-01-29T15:16:03Z</cp:lastPrinted>
  <dcterms:created xsi:type="dcterms:W3CDTF">2013-07-17T19:19:39Z</dcterms:created>
  <dcterms:modified xsi:type="dcterms:W3CDTF">2019-01-29T18:29:11Z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A141EEAA-D6A1-4EB0-8B91-16291A3FC41E</vt:lpwstr>
  </property>
  <property fmtid="{D5CDD505-2E9C-101B-9397-08002B2CF9AE}" pid="3" name="ArticulatePath">
    <vt:lpwstr>STFM2019 Using tehnology in clerkship</vt:lpwstr>
  </property>
</Properties>
</file>