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78" r:id="rId1"/>
    <p:sldMasterId id="2147483702" r:id="rId2"/>
    <p:sldMasterId id="2147483691" r:id="rId3"/>
    <p:sldMasterId id="2147483713" r:id="rId4"/>
    <p:sldMasterId id="2147483676" r:id="rId5"/>
  </p:sldMasterIdLst>
  <p:notesMasterIdLst>
    <p:notesMasterId r:id="rId23"/>
  </p:notesMasterIdLst>
  <p:sldIdLst>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72" r:id="rId22"/>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5" autoAdjust="0"/>
    <p:restoredTop sz="61330" autoAdjust="0"/>
  </p:normalViewPr>
  <p:slideViewPr>
    <p:cSldViewPr snapToGrid="0" snapToObjects="1" showGuides="1">
      <p:cViewPr varScale="1">
        <p:scale>
          <a:sx n="29" d="100"/>
          <a:sy n="29" d="100"/>
        </p:scale>
        <p:origin x="1783" y="36"/>
      </p:cViewPr>
      <p:guideLst/>
    </p:cSldViewPr>
  </p:slideViewPr>
  <p:notesTextViewPr>
    <p:cViewPr>
      <p:scale>
        <a:sx n="1" d="1"/>
        <a:sy n="1" d="1"/>
      </p:scale>
      <p:origin x="0" y="-134"/>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09300-05CB-D947-9808-E0D9EF3D068A}" type="datetimeFigureOut">
              <a:rPr lang="en-US" smtClean="0"/>
              <a:t>07/10/2020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E23EE-0F71-B548-8D5A-4D687A937AF6}" type="slidenum">
              <a:rPr lang="en-US" smtClean="0"/>
              <a:t>‹#›</a:t>
            </a:fld>
            <a:endParaRPr lang="en-US"/>
          </a:p>
        </p:txBody>
      </p:sp>
    </p:spTree>
    <p:extLst>
      <p:ext uri="{BB962C8B-B14F-4D97-AF65-F5344CB8AC3E}">
        <p14:creationId xmlns:p14="http://schemas.microsoft.com/office/powerpoint/2010/main" val="3278041421"/>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2</a:t>
            </a:fld>
            <a:endParaRPr lang="en-US"/>
          </a:p>
        </p:txBody>
      </p:sp>
    </p:spTree>
    <p:extLst>
      <p:ext uri="{BB962C8B-B14F-4D97-AF65-F5344CB8AC3E}">
        <p14:creationId xmlns:p14="http://schemas.microsoft.com/office/powerpoint/2010/main" val="13329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8-8-8 Community based,</a:t>
            </a:r>
            <a:r>
              <a:rPr lang="en-US" baseline="0" dirty="0" smtClean="0"/>
              <a:t> </a:t>
            </a:r>
            <a:r>
              <a:rPr lang="en-US" baseline="0" dirty="0" err="1" smtClean="0"/>
              <a:t>Spts</a:t>
            </a:r>
            <a:r>
              <a:rPr lang="en-US" baseline="0" dirty="0" smtClean="0"/>
              <a:t> Med fellowship, AOC’s in Women’s Health, Health Disparities, </a:t>
            </a:r>
            <a:r>
              <a:rPr lang="en-US" baseline="0" dirty="0" err="1" smtClean="0"/>
              <a:t>Spts</a:t>
            </a:r>
            <a:r>
              <a:rPr lang="en-US" baseline="0" dirty="0" smtClean="0"/>
              <a:t> Med and Hospice</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11</a:t>
            </a:fld>
            <a:endParaRPr lang="en-US"/>
          </a:p>
        </p:txBody>
      </p:sp>
    </p:spTree>
    <p:extLst>
      <p:ext uri="{BB962C8B-B14F-4D97-AF65-F5344CB8AC3E}">
        <p14:creationId xmlns:p14="http://schemas.microsoft.com/office/powerpoint/2010/main" val="11216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14</a:t>
            </a:fld>
            <a:endParaRPr lang="en-US"/>
          </a:p>
        </p:txBody>
      </p:sp>
    </p:spTree>
    <p:extLst>
      <p:ext uri="{BB962C8B-B14F-4D97-AF65-F5344CB8AC3E}">
        <p14:creationId xmlns:p14="http://schemas.microsoft.com/office/powerpoint/2010/main" val="1379662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15</a:t>
            </a:fld>
            <a:endParaRPr lang="en-US"/>
          </a:p>
        </p:txBody>
      </p:sp>
    </p:spTree>
    <p:extLst>
      <p:ext uri="{BB962C8B-B14F-4D97-AF65-F5344CB8AC3E}">
        <p14:creationId xmlns:p14="http://schemas.microsoft.com/office/powerpoint/2010/main" val="198958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E23EE-0F71-B548-8D5A-4D687A937AF6}" type="slidenum">
              <a:rPr lang="en-US" smtClean="0"/>
              <a:t>16</a:t>
            </a:fld>
            <a:endParaRPr lang="en-US"/>
          </a:p>
        </p:txBody>
      </p:sp>
    </p:spTree>
    <p:extLst>
      <p:ext uri="{BB962C8B-B14F-4D97-AF65-F5344CB8AC3E}">
        <p14:creationId xmlns:p14="http://schemas.microsoft.com/office/powerpoint/2010/main" val="119741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a:t>
            </a:r>
            <a:r>
              <a:rPr lang="en-US" baseline="0" dirty="0" smtClean="0"/>
              <a:t> mentors include formal mentors (residency director, department chair) and informal mentors (faculty or residents with a passion for behavioral science. </a:t>
            </a:r>
          </a:p>
          <a:p>
            <a:r>
              <a:rPr lang="en-US" baseline="0" dirty="0" smtClean="0"/>
              <a:t>External mentors include one of the presenters, a behavioral faculty who’s opinions you value and who you personally connect with nearby or nationally. </a:t>
            </a:r>
          </a:p>
          <a:p>
            <a:r>
              <a:rPr lang="en-US" baseline="0" dirty="0" smtClean="0"/>
              <a:t>If not already connected to formal mentors, consider apply to the Behavioral Science, Family Systems Medicine Fellowship program or other STFM program that focused on mentorship. </a:t>
            </a:r>
          </a:p>
          <a:p>
            <a:r>
              <a:rPr lang="en-US" baseline="0" smtClean="0"/>
              <a:t>https</a:t>
            </a:r>
            <a:r>
              <a:rPr lang="en-US" baseline="0" dirty="0" smtClean="0"/>
              <a:t>://stfm.org/facultydevelopment/fellowships/behavioralsciencefamilysystemseducatorfellowship/overview/</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17</a:t>
            </a:fld>
            <a:endParaRPr lang="en-US"/>
          </a:p>
        </p:txBody>
      </p:sp>
    </p:spTree>
    <p:extLst>
      <p:ext uri="{BB962C8B-B14F-4D97-AF65-F5344CB8AC3E}">
        <p14:creationId xmlns:p14="http://schemas.microsoft.com/office/powerpoint/2010/main" val="219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3</a:t>
            </a:fld>
            <a:endParaRPr lang="en-US"/>
          </a:p>
        </p:txBody>
      </p:sp>
    </p:spTree>
    <p:extLst>
      <p:ext uri="{BB962C8B-B14F-4D97-AF65-F5344CB8AC3E}">
        <p14:creationId xmlns:p14="http://schemas.microsoft.com/office/powerpoint/2010/main" val="25971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behavioral science curriculum to demonstrate the key components that go into curriculum design in Family Medicine.   We have created a an accompanying workbook that includes worksheets, resources, </a:t>
            </a:r>
            <a:r>
              <a:rPr lang="en-US" baseline="0" dirty="0" smtClean="0"/>
              <a:t>summaries and </a:t>
            </a:r>
            <a:r>
              <a:rPr lang="en-US" baseline="0" dirty="0" smtClean="0"/>
              <a:t>written curriculum examples to help behavioral </a:t>
            </a:r>
            <a:r>
              <a:rPr lang="en-US" baseline="0" dirty="0" smtClean="0"/>
              <a:t>science </a:t>
            </a:r>
            <a:r>
              <a:rPr lang="en-US" baseline="0" dirty="0" smtClean="0"/>
              <a:t>faculty where ever you are in your career stage.  To enhance your experience, we recommend that you pause the presentation now to download and print the worksheets prior to moving forward.   </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4</a:t>
            </a:fld>
            <a:endParaRPr lang="en-US"/>
          </a:p>
        </p:txBody>
      </p:sp>
    </p:spTree>
    <p:extLst>
      <p:ext uri="{BB962C8B-B14F-4D97-AF65-F5344CB8AC3E}">
        <p14:creationId xmlns:p14="http://schemas.microsoft.com/office/powerpoint/2010/main" val="2516942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Every </a:t>
            </a:r>
            <a:r>
              <a:rPr lang="en-US" dirty="0"/>
              <a:t>Family Medicine residency has to impart</a:t>
            </a:r>
            <a:r>
              <a:rPr lang="en-US" baseline="0" dirty="0"/>
              <a:t> a core set of knowledge, skills, and attitudes to help their residents achieve competency.  But the distinctive nature of each residency’s setting demands a unique curriculum design.  On </a:t>
            </a:r>
            <a:r>
              <a:rPr lang="en-US" baseline="0" dirty="0" smtClean="0"/>
              <a:t>the Program Characteristics </a:t>
            </a:r>
            <a:r>
              <a:rPr lang="en-US" baseline="0" dirty="0"/>
              <a:t>worksheet we have identified some of the </a:t>
            </a:r>
            <a:r>
              <a:rPr lang="en-US" u="sng" dirty="0"/>
              <a:t>program characteristics relevant to curriculum </a:t>
            </a:r>
            <a:r>
              <a:rPr lang="en-US" u="sng" dirty="0" smtClean="0"/>
              <a:t>design</a:t>
            </a:r>
            <a:r>
              <a:rPr lang="en-US" u="none" dirty="0" smtClean="0"/>
              <a:t>.</a:t>
            </a:r>
            <a:r>
              <a:rPr lang="en-US" u="none" baseline="0" dirty="0" smtClean="0"/>
              <a:t>  Key factors that influence curriculum include the background, interests and number of residents and faculty, along with the culture and organization of the residency program. University-based versus community-based programs typically have different expectations and supports.  The presence of fellowships can greatly influence who is recruited and the organization of the program.  At MMC, our fellowships in Integrative Medicine, Preventive Medicine and Sports Medicine greatly influences who and how the behavioral science curriculum is organized. </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5</a:t>
            </a:fld>
            <a:endParaRPr lang="en-US"/>
          </a:p>
        </p:txBody>
      </p:sp>
    </p:spTree>
    <p:extLst>
      <p:ext uri="{BB962C8B-B14F-4D97-AF65-F5344CB8AC3E}">
        <p14:creationId xmlns:p14="http://schemas.microsoft.com/office/powerpoint/2010/main" val="239432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mentioned that every Family Medicine residency has to impart</a:t>
            </a:r>
            <a:r>
              <a:rPr lang="en-US" baseline="0" dirty="0"/>
              <a:t> a core set of knowledge, skills, and attitudes to their residents.  So where do we find what that core set is? </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6</a:t>
            </a:fld>
            <a:endParaRPr lang="en-US"/>
          </a:p>
        </p:txBody>
      </p:sp>
    </p:spTree>
    <p:extLst>
      <p:ext uri="{BB962C8B-B14F-4D97-AF65-F5344CB8AC3E}">
        <p14:creationId xmlns:p14="http://schemas.microsoft.com/office/powerpoint/2010/main" val="140653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in summary, these 3 resources are useful to review as you plan your curriculum.  We gave you the references on our Resource List.  Now Matt will review some principles to keep in mind as you design your learning activities.</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7</a:t>
            </a:fld>
            <a:endParaRPr lang="en-US"/>
          </a:p>
        </p:txBody>
      </p:sp>
    </p:spTree>
    <p:extLst>
      <p:ext uri="{BB962C8B-B14F-4D97-AF65-F5344CB8AC3E}">
        <p14:creationId xmlns:p14="http://schemas.microsoft.com/office/powerpoint/2010/main" val="2290178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a:t>The third resource, the Milestones, are competency-based developmental outcomes. They are important because resident progress is assessed using these milestones. </a:t>
            </a:r>
          </a:p>
          <a:p>
            <a:pPr defTabSz="457175">
              <a:defRPr/>
            </a:pPr>
            <a:r>
              <a:rPr lang="en-US" baseline="0" dirty="0"/>
              <a:t>The </a:t>
            </a:r>
            <a:r>
              <a:rPr lang="en-US" dirty="0"/>
              <a:t>Milestones, are organized around the 6 core ACGME competencies (Patient Care,</a:t>
            </a:r>
            <a:r>
              <a:rPr lang="en-US" baseline="0" dirty="0"/>
              <a:t> Medical Knowledge, </a:t>
            </a:r>
            <a:r>
              <a:rPr lang="en-US" baseline="0" dirty="0" err="1"/>
              <a:t>etc</a:t>
            </a:r>
            <a:r>
              <a:rPr lang="en-US" baseline="0" dirty="0"/>
              <a:t>).  </a:t>
            </a:r>
          </a:p>
          <a:p>
            <a:pPr defTabSz="457175">
              <a:defRPr/>
            </a:pPr>
            <a:r>
              <a:rPr lang="en-US" baseline="0" dirty="0"/>
              <a:t>A</a:t>
            </a:r>
            <a:r>
              <a:rPr lang="en-US" dirty="0"/>
              <a:t>nd Family Medicine has identified sub-competencies</a:t>
            </a:r>
            <a:r>
              <a:rPr lang="en-US" baseline="0" dirty="0"/>
              <a:t> within each of these areas, resulting in </a:t>
            </a:r>
            <a:r>
              <a:rPr lang="en-US" dirty="0"/>
              <a:t>22 sub-competencies.  </a:t>
            </a:r>
          </a:p>
          <a:p>
            <a:pPr defTabSz="457175">
              <a:defRPr/>
            </a:pPr>
            <a:endParaRPr lang="en-US" dirty="0"/>
          </a:p>
          <a:p>
            <a:pPr defTabSz="457175">
              <a:defRPr/>
            </a:pPr>
            <a:endParaRPr lang="en-US" dirty="0"/>
          </a:p>
          <a:p>
            <a:pPr defTabSz="457175">
              <a:defRPr/>
            </a:pPr>
            <a:r>
              <a:rPr lang="en-US" dirty="0"/>
              <a:t>--Note</a:t>
            </a:r>
            <a:r>
              <a:rPr lang="en-US" baseline="0" dirty="0"/>
              <a:t> if someone asks: </a:t>
            </a:r>
            <a:r>
              <a:rPr lang="en-US" dirty="0"/>
              <a:t>EPAs (</a:t>
            </a:r>
            <a:r>
              <a:rPr lang="en-US" dirty="0" err="1"/>
              <a:t>Entrustable</a:t>
            </a:r>
            <a:r>
              <a:rPr lang="en-US" dirty="0"/>
              <a:t> Professional Activity)</a:t>
            </a:r>
            <a:r>
              <a:rPr lang="en-US" baseline="0" dirty="0"/>
              <a:t> </a:t>
            </a:r>
            <a:r>
              <a:rPr lang="en-US" dirty="0"/>
              <a:t>may incorporate multiple competencies. </a:t>
            </a:r>
          </a:p>
        </p:txBody>
      </p:sp>
      <p:sp>
        <p:nvSpPr>
          <p:cNvPr id="4" name="Slide Number Placeholder 3"/>
          <p:cNvSpPr>
            <a:spLocks noGrp="1"/>
          </p:cNvSpPr>
          <p:nvPr>
            <p:ph type="sldNum" sz="quarter" idx="10"/>
          </p:nvPr>
        </p:nvSpPr>
        <p:spPr/>
        <p:txBody>
          <a:bodyPr/>
          <a:lstStyle/>
          <a:p>
            <a:fld id="{BD5FF40C-5D37-6347-B5E2-F7761E8641AA}" type="slidenum">
              <a:rPr lang="en-US" smtClean="0"/>
              <a:t>8</a:t>
            </a:fld>
            <a:endParaRPr lang="en-US"/>
          </a:p>
        </p:txBody>
      </p:sp>
    </p:spTree>
    <p:extLst>
      <p:ext uri="{BB962C8B-B14F-4D97-AF65-F5344CB8AC3E}">
        <p14:creationId xmlns:p14="http://schemas.microsoft.com/office/powerpoint/2010/main" val="332021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a:t>Here is an example of one Communication sub-competency: </a:t>
            </a:r>
            <a:r>
              <a:rPr lang="en-US" b="1" dirty="0"/>
              <a:t>C-2 Communicates effectively with patients, families, and the public.</a:t>
            </a:r>
          </a:p>
          <a:p>
            <a:pPr defTabSz="457175">
              <a:defRPr/>
            </a:pPr>
            <a:r>
              <a:rPr lang="en-US" dirty="0"/>
              <a:t>Each sub-competency has specific behavioral milestones, such as this one in Level 2: </a:t>
            </a:r>
            <a:r>
              <a:rPr lang="en-US" b="1" dirty="0"/>
              <a:t>Matches modality of communication to patient needs, health literacy, and context.</a:t>
            </a:r>
          </a:p>
          <a:p>
            <a:pPr defTabSz="457175">
              <a:defRPr/>
            </a:pPr>
            <a:r>
              <a:rPr lang="en-US" dirty="0"/>
              <a:t>There are 5 levels of competency, and Level 4 is designed to be the graduation target. Level 5 is aspirational.</a:t>
            </a:r>
          </a:p>
        </p:txBody>
      </p:sp>
      <p:sp>
        <p:nvSpPr>
          <p:cNvPr id="4" name="Slide Number Placeholder 3"/>
          <p:cNvSpPr>
            <a:spLocks noGrp="1"/>
          </p:cNvSpPr>
          <p:nvPr>
            <p:ph type="sldNum" sz="quarter" idx="10"/>
          </p:nvPr>
        </p:nvSpPr>
        <p:spPr/>
        <p:txBody>
          <a:bodyPr/>
          <a:lstStyle/>
          <a:p>
            <a:fld id="{BD5FF40C-5D37-6347-B5E2-F7761E8641AA}" type="slidenum">
              <a:rPr lang="en-US" smtClean="0"/>
              <a:t>9</a:t>
            </a:fld>
            <a:endParaRPr lang="en-US"/>
          </a:p>
        </p:txBody>
      </p:sp>
    </p:spTree>
    <p:extLst>
      <p:ext uri="{BB962C8B-B14F-4D97-AF65-F5344CB8AC3E}">
        <p14:creationId xmlns:p14="http://schemas.microsoft.com/office/powerpoint/2010/main" val="82771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a:t>
            </a:r>
            <a:r>
              <a:rPr lang="en-US" baseline="0" dirty="0" smtClean="0"/>
              <a:t> Principles of Behavioral Science originated in 2008, after a Vietnamese colleague asked, “Given we know the Core Principles of Family Medicine, what are the Core Principles of Behavioral Medicine?”  I (Julie) was lucky to have spent 12 years teaching and consulting with the Ministry of Health and 7 developing residency programs in Vietnam to develop the behavioral medicine curriculum in their new Family Medicine residency programs.  Upon investigating, there were none developed at the time.  After multiple focus groups (live and through the list serve), the STFM Group on Behavioral Science, the total </a:t>
            </a:r>
            <a:r>
              <a:rPr lang="en-US" baseline="0" dirty="0" err="1" smtClean="0"/>
              <a:t>listserve</a:t>
            </a:r>
            <a:r>
              <a:rPr lang="en-US" baseline="0" dirty="0" smtClean="0"/>
              <a:t> of behavioral science faculty and STFM board approved the Core Principles of Behavioral Science (finalized in November, 2008</a:t>
            </a:r>
            <a:r>
              <a:rPr lang="en-US" baseline="0" dirty="0" smtClean="0"/>
              <a:t>), which were published in the STFM Messenger (February 2009). H</a:t>
            </a:r>
            <a:r>
              <a:rPr lang="en-US" sz="1440" kern="1200" dirty="0" smtClean="0">
                <a:solidFill>
                  <a:schemeClr val="tx1"/>
                </a:solidFill>
                <a:effectLst/>
                <a:latin typeface="+mn-lt"/>
                <a:ea typeface="+mn-ea"/>
                <a:cs typeface="+mn-cs"/>
              </a:rPr>
              <a:t>aving a universal set of behavioral medicine principles 1) clarifies practice; 2) guides  curriculum; 3) establishes standards from which to evaluate curriculum.</a:t>
            </a:r>
            <a:endParaRPr lang="en-US" baseline="0" dirty="0" smtClean="0"/>
          </a:p>
        </p:txBody>
      </p:sp>
      <p:sp>
        <p:nvSpPr>
          <p:cNvPr id="4" name="Slide Number Placeholder 3"/>
          <p:cNvSpPr>
            <a:spLocks noGrp="1"/>
          </p:cNvSpPr>
          <p:nvPr>
            <p:ph type="sldNum" sz="quarter" idx="10"/>
          </p:nvPr>
        </p:nvSpPr>
        <p:spPr/>
        <p:txBody>
          <a:bodyPr/>
          <a:lstStyle/>
          <a:p>
            <a:fld id="{BD5FF40C-5D37-6347-B5E2-F7761E8641AA}" type="slidenum">
              <a:rPr lang="en-US" smtClean="0"/>
              <a:t>10</a:t>
            </a:fld>
            <a:endParaRPr lang="en-US"/>
          </a:p>
        </p:txBody>
      </p:sp>
    </p:spTree>
    <p:extLst>
      <p:ext uri="{BB962C8B-B14F-4D97-AF65-F5344CB8AC3E}">
        <p14:creationId xmlns:p14="http://schemas.microsoft.com/office/powerpoint/2010/main" val="267298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67D0F7-8AF5-4A48-81C2-6734A376B8F2}"/>
              </a:ext>
            </a:extLst>
          </p:cNvPr>
          <p:cNvSpPr>
            <a:spLocks noGrp="1"/>
          </p:cNvSpPr>
          <p:nvPr>
            <p:ph type="ctrTitle"/>
          </p:nvPr>
        </p:nvSpPr>
        <p:spPr>
          <a:xfrm>
            <a:off x="1828800" y="1346200"/>
            <a:ext cx="10972800" cy="2865438"/>
          </a:xfrm>
        </p:spPr>
        <p:txBody>
          <a:bodyPr anchor="b">
            <a:normAutofit/>
          </a:bodyPr>
          <a:lstStyle>
            <a:lvl1pPr algn="ctr">
              <a:defRPr sz="4400" cap="all" baseline="0"/>
            </a:lvl1pPr>
          </a:lstStyle>
          <a:p>
            <a:r>
              <a:rPr lang="en-US" dirty="0"/>
              <a:t>Click to edit Master title style</a:t>
            </a:r>
          </a:p>
        </p:txBody>
      </p:sp>
      <p:sp>
        <p:nvSpPr>
          <p:cNvPr id="3" name="Subtitle 2">
            <a:extLst>
              <a:ext uri="{FF2B5EF4-FFF2-40B4-BE49-F238E27FC236}">
                <a16:creationId xmlns=""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B04D33E0-DE44-1546-9422-6D8B1CD85DA7}"/>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9AA7E499-F5B0-FC48-A0BF-5E07C59F9B1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996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1132856"/>
            <a:ext cx="13167360" cy="13716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731520" y="2723531"/>
            <a:ext cx="13167360" cy="47362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37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1282085"/>
            <a:ext cx="13167360" cy="1014466"/>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731520" y="2506420"/>
            <a:ext cx="13167360" cy="49533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8357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67D0F7-8AF5-4A48-81C2-6734A376B8F2}"/>
              </a:ext>
            </a:extLst>
          </p:cNvPr>
          <p:cNvSpPr>
            <a:spLocks noGrp="1"/>
          </p:cNvSpPr>
          <p:nvPr>
            <p:ph type="ctrTitle"/>
          </p:nvPr>
        </p:nvSpPr>
        <p:spPr>
          <a:xfrm>
            <a:off x="1828800" y="1346200"/>
            <a:ext cx="10972800" cy="2865438"/>
          </a:xfrm>
        </p:spPr>
        <p:txBody>
          <a:bodyPr anchor="b">
            <a:normAutofit/>
          </a:bodyPr>
          <a:lstStyle>
            <a:lvl1pPr algn="ctr">
              <a:defRPr sz="4400" cap="all" baseline="0"/>
            </a:lvl1pPr>
          </a:lstStyle>
          <a:p>
            <a:r>
              <a:rPr lang="en-US" dirty="0"/>
              <a:t>Click to edit Master title style</a:t>
            </a:r>
          </a:p>
        </p:txBody>
      </p:sp>
      <p:sp>
        <p:nvSpPr>
          <p:cNvPr id="3" name="Subtitle 2">
            <a:extLst>
              <a:ext uri="{FF2B5EF4-FFF2-40B4-BE49-F238E27FC236}">
                <a16:creationId xmlns=""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B04D33E0-DE44-1546-9422-6D8B1CD85DA7}"/>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9AA7E499-F5B0-FC48-A0BF-5E07C59F9B1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531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337F83-7618-F641-AAAF-7C3901C9A61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Wingdings" pitchFamily="2" charset="2"/>
              <a:buChar char="v"/>
              <a:defRPr/>
            </a:lvl2pPr>
            <a:lvl3pPr marL="1143000" indent="-228600">
              <a:buClr>
                <a:schemeClr val="accent5"/>
              </a:buClr>
              <a:buSzPct val="66000"/>
              <a:buFont typeface="Wingdings" pitchFamily="2" charset="2"/>
              <a:buChar char="v"/>
              <a:defRPr/>
            </a:lvl3pPr>
            <a:lvl4pPr marL="1600200" indent="-228600">
              <a:buClr>
                <a:schemeClr val="accent5"/>
              </a:buClr>
              <a:buSzPct val="66000"/>
              <a:buFont typeface="Wingdings" pitchFamily="2" charset="2"/>
              <a:buChar char="v"/>
              <a:defRPr/>
            </a:lvl4pPr>
            <a:lvl5pPr marL="2057400" indent="-228600">
              <a:buClr>
                <a:schemeClr val="accent5"/>
              </a:buClr>
              <a:buSzPct val="66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8C1815C1-A1AD-AC44-9CDC-997E299DEEF3}"/>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38CBAF5D-33B9-E44C-A6B1-D6ABC65726F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0436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28D9B-5B81-A04C-BBDD-1B653BF3F0F2}"/>
              </a:ext>
            </a:extLst>
          </p:cNvPr>
          <p:cNvSpPr>
            <a:spLocks noGrp="1"/>
          </p:cNvSpPr>
          <p:nvPr>
            <p:ph type="title"/>
          </p:nvPr>
        </p:nvSpPr>
        <p:spPr>
          <a:xfrm>
            <a:off x="998538" y="2051050"/>
            <a:ext cx="12619037" cy="3424238"/>
          </a:xfrm>
        </p:spPr>
        <p:txBody>
          <a:bodyPr anchor="b">
            <a:normAutofit/>
          </a:bodyPr>
          <a:lstStyle>
            <a:lvl1pPr>
              <a:defRPr sz="5000" cap="all" baseline="0"/>
            </a:lvl1pPr>
          </a:lstStyle>
          <a:p>
            <a:r>
              <a:rPr lang="en-US" dirty="0"/>
              <a:t>Click to edit Master title style</a:t>
            </a:r>
          </a:p>
        </p:txBody>
      </p:sp>
      <p:sp>
        <p:nvSpPr>
          <p:cNvPr id="3" name="Text Placeholder 2">
            <a:extLst>
              <a:ext uri="{FF2B5EF4-FFF2-40B4-BE49-F238E27FC236}">
                <a16:creationId xmlns=""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B97B098-D3D2-7040-A210-D95C51A6289B}"/>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E2535560-BA1F-EE43-845B-4070768048A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7962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054DCC-1974-1B4E-98C3-2122F8F684D2}"/>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 xmlns:a16="http://schemas.microsoft.com/office/drawing/2014/main" id="{C8B3DA3A-095C-214E-8F4A-2D866DF9BFDF}"/>
              </a:ext>
            </a:extLst>
          </p:cNvPr>
          <p:cNvSpPr>
            <a:spLocks noGrp="1"/>
          </p:cNvSpPr>
          <p:nvPr>
            <p:ph sz="half" idx="1"/>
          </p:nvPr>
        </p:nvSpPr>
        <p:spPr>
          <a:xfrm>
            <a:off x="1006475"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09F58CB-A2A0-BC41-B7C4-31D20C6674BC}"/>
              </a:ext>
            </a:extLst>
          </p:cNvPr>
          <p:cNvSpPr>
            <a:spLocks noGrp="1"/>
          </p:cNvSpPr>
          <p:nvPr>
            <p:ph sz="half" idx="2"/>
          </p:nvPr>
        </p:nvSpPr>
        <p:spPr>
          <a:xfrm>
            <a:off x="7391400"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91BB3D9-20DA-5242-A364-48E86BD629EA}"/>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6" name="Footer Placeholder 5">
            <a:extLst>
              <a:ext uri="{FF2B5EF4-FFF2-40B4-BE49-F238E27FC236}">
                <a16:creationId xmlns="" xmlns:a16="http://schemas.microsoft.com/office/drawing/2014/main" id="{9D5D35F0-8A27-624D-A17C-1B3DE2C2AA3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483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E1F8C4-C161-5F42-BE91-FCACAB19BCB5}"/>
              </a:ext>
            </a:extLst>
          </p:cNvPr>
          <p:cNvSpPr>
            <a:spLocks noGrp="1"/>
          </p:cNvSpPr>
          <p:nvPr>
            <p:ph type="title"/>
          </p:nvPr>
        </p:nvSpPr>
        <p:spPr>
          <a:xfrm>
            <a:off x="1008063" y="1039813"/>
            <a:ext cx="12619037" cy="989012"/>
          </a:xfrm>
        </p:spPr>
        <p:txBody>
          <a:bodyPr/>
          <a:lstStyle>
            <a:lvl1pPr>
              <a:defRPr cap="all" baseline="0"/>
            </a:lvl1pPr>
          </a:lstStyle>
          <a:p>
            <a:r>
              <a:rPr lang="en-US" dirty="0"/>
              <a:t>Click to edit Master title style</a:t>
            </a:r>
          </a:p>
        </p:txBody>
      </p:sp>
      <p:sp>
        <p:nvSpPr>
          <p:cNvPr id="3" name="Text Placeholder 2">
            <a:extLst>
              <a:ext uri="{FF2B5EF4-FFF2-40B4-BE49-F238E27FC236}">
                <a16:creationId xmlns="" xmlns:a16="http://schemas.microsoft.com/office/drawing/2014/main" id="{2B7FB255-CF51-3444-BD81-5ADE4AC15511}"/>
              </a:ext>
            </a:extLst>
          </p:cNvPr>
          <p:cNvSpPr>
            <a:spLocks noGrp="1"/>
          </p:cNvSpPr>
          <p:nvPr>
            <p:ph type="body" idx="1"/>
          </p:nvPr>
        </p:nvSpPr>
        <p:spPr>
          <a:xfrm>
            <a:off x="1008063" y="2017713"/>
            <a:ext cx="6189662" cy="9890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15FDB6FF-8F31-284C-87E1-97784F0B6634}"/>
              </a:ext>
            </a:extLst>
          </p:cNvPr>
          <p:cNvSpPr>
            <a:spLocks noGrp="1"/>
          </p:cNvSpPr>
          <p:nvPr>
            <p:ph sz="half" idx="2"/>
          </p:nvPr>
        </p:nvSpPr>
        <p:spPr>
          <a:xfrm>
            <a:off x="1008063" y="3006725"/>
            <a:ext cx="6189662" cy="4421188"/>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744524DE-B7C5-1945-A722-EF480BD70374}"/>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FA88444-8C62-BB4D-B188-81CE9F833438}"/>
              </a:ext>
            </a:extLst>
          </p:cNvPr>
          <p:cNvSpPr>
            <a:spLocks noGrp="1"/>
          </p:cNvSpPr>
          <p:nvPr>
            <p:ph sz="quarter" idx="4"/>
          </p:nvPr>
        </p:nvSpPr>
        <p:spPr>
          <a:xfrm>
            <a:off x="7407275" y="3006725"/>
            <a:ext cx="6219825"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99F7E47-7C1C-4245-BFEF-02F67CF3A7DC}"/>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8" name="Footer Placeholder 7">
            <a:extLst>
              <a:ext uri="{FF2B5EF4-FFF2-40B4-BE49-F238E27FC236}">
                <a16:creationId xmlns="" xmlns:a16="http://schemas.microsoft.com/office/drawing/2014/main" id="{C637A544-D16D-9641-97E2-910A41BAE87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2716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DFE887-8F36-7046-8CAA-8D805DB5745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 xmlns:a16="http://schemas.microsoft.com/office/drawing/2014/main" id="{826E406D-E46B-474D-A9AB-C4B9E73514A4}"/>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4" name="Footer Placeholder 3">
            <a:extLst>
              <a:ext uri="{FF2B5EF4-FFF2-40B4-BE49-F238E27FC236}">
                <a16:creationId xmlns="" xmlns:a16="http://schemas.microsoft.com/office/drawing/2014/main" id="{37225EB2-F060-9E4C-9CE2-2457BCBB36F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0320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8A5F3C8-2368-EA4A-9E1B-D801D6FAC326}"/>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3" name="Footer Placeholder 2">
            <a:extLst>
              <a:ext uri="{FF2B5EF4-FFF2-40B4-BE49-F238E27FC236}">
                <a16:creationId xmlns="" xmlns:a16="http://schemas.microsoft.com/office/drawing/2014/main" id="{B2664E45-AAEC-D04D-B91D-2DB63B18156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80862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80E08F-0740-4940-852E-9E77FF523069}"/>
              </a:ext>
            </a:extLst>
          </p:cNvPr>
          <p:cNvSpPr>
            <a:spLocks noGrp="1"/>
          </p:cNvSpPr>
          <p:nvPr>
            <p:ph type="title"/>
          </p:nvPr>
        </p:nvSpPr>
        <p:spPr>
          <a:xfrm>
            <a:off x="1008063" y="549275"/>
            <a:ext cx="4718050" cy="1919288"/>
          </a:xfrm>
        </p:spPr>
        <p:txBody>
          <a:bodyPr anchor="b"/>
          <a:lstStyle>
            <a:lvl1pPr>
              <a:defRPr sz="3200" cap="all" baseline="0"/>
            </a:lvl1pPr>
          </a:lstStyle>
          <a:p>
            <a:r>
              <a:rPr lang="en-US" dirty="0"/>
              <a:t>Click to edit Master title style</a:t>
            </a:r>
          </a:p>
        </p:txBody>
      </p:sp>
      <p:sp>
        <p:nvSpPr>
          <p:cNvPr id="3" name="Content Placeholder 2">
            <a:extLst>
              <a:ext uri="{FF2B5EF4-FFF2-40B4-BE49-F238E27FC236}">
                <a16:creationId xmlns="" xmlns:a16="http://schemas.microsoft.com/office/drawing/2014/main" id="{84180534-7682-EA47-A586-A19564EE1EB6}"/>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854BE37-35AA-B84F-937F-F79227F2CB5C}"/>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A5B7E04-3400-AE44-B950-E95C12600C8A}"/>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6" name="Footer Placeholder 5">
            <a:extLst>
              <a:ext uri="{FF2B5EF4-FFF2-40B4-BE49-F238E27FC236}">
                <a16:creationId xmlns="" xmlns:a16="http://schemas.microsoft.com/office/drawing/2014/main" id="{F6BB8DD3-7E7C-2744-BB87-383F71E0F3A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714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DFE887-8F36-7046-8CAA-8D805DB5745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 xmlns:a16="http://schemas.microsoft.com/office/drawing/2014/main" id="{826E406D-E46B-474D-A9AB-C4B9E73514A4}"/>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4" name="Footer Placeholder 3">
            <a:extLst>
              <a:ext uri="{FF2B5EF4-FFF2-40B4-BE49-F238E27FC236}">
                <a16:creationId xmlns="" xmlns:a16="http://schemas.microsoft.com/office/drawing/2014/main" id="{37225EB2-F060-9E4C-9CE2-2457BCBB36FC}"/>
              </a:ext>
            </a:extLst>
          </p:cNvPr>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4096CF9-CEB0-E842-9326-DBA467EE296D}"/>
              </a:ext>
            </a:extLst>
          </p:cNvPr>
          <p:cNvSpPr>
            <a:spLocks noGrp="1"/>
          </p:cNvSpPr>
          <p:nvPr>
            <p:ph idx="1"/>
          </p:nvPr>
        </p:nvSpPr>
        <p:spPr>
          <a:xfrm>
            <a:off x="1006475" y="2209671"/>
            <a:ext cx="12617450" cy="5221288"/>
          </a:xfrm>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Wingdings" pitchFamily="2" charset="2"/>
              <a:buChar char="v"/>
              <a:defRPr/>
            </a:lvl2pPr>
            <a:lvl3pPr marL="1143000" indent="-228600">
              <a:buClr>
                <a:schemeClr val="accent5"/>
              </a:buClr>
              <a:buSzPct val="66000"/>
              <a:buFont typeface="Wingdings" pitchFamily="2" charset="2"/>
              <a:buChar char="v"/>
              <a:defRPr/>
            </a:lvl3pPr>
            <a:lvl4pPr marL="1600200" indent="-228600">
              <a:buClr>
                <a:schemeClr val="accent5"/>
              </a:buClr>
              <a:buSzPct val="66000"/>
              <a:buFont typeface="Wingdings" pitchFamily="2" charset="2"/>
              <a:buChar char="v"/>
              <a:defRPr/>
            </a:lvl4pPr>
            <a:lvl5pPr marL="2057400" indent="-228600">
              <a:buClr>
                <a:schemeClr val="accent5"/>
              </a:buClr>
              <a:buSzPct val="66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94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479D26-B493-A842-97C7-61EBC6778CA4}"/>
              </a:ext>
            </a:extLst>
          </p:cNvPr>
          <p:cNvSpPr>
            <a:spLocks noGrp="1"/>
          </p:cNvSpPr>
          <p:nvPr>
            <p:ph type="title"/>
          </p:nvPr>
        </p:nvSpPr>
        <p:spPr>
          <a:xfrm>
            <a:off x="1008063" y="549275"/>
            <a:ext cx="4718050" cy="1919288"/>
          </a:xfrm>
        </p:spPr>
        <p:txBody>
          <a:bodyPr anchor="b"/>
          <a:lstStyle>
            <a:lvl1pPr>
              <a:defRPr sz="3200" cap="all" baseline="0"/>
            </a:lvl1pPr>
          </a:lstStyle>
          <a:p>
            <a:r>
              <a:rPr lang="en-US" dirty="0"/>
              <a:t>Click to edit Master title style</a:t>
            </a:r>
          </a:p>
        </p:txBody>
      </p:sp>
      <p:sp>
        <p:nvSpPr>
          <p:cNvPr id="3" name="Picture Placeholder 2">
            <a:extLst>
              <a:ext uri="{FF2B5EF4-FFF2-40B4-BE49-F238E27FC236}">
                <a16:creationId xmlns="" xmlns:a16="http://schemas.microsoft.com/office/drawing/2014/main" id="{FD3F63B5-A4CA-A24D-B381-8F9F801F89BD}"/>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FB5415B-401A-BC4C-8642-C5B4D8AFCC14}"/>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210ACA4-F4DF-7541-AC6D-EEC639382DF9}"/>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6" name="Footer Placeholder 5">
            <a:extLst>
              <a:ext uri="{FF2B5EF4-FFF2-40B4-BE49-F238E27FC236}">
                <a16:creationId xmlns="" xmlns:a16="http://schemas.microsoft.com/office/drawing/2014/main" id="{5119B988-DCDC-8A41-A2F5-EF0C4E56018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27309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396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67D0F7-8AF5-4A48-81C2-6734A376B8F2}"/>
              </a:ext>
            </a:extLst>
          </p:cNvPr>
          <p:cNvSpPr>
            <a:spLocks noGrp="1"/>
          </p:cNvSpPr>
          <p:nvPr>
            <p:ph type="ctrTitle"/>
          </p:nvPr>
        </p:nvSpPr>
        <p:spPr>
          <a:xfrm>
            <a:off x="1828800" y="1346200"/>
            <a:ext cx="10972800" cy="2865438"/>
          </a:xfrm>
        </p:spPr>
        <p:txBody>
          <a:bodyPr anchor="b">
            <a:normAutofit/>
          </a:bodyPr>
          <a:lstStyle>
            <a:lvl1pPr algn="ctr">
              <a:defRPr sz="4400" cap="all" baseline="0"/>
            </a:lvl1pPr>
          </a:lstStyle>
          <a:p>
            <a:r>
              <a:rPr lang="en-US" dirty="0"/>
              <a:t>Click to edit Master title style</a:t>
            </a:r>
          </a:p>
        </p:txBody>
      </p:sp>
      <p:sp>
        <p:nvSpPr>
          <p:cNvPr id="3" name="Subtitle 2">
            <a:extLst>
              <a:ext uri="{FF2B5EF4-FFF2-40B4-BE49-F238E27FC236}">
                <a16:creationId xmlns=""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B04D33E0-DE44-1546-9422-6D8B1CD85DA7}"/>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9AA7E499-F5B0-FC48-A0BF-5E07C59F9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81A93E4-A8BF-7B4E-9DCC-F5E17762CA92}"/>
              </a:ext>
            </a:extLst>
          </p:cNvPr>
          <p:cNvSpPr>
            <a:spLocks noGrp="1"/>
          </p:cNvSpPr>
          <p:nvPr>
            <p:ph type="sldNum" sz="quarter" idx="12"/>
          </p:nvPr>
        </p:nvSpPr>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3990672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337F83-7618-F641-AAAF-7C3901C9A61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Wingdings" pitchFamily="2" charset="2"/>
              <a:buChar char="v"/>
              <a:defRPr/>
            </a:lvl2pPr>
            <a:lvl3pPr marL="1143000" indent="-228600">
              <a:buClr>
                <a:schemeClr val="accent5"/>
              </a:buClr>
              <a:buSzPct val="66000"/>
              <a:buFont typeface="Wingdings" pitchFamily="2" charset="2"/>
              <a:buChar char="v"/>
              <a:defRPr/>
            </a:lvl3pPr>
            <a:lvl4pPr marL="1600200" indent="-228600">
              <a:buClr>
                <a:schemeClr val="accent5"/>
              </a:buClr>
              <a:buSzPct val="66000"/>
              <a:buFont typeface="Wingdings" pitchFamily="2" charset="2"/>
              <a:buChar char="v"/>
              <a:defRPr/>
            </a:lvl4pPr>
            <a:lvl5pPr marL="2057400" indent="-228600">
              <a:buClr>
                <a:schemeClr val="accent5"/>
              </a:buClr>
              <a:buSzPct val="66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8C1815C1-A1AD-AC44-9CDC-997E299DEEF3}"/>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38CBAF5D-33B9-E44C-A6B1-D6ABC6572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E5FF4B-0D72-D24C-9E33-433A79101319}"/>
              </a:ext>
            </a:extLst>
          </p:cNvPr>
          <p:cNvSpPr>
            <a:spLocks noGrp="1"/>
          </p:cNvSpPr>
          <p:nvPr>
            <p:ph type="sldNum" sz="quarter" idx="12"/>
          </p:nvPr>
        </p:nvSpPr>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673434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28D9B-5B81-A04C-BBDD-1B653BF3F0F2}"/>
              </a:ext>
            </a:extLst>
          </p:cNvPr>
          <p:cNvSpPr>
            <a:spLocks noGrp="1"/>
          </p:cNvSpPr>
          <p:nvPr>
            <p:ph type="title"/>
          </p:nvPr>
        </p:nvSpPr>
        <p:spPr>
          <a:xfrm>
            <a:off x="998538" y="2051050"/>
            <a:ext cx="12619037" cy="3424238"/>
          </a:xfrm>
        </p:spPr>
        <p:txBody>
          <a:bodyPr anchor="b">
            <a:normAutofit/>
          </a:bodyPr>
          <a:lstStyle>
            <a:lvl1pPr>
              <a:defRPr sz="5000" cap="all" baseline="0"/>
            </a:lvl1pPr>
          </a:lstStyle>
          <a:p>
            <a:r>
              <a:rPr lang="en-US" dirty="0"/>
              <a:t>Click to edit Master title style</a:t>
            </a:r>
          </a:p>
        </p:txBody>
      </p:sp>
      <p:sp>
        <p:nvSpPr>
          <p:cNvPr id="3" name="Text Placeholder 2">
            <a:extLst>
              <a:ext uri="{FF2B5EF4-FFF2-40B4-BE49-F238E27FC236}">
                <a16:creationId xmlns=""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 xmlns:a16="http://schemas.microsoft.com/office/drawing/2014/main" id="{DB97B098-D3D2-7040-A210-D95C51A6289B}"/>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E2535560-BA1F-EE43-845B-407076804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2993145-2FBE-7F4C-A56C-1E6E146F4A1B}"/>
              </a:ext>
            </a:extLst>
          </p:cNvPr>
          <p:cNvSpPr>
            <a:spLocks noGrp="1"/>
          </p:cNvSpPr>
          <p:nvPr>
            <p:ph type="sldNum" sz="quarter" idx="12"/>
          </p:nvPr>
        </p:nvSpPr>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167711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DFE887-8F36-7046-8CAA-8D805DB5745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 xmlns:a16="http://schemas.microsoft.com/office/drawing/2014/main" id="{826E406D-E46B-474D-A9AB-C4B9E73514A4}"/>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4" name="Footer Placeholder 3">
            <a:extLst>
              <a:ext uri="{FF2B5EF4-FFF2-40B4-BE49-F238E27FC236}">
                <a16:creationId xmlns="" xmlns:a16="http://schemas.microsoft.com/office/drawing/2014/main" id="{37225EB2-F060-9E4C-9CE2-2457BCBB36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DE5B460-826E-0648-B63B-D96AB5618F23}"/>
              </a:ext>
            </a:extLst>
          </p:cNvPr>
          <p:cNvSpPr>
            <a:spLocks noGrp="1"/>
          </p:cNvSpPr>
          <p:nvPr>
            <p:ph type="sldNum" sz="quarter" idx="12"/>
          </p:nvPr>
        </p:nvSpPr>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905964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8A5F3C8-2368-EA4A-9E1B-D801D6FAC326}"/>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3" name="Footer Placeholder 2">
            <a:extLst>
              <a:ext uri="{FF2B5EF4-FFF2-40B4-BE49-F238E27FC236}">
                <a16:creationId xmlns="" xmlns:a16="http://schemas.microsoft.com/office/drawing/2014/main" id="{B2664E45-AAEC-D04D-B91D-2DB63B1815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FFF140A-1342-594F-BFBB-CA5870F3404F}"/>
              </a:ext>
            </a:extLst>
          </p:cNvPr>
          <p:cNvSpPr>
            <a:spLocks noGrp="1"/>
          </p:cNvSpPr>
          <p:nvPr>
            <p:ph type="sldNum" sz="quarter" idx="12"/>
          </p:nvPr>
        </p:nvSpPr>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424299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Slide Number Placeholder 12">
            <a:extLst>
              <a:ext uri="{FF2B5EF4-FFF2-40B4-BE49-F238E27FC236}">
                <a16:creationId xmlns="" xmlns:a16="http://schemas.microsoft.com/office/drawing/2014/main" id="{F6EB2A7F-9041-C647-94D6-6EA4174FEB8D}"/>
              </a:ext>
            </a:extLst>
          </p:cNvPr>
          <p:cNvSpPr>
            <a:spLocks noGrp="1"/>
          </p:cNvSpPr>
          <p:nvPr>
            <p:ph type="sldNum" sz="quarter" idx="4"/>
          </p:nvPr>
        </p:nvSpPr>
        <p:spPr>
          <a:xfrm>
            <a:off x="10972198" y="7534900"/>
            <a:ext cx="3293532" cy="438150"/>
          </a:xfrm>
          <a:prstGeom prst="rect">
            <a:avLst/>
          </a:prstGeom>
        </p:spPr>
        <p:txBody>
          <a:bodyPr vert="horz" lIns="91440" tIns="45720" rIns="91440" bIns="45720" rtlCol="0" anchor="ctr"/>
          <a:lstStyle>
            <a:lvl1pPr algn="r">
              <a:defRPr sz="1500">
                <a:solidFill>
                  <a:schemeClr val="accent5"/>
                </a:solidFill>
              </a:defRPr>
            </a:lvl1pPr>
          </a:lstStyle>
          <a:p>
            <a:fld id="{48934AA4-1363-364F-933E-70FB16CB3CC1}" type="slidenum">
              <a:rPr lang="en-US" smtClean="0"/>
              <a:pPr/>
              <a:t>‹#›</a:t>
            </a:fld>
            <a:endParaRPr lang="en-US" dirty="0"/>
          </a:p>
        </p:txBody>
      </p:sp>
    </p:spTree>
    <p:extLst>
      <p:ext uri="{BB962C8B-B14F-4D97-AF65-F5344CB8AC3E}">
        <p14:creationId xmlns:p14="http://schemas.microsoft.com/office/powerpoint/2010/main" val="395418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67D0F7-8AF5-4A48-81C2-6734A376B8F2}"/>
              </a:ext>
            </a:extLst>
          </p:cNvPr>
          <p:cNvSpPr>
            <a:spLocks noGrp="1"/>
          </p:cNvSpPr>
          <p:nvPr>
            <p:ph type="ctrTitle"/>
          </p:nvPr>
        </p:nvSpPr>
        <p:spPr>
          <a:xfrm>
            <a:off x="1828800" y="1346200"/>
            <a:ext cx="10972800" cy="2865438"/>
          </a:xfrm>
        </p:spPr>
        <p:txBody>
          <a:bodyPr anchor="b">
            <a:normAutofit/>
          </a:bodyPr>
          <a:lstStyle>
            <a:lvl1pPr algn="ctr">
              <a:defRPr sz="4400" cap="all" baseline="0"/>
            </a:lvl1pPr>
          </a:lstStyle>
          <a:p>
            <a:r>
              <a:rPr lang="en-US" dirty="0"/>
              <a:t>Click to edit Master title style</a:t>
            </a:r>
          </a:p>
        </p:txBody>
      </p:sp>
      <p:sp>
        <p:nvSpPr>
          <p:cNvPr id="3" name="Subtitle 2">
            <a:extLst>
              <a:ext uri="{FF2B5EF4-FFF2-40B4-BE49-F238E27FC236}">
                <a16:creationId xmlns=""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B04D33E0-DE44-1546-9422-6D8B1CD85DA7}"/>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9AA7E499-F5B0-FC48-A0BF-5E07C59F9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81A93E4-A8BF-7B4E-9DCC-F5E17762CA92}"/>
              </a:ext>
            </a:extLst>
          </p:cNvPr>
          <p:cNvSpPr>
            <a:spLocks noGrp="1"/>
          </p:cNvSpPr>
          <p:nvPr>
            <p:ph type="sldNum" sz="quarter" idx="12"/>
          </p:nvPr>
        </p:nvSpPr>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1548717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28D9B-5B81-A04C-BBDD-1B653BF3F0F2}"/>
              </a:ext>
            </a:extLst>
          </p:cNvPr>
          <p:cNvSpPr>
            <a:spLocks noGrp="1"/>
          </p:cNvSpPr>
          <p:nvPr>
            <p:ph type="title"/>
          </p:nvPr>
        </p:nvSpPr>
        <p:spPr>
          <a:xfrm>
            <a:off x="998538" y="2051050"/>
            <a:ext cx="12619037" cy="3424238"/>
          </a:xfrm>
        </p:spPr>
        <p:txBody>
          <a:bodyPr anchor="b">
            <a:normAutofit/>
          </a:bodyPr>
          <a:lstStyle>
            <a:lvl1pPr>
              <a:defRPr sz="5000" cap="all" baseline="0"/>
            </a:lvl1pPr>
          </a:lstStyle>
          <a:p>
            <a:r>
              <a:rPr lang="en-US" dirty="0"/>
              <a:t>Click to edit Master title style</a:t>
            </a:r>
          </a:p>
        </p:txBody>
      </p:sp>
      <p:sp>
        <p:nvSpPr>
          <p:cNvPr id="3" name="Text Placeholder 2">
            <a:extLst>
              <a:ext uri="{FF2B5EF4-FFF2-40B4-BE49-F238E27FC236}">
                <a16:creationId xmlns=""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1456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337F83-7618-F641-AAAF-7C3901C9A61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Wingdings" pitchFamily="2" charset="2"/>
              <a:buChar char="v"/>
              <a:defRPr/>
            </a:lvl2pPr>
            <a:lvl3pPr marL="1143000" indent="-228600">
              <a:buClr>
                <a:schemeClr val="accent5"/>
              </a:buClr>
              <a:buSzPct val="66000"/>
              <a:buFont typeface="Wingdings" pitchFamily="2" charset="2"/>
              <a:buChar char="v"/>
              <a:defRPr/>
            </a:lvl3pPr>
            <a:lvl4pPr marL="1600200" indent="-228600">
              <a:buClr>
                <a:schemeClr val="accent5"/>
              </a:buClr>
              <a:buSzPct val="66000"/>
              <a:buFont typeface="Wingdings" pitchFamily="2" charset="2"/>
              <a:buChar char="v"/>
              <a:defRPr/>
            </a:lvl4pPr>
            <a:lvl5pPr marL="2057400" indent="-228600">
              <a:buClr>
                <a:schemeClr val="accent5"/>
              </a:buClr>
              <a:buSzPct val="66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8C1815C1-A1AD-AC44-9CDC-997E299DEEF3}"/>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38CBAF5D-33B9-E44C-A6B1-D6ABC65726F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830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DFE887-8F36-7046-8CAA-8D805DB57450}"/>
              </a:ext>
            </a:extLst>
          </p:cNvPr>
          <p:cNvSpPr>
            <a:spLocks noGrp="1"/>
          </p:cNvSpPr>
          <p:nvPr>
            <p:ph type="title"/>
          </p:nvPr>
        </p:nvSpPr>
        <p:spPr/>
        <p:txBody>
          <a:bodyPr/>
          <a:lstStyle>
            <a:lvl1pPr>
              <a:defRPr cap="all" baseline="0"/>
            </a:lvl1pPr>
          </a:lstStyle>
          <a:p>
            <a:r>
              <a:rPr lang="en-US" dirty="0"/>
              <a:t>Click to edit Master title style</a:t>
            </a:r>
          </a:p>
        </p:txBody>
      </p:sp>
    </p:spTree>
    <p:extLst>
      <p:ext uri="{BB962C8B-B14F-4D97-AF65-F5344CB8AC3E}">
        <p14:creationId xmlns:p14="http://schemas.microsoft.com/office/powerpoint/2010/main" val="61080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920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48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28D9B-5B81-A04C-BBDD-1B653BF3F0F2}"/>
              </a:ext>
            </a:extLst>
          </p:cNvPr>
          <p:cNvSpPr>
            <a:spLocks noGrp="1"/>
          </p:cNvSpPr>
          <p:nvPr>
            <p:ph type="title"/>
          </p:nvPr>
        </p:nvSpPr>
        <p:spPr>
          <a:xfrm>
            <a:off x="998538" y="2051050"/>
            <a:ext cx="12619037" cy="3424238"/>
          </a:xfrm>
        </p:spPr>
        <p:txBody>
          <a:bodyPr anchor="b">
            <a:normAutofit/>
          </a:bodyPr>
          <a:lstStyle>
            <a:lvl1pPr>
              <a:defRPr sz="5000" cap="all" baseline="0"/>
            </a:lvl1pPr>
          </a:lstStyle>
          <a:p>
            <a:r>
              <a:rPr lang="en-US" dirty="0"/>
              <a:t>Click to edit Master title style</a:t>
            </a:r>
          </a:p>
        </p:txBody>
      </p:sp>
      <p:sp>
        <p:nvSpPr>
          <p:cNvPr id="3" name="Text Placeholder 2">
            <a:extLst>
              <a:ext uri="{FF2B5EF4-FFF2-40B4-BE49-F238E27FC236}">
                <a16:creationId xmlns=""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B97B098-D3D2-7040-A210-D95C51A6289B}"/>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E2535560-BA1F-EE43-845B-4070768048A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4291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054DCC-1974-1B4E-98C3-2122F8F684D2}"/>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 xmlns:a16="http://schemas.microsoft.com/office/drawing/2014/main" id="{C8B3DA3A-095C-214E-8F4A-2D866DF9BFDF}"/>
              </a:ext>
            </a:extLst>
          </p:cNvPr>
          <p:cNvSpPr>
            <a:spLocks noGrp="1"/>
          </p:cNvSpPr>
          <p:nvPr>
            <p:ph sz="half" idx="1"/>
          </p:nvPr>
        </p:nvSpPr>
        <p:spPr>
          <a:xfrm>
            <a:off x="1006475"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09F58CB-A2A0-BC41-B7C4-31D20C6674BC}"/>
              </a:ext>
            </a:extLst>
          </p:cNvPr>
          <p:cNvSpPr>
            <a:spLocks noGrp="1"/>
          </p:cNvSpPr>
          <p:nvPr>
            <p:ph sz="half" idx="2"/>
          </p:nvPr>
        </p:nvSpPr>
        <p:spPr>
          <a:xfrm>
            <a:off x="7391400"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91BB3D9-20DA-5242-A364-48E86BD629EA}"/>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6" name="Footer Placeholder 5">
            <a:extLst>
              <a:ext uri="{FF2B5EF4-FFF2-40B4-BE49-F238E27FC236}">
                <a16:creationId xmlns="" xmlns:a16="http://schemas.microsoft.com/office/drawing/2014/main" id="{9D5D35F0-8A27-624D-A17C-1B3DE2C2AA3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3374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E1F8C4-C161-5F42-BE91-FCACAB19BCB5}"/>
              </a:ext>
            </a:extLst>
          </p:cNvPr>
          <p:cNvSpPr>
            <a:spLocks noGrp="1"/>
          </p:cNvSpPr>
          <p:nvPr>
            <p:ph type="title"/>
          </p:nvPr>
        </p:nvSpPr>
        <p:spPr>
          <a:xfrm>
            <a:off x="1008063" y="1039813"/>
            <a:ext cx="12619037" cy="989012"/>
          </a:xfrm>
        </p:spPr>
        <p:txBody>
          <a:bodyPr/>
          <a:lstStyle>
            <a:lvl1pPr>
              <a:defRPr cap="all" baseline="0"/>
            </a:lvl1pPr>
          </a:lstStyle>
          <a:p>
            <a:r>
              <a:rPr lang="en-US" dirty="0"/>
              <a:t>Click to edit Master title style</a:t>
            </a:r>
          </a:p>
        </p:txBody>
      </p:sp>
      <p:sp>
        <p:nvSpPr>
          <p:cNvPr id="3" name="Text Placeholder 2">
            <a:extLst>
              <a:ext uri="{FF2B5EF4-FFF2-40B4-BE49-F238E27FC236}">
                <a16:creationId xmlns="" xmlns:a16="http://schemas.microsoft.com/office/drawing/2014/main" id="{2B7FB255-CF51-3444-BD81-5ADE4AC15511}"/>
              </a:ext>
            </a:extLst>
          </p:cNvPr>
          <p:cNvSpPr>
            <a:spLocks noGrp="1"/>
          </p:cNvSpPr>
          <p:nvPr>
            <p:ph type="body" idx="1"/>
          </p:nvPr>
        </p:nvSpPr>
        <p:spPr>
          <a:xfrm>
            <a:off x="1008063" y="2017713"/>
            <a:ext cx="6189662" cy="9890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15FDB6FF-8F31-284C-87E1-97784F0B6634}"/>
              </a:ext>
            </a:extLst>
          </p:cNvPr>
          <p:cNvSpPr>
            <a:spLocks noGrp="1"/>
          </p:cNvSpPr>
          <p:nvPr>
            <p:ph sz="half" idx="2"/>
          </p:nvPr>
        </p:nvSpPr>
        <p:spPr>
          <a:xfrm>
            <a:off x="1008063" y="3006725"/>
            <a:ext cx="6189662" cy="4421188"/>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744524DE-B7C5-1945-A722-EF480BD70374}"/>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FA88444-8C62-BB4D-B188-81CE9F833438}"/>
              </a:ext>
            </a:extLst>
          </p:cNvPr>
          <p:cNvSpPr>
            <a:spLocks noGrp="1"/>
          </p:cNvSpPr>
          <p:nvPr>
            <p:ph sz="quarter" idx="4"/>
          </p:nvPr>
        </p:nvSpPr>
        <p:spPr>
          <a:xfrm>
            <a:off x="7407275" y="3006725"/>
            <a:ext cx="6219825"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99F7E47-7C1C-4245-BFEF-02F67CF3A7DC}"/>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8" name="Footer Placeholder 7">
            <a:extLst>
              <a:ext uri="{FF2B5EF4-FFF2-40B4-BE49-F238E27FC236}">
                <a16:creationId xmlns="" xmlns:a16="http://schemas.microsoft.com/office/drawing/2014/main" id="{C637A544-D16D-9641-97E2-910A41BAE87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086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8A5F3C8-2368-EA4A-9E1B-D801D6FAC326}"/>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3" name="Footer Placeholder 2">
            <a:extLst>
              <a:ext uri="{FF2B5EF4-FFF2-40B4-BE49-F238E27FC236}">
                <a16:creationId xmlns="" xmlns:a16="http://schemas.microsoft.com/office/drawing/2014/main" id="{B2664E45-AAEC-D04D-B91D-2DB63B18156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8934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80E08F-0740-4940-852E-9E77FF523069}"/>
              </a:ext>
            </a:extLst>
          </p:cNvPr>
          <p:cNvSpPr>
            <a:spLocks noGrp="1"/>
          </p:cNvSpPr>
          <p:nvPr>
            <p:ph type="title"/>
          </p:nvPr>
        </p:nvSpPr>
        <p:spPr>
          <a:xfrm>
            <a:off x="1008063" y="549275"/>
            <a:ext cx="4718050" cy="1919288"/>
          </a:xfrm>
        </p:spPr>
        <p:txBody>
          <a:bodyPr anchor="b"/>
          <a:lstStyle>
            <a:lvl1pPr>
              <a:defRPr sz="3200" cap="all" baseline="0"/>
            </a:lvl1pPr>
          </a:lstStyle>
          <a:p>
            <a:r>
              <a:rPr lang="en-US" dirty="0"/>
              <a:t>Click to edit Master title style</a:t>
            </a:r>
          </a:p>
        </p:txBody>
      </p:sp>
      <p:sp>
        <p:nvSpPr>
          <p:cNvPr id="3" name="Content Placeholder 2">
            <a:extLst>
              <a:ext uri="{FF2B5EF4-FFF2-40B4-BE49-F238E27FC236}">
                <a16:creationId xmlns="" xmlns:a16="http://schemas.microsoft.com/office/drawing/2014/main" id="{84180534-7682-EA47-A586-A19564EE1EB6}"/>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854BE37-35AA-B84F-937F-F79227F2CB5C}"/>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A5B7E04-3400-AE44-B950-E95C12600C8A}"/>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6" name="Footer Placeholder 5">
            <a:extLst>
              <a:ext uri="{FF2B5EF4-FFF2-40B4-BE49-F238E27FC236}">
                <a16:creationId xmlns="" xmlns:a16="http://schemas.microsoft.com/office/drawing/2014/main" id="{F6BB8DD3-7E7C-2744-BB87-383F71E0F3A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477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479D26-B493-A842-97C7-61EBC6778CA4}"/>
              </a:ext>
            </a:extLst>
          </p:cNvPr>
          <p:cNvSpPr>
            <a:spLocks noGrp="1"/>
          </p:cNvSpPr>
          <p:nvPr>
            <p:ph type="title"/>
          </p:nvPr>
        </p:nvSpPr>
        <p:spPr>
          <a:xfrm>
            <a:off x="1008063" y="549275"/>
            <a:ext cx="4718050" cy="1919288"/>
          </a:xfrm>
        </p:spPr>
        <p:txBody>
          <a:bodyPr anchor="b"/>
          <a:lstStyle>
            <a:lvl1pPr>
              <a:defRPr sz="3200" cap="all" baseline="0"/>
            </a:lvl1pPr>
          </a:lstStyle>
          <a:p>
            <a:r>
              <a:rPr lang="en-US" dirty="0"/>
              <a:t>Click to edit Master title style</a:t>
            </a:r>
          </a:p>
        </p:txBody>
      </p:sp>
      <p:sp>
        <p:nvSpPr>
          <p:cNvPr id="3" name="Picture Placeholder 2">
            <a:extLst>
              <a:ext uri="{FF2B5EF4-FFF2-40B4-BE49-F238E27FC236}">
                <a16:creationId xmlns="" xmlns:a16="http://schemas.microsoft.com/office/drawing/2014/main" id="{FD3F63B5-A4CA-A24D-B381-8F9F801F89BD}"/>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FB5415B-401A-BC4C-8642-C5B4D8AFCC14}"/>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210ACA4-F4DF-7541-AC6D-EEC639382DF9}"/>
              </a:ext>
            </a:extLst>
          </p:cNvPr>
          <p:cNvSpPr>
            <a:spLocks noGrp="1"/>
          </p:cNvSpPr>
          <p:nvPr>
            <p:ph type="dt" sz="half" idx="10"/>
          </p:nvPr>
        </p:nvSpPr>
        <p:spPr/>
        <p:txBody>
          <a:bodyPr/>
          <a:lstStyle/>
          <a:p>
            <a:fld id="{C8B02340-9298-9D42-B3A8-E9E6F5343162}" type="datetimeFigureOut">
              <a:rPr lang="en-US" smtClean="0"/>
              <a:t>07/10/2020</a:t>
            </a:fld>
            <a:endParaRPr lang="en-US"/>
          </a:p>
        </p:txBody>
      </p:sp>
      <p:sp>
        <p:nvSpPr>
          <p:cNvPr id="6" name="Footer Placeholder 5">
            <a:extLst>
              <a:ext uri="{FF2B5EF4-FFF2-40B4-BE49-F238E27FC236}">
                <a16:creationId xmlns="" xmlns:a16="http://schemas.microsoft.com/office/drawing/2014/main" id="{5119B988-DCDC-8A41-A2F5-EF0C4E56018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8362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7.png"/><Relationship Id="rId5" Type="http://schemas.openxmlformats.org/officeDocument/2006/relationships/slideLayout" Target="../slideLayouts/slideLayout26.xml"/><Relationship Id="rId10" Type="http://schemas.openxmlformats.org/officeDocument/2006/relationships/image" Target="../media/image6.png"/><Relationship Id="rId4" Type="http://schemas.openxmlformats.org/officeDocument/2006/relationships/slideLayout" Target="../slideLayouts/slideLayout25.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0.xml"/><Relationship Id="rId7" Type="http://schemas.openxmlformats.org/officeDocument/2006/relationships/image" Target="../media/image5.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table&#10;&#10;Description automatically generated">
            <a:extLst>
              <a:ext uri="{FF2B5EF4-FFF2-40B4-BE49-F238E27FC236}">
                <a16:creationId xmlns="" xmlns:a16="http://schemas.microsoft.com/office/drawing/2014/main" id="{C9879997-9316-0140-A804-779BCC5640A6}"/>
              </a:ext>
            </a:extLst>
          </p:cNvPr>
          <p:cNvPicPr>
            <a:picLocks noChangeAspect="1"/>
          </p:cNvPicPr>
          <p:nvPr userDrawn="1"/>
        </p:nvPicPr>
        <p:blipFill>
          <a:blip r:embed="rId13"/>
          <a:stretch>
            <a:fillRect/>
          </a:stretch>
        </p:blipFill>
        <p:spPr>
          <a:xfrm>
            <a:off x="0" y="0"/>
            <a:ext cx="14630400" cy="8229600"/>
          </a:xfrm>
          <a:prstGeom prst="rect">
            <a:avLst/>
          </a:prstGeom>
        </p:spPr>
      </p:pic>
      <p:sp>
        <p:nvSpPr>
          <p:cNvPr id="2" name="Title Placeholder 1">
            <a:extLst>
              <a:ext uri="{FF2B5EF4-FFF2-40B4-BE49-F238E27FC236}">
                <a16:creationId xmlns=""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EA3B159E-6442-3747-95C6-CFAB17390D7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a:extLst>
              <a:ext uri="{FF2B5EF4-FFF2-40B4-BE49-F238E27FC236}">
                <a16:creationId xmlns="" xmlns:a16="http://schemas.microsoft.com/office/drawing/2014/main" id="{3A260C38-D6B2-3142-90D4-492B216B918F}"/>
              </a:ext>
            </a:extLst>
          </p:cNvPr>
          <p:cNvPicPr>
            <a:picLocks noChangeAspect="1"/>
          </p:cNvPicPr>
          <p:nvPr userDrawn="1"/>
        </p:nvPicPr>
        <p:blipFill>
          <a:blip r:embed="rId14"/>
          <a:stretch>
            <a:fillRect/>
          </a:stretch>
        </p:blipFill>
        <p:spPr>
          <a:xfrm>
            <a:off x="11286514" y="7398990"/>
            <a:ext cx="2937522" cy="614830"/>
          </a:xfrm>
          <a:prstGeom prst="rect">
            <a:avLst/>
          </a:prstGeom>
        </p:spPr>
      </p:pic>
      <p:sp>
        <p:nvSpPr>
          <p:cNvPr id="8" name="Subtitle 2">
            <a:extLst>
              <a:ext uri="{FF2B5EF4-FFF2-40B4-BE49-F238E27FC236}">
                <a16:creationId xmlns="" xmlns:a16="http://schemas.microsoft.com/office/drawing/2014/main" id="{F18F4D12-B1BC-6F47-96B0-47C991D46174}"/>
              </a:ext>
            </a:extLst>
          </p:cNvPr>
          <p:cNvSpPr txBox="1">
            <a:spLocks/>
          </p:cNvSpPr>
          <p:nvPr userDrawn="1"/>
        </p:nvSpPr>
        <p:spPr>
          <a:xfrm>
            <a:off x="10909005" y="296356"/>
            <a:ext cx="3395972" cy="3077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dirty="0">
                <a:solidFill>
                  <a:schemeClr val="bg1"/>
                </a:solidFill>
                <a:latin typeface="Trebuchet MS" panose="020B0703020202090204" pitchFamily="34" charset="0"/>
              </a:rPr>
              <a:t>2020 STFM Annual Conference</a:t>
            </a:r>
          </a:p>
        </p:txBody>
      </p:sp>
    </p:spTree>
    <p:extLst>
      <p:ext uri="{BB962C8B-B14F-4D97-AF65-F5344CB8AC3E}">
        <p14:creationId xmlns:p14="http://schemas.microsoft.com/office/powerpoint/2010/main" val="477815998"/>
      </p:ext>
    </p:extLst>
  </p:cSld>
  <p:clrMap bg1="lt1" tx1="dk1" bg2="lt2" tx2="dk2" accent1="accent1" accent2="accent2" accent3="accent3" accent4="accent4" accent5="accent5" accent6="accent6" hlink="hlink" folHlink="folHlink"/>
  <p:sldLayoutIdLst>
    <p:sldLayoutId id="2147483679" r:id="rId1"/>
    <p:sldLayoutId id="2147483684" r:id="rId2"/>
    <p:sldLayoutId id="2147483680" r:id="rId3"/>
    <p:sldLayoutId id="2147483681" r:id="rId4"/>
    <p:sldLayoutId id="2147483682" r:id="rId5"/>
    <p:sldLayoutId id="2147483683" r:id="rId6"/>
    <p:sldLayoutId id="2147483685" r:id="rId7"/>
    <p:sldLayoutId id="2147483686" r:id="rId8"/>
    <p:sldLayoutId id="2147483687" r:id="rId9"/>
    <p:sldLayoutId id="2147483720" r:id="rId10"/>
    <p:sldLayoutId id="2147483721" r:id="rId11"/>
  </p:sldLayoutIdLst>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SzPct val="66000"/>
        <a:buFont typeface="Wingdings" pitchFamily="2" charset="2"/>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66000"/>
        <a:buFont typeface="Wingdings" pitchFamily="2" charset="2"/>
        <a:buChar char="v"/>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6000"/>
        <a:buFont typeface="Wingdings" pitchFamily="2" charset="2"/>
        <a:buChar char="v"/>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66000"/>
        <a:buFont typeface="Wingdings" pitchFamily="2" charset="2"/>
        <a:buChar char="v"/>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66000"/>
        <a:buFont typeface="Wingdings" pitchFamily="2" charset="2"/>
        <a:buChar char="v"/>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userDrawn="1">
          <p15:clr>
            <a:srgbClr val="F26B43"/>
          </p15:clr>
        </p15:guide>
        <p15:guide id="2" pos="8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 xmlns:a16="http://schemas.microsoft.com/office/drawing/2014/main" id="{067F1326-AE13-BD40-81E2-4CFC108760BD}"/>
              </a:ext>
            </a:extLst>
          </p:cNvPr>
          <p:cNvPicPr>
            <a:picLocks noChangeAspect="1"/>
          </p:cNvPicPr>
          <p:nvPr userDrawn="1"/>
        </p:nvPicPr>
        <p:blipFill>
          <a:blip r:embed="rId12"/>
          <a:stretch>
            <a:fillRect/>
          </a:stretch>
        </p:blipFill>
        <p:spPr>
          <a:xfrm>
            <a:off x="0" y="0"/>
            <a:ext cx="14630400" cy="8229600"/>
          </a:xfrm>
          <a:prstGeom prst="rect">
            <a:avLst/>
          </a:prstGeom>
        </p:spPr>
      </p:pic>
      <p:sp>
        <p:nvSpPr>
          <p:cNvPr id="2" name="Title Placeholder 1">
            <a:extLst>
              <a:ext uri="{FF2B5EF4-FFF2-40B4-BE49-F238E27FC236}">
                <a16:creationId xmlns=""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EA3B159E-6442-3747-95C6-CFAB17390D7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a:extLst>
              <a:ext uri="{FF2B5EF4-FFF2-40B4-BE49-F238E27FC236}">
                <a16:creationId xmlns="" xmlns:a16="http://schemas.microsoft.com/office/drawing/2014/main" id="{3A260C38-D6B2-3142-90D4-492B216B918F}"/>
              </a:ext>
            </a:extLst>
          </p:cNvPr>
          <p:cNvPicPr>
            <a:picLocks noChangeAspect="1"/>
          </p:cNvPicPr>
          <p:nvPr userDrawn="1"/>
        </p:nvPicPr>
        <p:blipFill>
          <a:blip r:embed="rId13"/>
          <a:stretch>
            <a:fillRect/>
          </a:stretch>
        </p:blipFill>
        <p:spPr>
          <a:xfrm>
            <a:off x="11286514" y="7398990"/>
            <a:ext cx="2937522" cy="614830"/>
          </a:xfrm>
          <a:prstGeom prst="rect">
            <a:avLst/>
          </a:prstGeom>
        </p:spPr>
      </p:pic>
      <p:sp>
        <p:nvSpPr>
          <p:cNvPr id="11" name="Subtitle 2">
            <a:extLst>
              <a:ext uri="{FF2B5EF4-FFF2-40B4-BE49-F238E27FC236}">
                <a16:creationId xmlns="" xmlns:a16="http://schemas.microsoft.com/office/drawing/2014/main" id="{17141AEF-82BB-F644-B9A0-A4B1AF42D9FF}"/>
              </a:ext>
            </a:extLst>
          </p:cNvPr>
          <p:cNvSpPr txBox="1">
            <a:spLocks/>
          </p:cNvSpPr>
          <p:nvPr userDrawn="1"/>
        </p:nvSpPr>
        <p:spPr>
          <a:xfrm>
            <a:off x="10909005" y="160429"/>
            <a:ext cx="3395972" cy="3077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dirty="0">
                <a:solidFill>
                  <a:schemeClr val="bg1"/>
                </a:solidFill>
                <a:latin typeface="Trebuchet MS" panose="020B0703020202090204" pitchFamily="34" charset="0"/>
              </a:rPr>
              <a:t>2020 STFM Annual Conference</a:t>
            </a:r>
          </a:p>
        </p:txBody>
      </p:sp>
    </p:spTree>
    <p:extLst>
      <p:ext uri="{BB962C8B-B14F-4D97-AF65-F5344CB8AC3E}">
        <p14:creationId xmlns:p14="http://schemas.microsoft.com/office/powerpoint/2010/main" val="14202954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SzPct val="66000"/>
        <a:buFont typeface="Wingdings" pitchFamily="2" charset="2"/>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66000"/>
        <a:buFont typeface="Wingdings" pitchFamily="2" charset="2"/>
        <a:buChar char="v"/>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6000"/>
        <a:buFont typeface="Wingdings" pitchFamily="2" charset="2"/>
        <a:buChar char="v"/>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66000"/>
        <a:buFont typeface="Wingdings" pitchFamily="2" charset="2"/>
        <a:buChar char="v"/>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66000"/>
        <a:buFont typeface="Wingdings" pitchFamily="2" charset="2"/>
        <a:buChar char="v"/>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 xmlns:a16="http://schemas.microsoft.com/office/drawing/2014/main" id="{8924C6E9-55BA-8447-9309-CC3592D03673}"/>
              </a:ext>
            </a:extLst>
          </p:cNvPr>
          <p:cNvPicPr>
            <a:picLocks noChangeAspect="1"/>
          </p:cNvPicPr>
          <p:nvPr userDrawn="1"/>
        </p:nvPicPr>
        <p:blipFill>
          <a:blip r:embed="rId8"/>
          <a:stretch>
            <a:fillRect/>
          </a:stretch>
        </p:blipFill>
        <p:spPr>
          <a:xfrm>
            <a:off x="0" y="0"/>
            <a:ext cx="14630400" cy="8229600"/>
          </a:xfrm>
          <a:prstGeom prst="rect">
            <a:avLst/>
          </a:prstGeom>
        </p:spPr>
      </p:pic>
      <p:sp>
        <p:nvSpPr>
          <p:cNvPr id="2" name="Title Placeholder 1">
            <a:extLst>
              <a:ext uri="{FF2B5EF4-FFF2-40B4-BE49-F238E27FC236}">
                <a16:creationId xmlns=""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EA3B159E-6442-3747-95C6-CFAB17390D7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5DB8A67-5BAB-6443-9A8F-E69106309332}"/>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BBBC2507-A645-EE4E-A7C5-95647605826D}" type="slidenum">
              <a:rPr lang="en-US" smtClean="0"/>
              <a:t>‹#›</a:t>
            </a:fld>
            <a:endParaRPr lang="en-US"/>
          </a:p>
        </p:txBody>
      </p:sp>
      <p:grpSp>
        <p:nvGrpSpPr>
          <p:cNvPr id="9" name="Group 8">
            <a:extLst>
              <a:ext uri="{FF2B5EF4-FFF2-40B4-BE49-F238E27FC236}">
                <a16:creationId xmlns="" xmlns:a16="http://schemas.microsoft.com/office/drawing/2014/main" id="{9DC56390-8814-B744-B6FB-B36035C733B7}"/>
              </a:ext>
            </a:extLst>
          </p:cNvPr>
          <p:cNvGrpSpPr/>
          <p:nvPr userDrawn="1"/>
        </p:nvGrpSpPr>
        <p:grpSpPr>
          <a:xfrm>
            <a:off x="11018506" y="6497053"/>
            <a:ext cx="3114079" cy="641684"/>
            <a:chOff x="2734163" y="2239785"/>
            <a:chExt cx="809642" cy="166834"/>
          </a:xfrm>
        </p:grpSpPr>
        <p:grpSp>
          <p:nvGrpSpPr>
            <p:cNvPr id="10" name="Group 9">
              <a:extLst>
                <a:ext uri="{FF2B5EF4-FFF2-40B4-BE49-F238E27FC236}">
                  <a16:creationId xmlns="" xmlns:a16="http://schemas.microsoft.com/office/drawing/2014/main" id="{1C94AD95-8DA8-0A40-989D-7DA6288CA1FF}"/>
                </a:ext>
              </a:extLst>
            </p:cNvPr>
            <p:cNvGrpSpPr/>
            <p:nvPr userDrawn="1"/>
          </p:nvGrpSpPr>
          <p:grpSpPr>
            <a:xfrm>
              <a:off x="2734163" y="2239785"/>
              <a:ext cx="809642" cy="166834"/>
              <a:chOff x="6222857" y="4616449"/>
              <a:chExt cx="1838522" cy="378844"/>
            </a:xfrm>
          </p:grpSpPr>
          <p:pic>
            <p:nvPicPr>
              <p:cNvPr id="12" name="Picture 11">
                <a:extLst>
                  <a:ext uri="{FF2B5EF4-FFF2-40B4-BE49-F238E27FC236}">
                    <a16:creationId xmlns="" xmlns:a16="http://schemas.microsoft.com/office/drawing/2014/main" id="{A23C2FFB-CFFC-7E48-AE72-CF8907918C3A}"/>
                  </a:ext>
                </a:extLst>
              </p:cNvPr>
              <p:cNvPicPr>
                <a:picLocks noChangeAspect="1"/>
              </p:cNvPicPr>
              <p:nvPr userDrawn="1"/>
            </p:nvPicPr>
            <p:blipFill>
              <a:blip r:embed="rId9"/>
              <a:stretch>
                <a:fillRect/>
              </a:stretch>
            </p:blipFill>
            <p:spPr>
              <a:xfrm>
                <a:off x="6222857" y="4671377"/>
                <a:ext cx="800483" cy="323916"/>
              </a:xfrm>
              <a:prstGeom prst="rect">
                <a:avLst/>
              </a:prstGeom>
            </p:spPr>
          </p:pic>
          <p:pic>
            <p:nvPicPr>
              <p:cNvPr id="13" name="Picture 12">
                <a:extLst>
                  <a:ext uri="{FF2B5EF4-FFF2-40B4-BE49-F238E27FC236}">
                    <a16:creationId xmlns="" xmlns:a16="http://schemas.microsoft.com/office/drawing/2014/main" id="{19B8D851-B467-7B4F-93F2-D7232AB7BA68}"/>
                  </a:ext>
                </a:extLst>
              </p:cNvPr>
              <p:cNvPicPr>
                <a:picLocks noChangeAspect="1"/>
              </p:cNvPicPr>
              <p:nvPr userDrawn="1"/>
            </p:nvPicPr>
            <p:blipFill>
              <a:blip r:embed="rId10"/>
              <a:stretch>
                <a:fillRect/>
              </a:stretch>
            </p:blipFill>
            <p:spPr>
              <a:xfrm>
                <a:off x="7116001" y="4616449"/>
                <a:ext cx="945378" cy="355601"/>
              </a:xfrm>
              <a:prstGeom prst="rect">
                <a:avLst/>
              </a:prstGeom>
            </p:spPr>
          </p:pic>
        </p:grpSp>
        <p:pic>
          <p:nvPicPr>
            <p:cNvPr id="11" name="Picture 10" descr="A picture containing drawing&#10;&#10;Description automatically generated">
              <a:extLst>
                <a:ext uri="{FF2B5EF4-FFF2-40B4-BE49-F238E27FC236}">
                  <a16:creationId xmlns="" xmlns:a16="http://schemas.microsoft.com/office/drawing/2014/main" id="{0671B1C2-D142-C946-B175-3BAAFDBAAC99}"/>
                </a:ext>
              </a:extLst>
            </p:cNvPr>
            <p:cNvPicPr>
              <a:picLocks noChangeAspect="1"/>
            </p:cNvPicPr>
            <p:nvPr userDrawn="1"/>
          </p:nvPicPr>
          <p:blipFill>
            <a:blip r:embed="rId11"/>
            <a:stretch>
              <a:fillRect/>
            </a:stretch>
          </p:blipFill>
          <p:spPr>
            <a:xfrm>
              <a:off x="3127483" y="2239785"/>
              <a:ext cx="414313" cy="156599"/>
            </a:xfrm>
            <a:prstGeom prst="rect">
              <a:avLst/>
            </a:prstGeom>
          </p:spPr>
        </p:pic>
      </p:grpSp>
      <p:sp>
        <p:nvSpPr>
          <p:cNvPr id="14" name="Subtitle 2">
            <a:extLst>
              <a:ext uri="{FF2B5EF4-FFF2-40B4-BE49-F238E27FC236}">
                <a16:creationId xmlns="" xmlns:a16="http://schemas.microsoft.com/office/drawing/2014/main" id="{CE198E3C-B1F0-1D4F-8238-FCCFBBC2741C}"/>
              </a:ext>
            </a:extLst>
          </p:cNvPr>
          <p:cNvSpPr txBox="1">
            <a:spLocks/>
          </p:cNvSpPr>
          <p:nvPr userDrawn="1"/>
        </p:nvSpPr>
        <p:spPr>
          <a:xfrm>
            <a:off x="10909005" y="160429"/>
            <a:ext cx="3395972" cy="3077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dirty="0">
                <a:solidFill>
                  <a:schemeClr val="bg1"/>
                </a:solidFill>
                <a:latin typeface="Trebuchet MS" panose="020B0703020202090204" pitchFamily="34" charset="0"/>
              </a:rPr>
              <a:t>2020 STFM Annual Conference</a:t>
            </a:r>
          </a:p>
        </p:txBody>
      </p:sp>
    </p:spTree>
    <p:extLst>
      <p:ext uri="{BB962C8B-B14F-4D97-AF65-F5344CB8AC3E}">
        <p14:creationId xmlns:p14="http://schemas.microsoft.com/office/powerpoint/2010/main" val="17626387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7" r:id="rId4"/>
    <p:sldLayoutId id="2147483698" r:id="rId5"/>
    <p:sldLayoutId id="2147483701" r:id="rId6"/>
  </p:sldLayoutIdLst>
  <p:txStyles>
    <p:titleStyle>
      <a:lvl1pPr algn="l"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5"/>
        </a:buClr>
        <a:buSzPct val="66000"/>
        <a:buFont typeface="Wingdings" pitchFamily="2" charset="2"/>
        <a:buNone/>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5"/>
        </a:buClr>
        <a:buSzPct val="66000"/>
        <a:buFont typeface="Wingdings" pitchFamily="2" charset="2"/>
        <a:buChar char="v"/>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SzPct val="66000"/>
        <a:buFont typeface="Wingdings" pitchFamily="2" charset="2"/>
        <a:buChar char="v"/>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5"/>
        </a:buClr>
        <a:buSzPct val="66000"/>
        <a:buFont typeface="Wingdings" pitchFamily="2" charset="2"/>
        <a:buChar char="v"/>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SzPct val="66000"/>
        <a:buFont typeface="Wingdings" pitchFamily="2" charset="2"/>
        <a:buChar char="v"/>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B09B27E9-35C4-5340-88BB-2400ADE2CEEF}"/>
              </a:ext>
            </a:extLst>
          </p:cNvPr>
          <p:cNvPicPr>
            <a:picLocks noChangeAspect="1"/>
          </p:cNvPicPr>
          <p:nvPr userDrawn="1"/>
        </p:nvPicPr>
        <p:blipFill>
          <a:blip r:embed="rId6"/>
          <a:stretch>
            <a:fillRect/>
          </a:stretch>
        </p:blipFill>
        <p:spPr>
          <a:xfrm>
            <a:off x="0" y="0"/>
            <a:ext cx="14630400" cy="8229600"/>
          </a:xfrm>
          <a:prstGeom prst="rect">
            <a:avLst/>
          </a:prstGeom>
        </p:spPr>
      </p:pic>
      <p:sp>
        <p:nvSpPr>
          <p:cNvPr id="2" name="Title Placeholder 1">
            <a:extLst>
              <a:ext uri="{FF2B5EF4-FFF2-40B4-BE49-F238E27FC236}">
                <a16:creationId xmlns=""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EA3B159E-6442-3747-95C6-CFAB17390D7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8B02340-9298-9D42-B3A8-E9E6F5343162}" type="datetimeFigureOut">
              <a:rPr lang="en-US" smtClean="0"/>
              <a:t>07/10/2020</a:t>
            </a:fld>
            <a:endParaRPr lang="en-US"/>
          </a:p>
        </p:txBody>
      </p:sp>
      <p:sp>
        <p:nvSpPr>
          <p:cNvPr id="5" name="Footer Placeholder 4">
            <a:extLst>
              <a:ext uri="{FF2B5EF4-FFF2-40B4-BE49-F238E27FC236}">
                <a16:creationId xmlns=""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5DB8A67-5BAB-6443-9A8F-E69106309332}"/>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BBBC2507-A645-EE4E-A7C5-95647605826D}" type="slidenum">
              <a:rPr lang="en-US" smtClean="0"/>
              <a:t>‹#›</a:t>
            </a:fld>
            <a:endParaRPr lang="en-US"/>
          </a:p>
        </p:txBody>
      </p:sp>
      <p:grpSp>
        <p:nvGrpSpPr>
          <p:cNvPr id="16" name="Group 15">
            <a:extLst>
              <a:ext uri="{FF2B5EF4-FFF2-40B4-BE49-F238E27FC236}">
                <a16:creationId xmlns="" xmlns:a16="http://schemas.microsoft.com/office/drawing/2014/main" id="{16681108-1186-B143-8612-C89C3AF71E40}"/>
              </a:ext>
            </a:extLst>
          </p:cNvPr>
          <p:cNvGrpSpPr/>
          <p:nvPr userDrawn="1"/>
        </p:nvGrpSpPr>
        <p:grpSpPr>
          <a:xfrm>
            <a:off x="11464444" y="6637619"/>
            <a:ext cx="2818601" cy="580798"/>
            <a:chOff x="6222857" y="4616449"/>
            <a:chExt cx="1838522" cy="378844"/>
          </a:xfrm>
        </p:grpSpPr>
        <p:pic>
          <p:nvPicPr>
            <p:cNvPr id="17" name="Picture 16">
              <a:extLst>
                <a:ext uri="{FF2B5EF4-FFF2-40B4-BE49-F238E27FC236}">
                  <a16:creationId xmlns="" xmlns:a16="http://schemas.microsoft.com/office/drawing/2014/main" id="{645778FB-BD47-2144-9DD1-9136E9BFF8F1}"/>
                </a:ext>
              </a:extLst>
            </p:cNvPr>
            <p:cNvPicPr>
              <a:picLocks noChangeAspect="1"/>
            </p:cNvPicPr>
            <p:nvPr userDrawn="1"/>
          </p:nvPicPr>
          <p:blipFill>
            <a:blip r:embed="rId7"/>
            <a:stretch>
              <a:fillRect/>
            </a:stretch>
          </p:blipFill>
          <p:spPr>
            <a:xfrm>
              <a:off x="6222857" y="4671377"/>
              <a:ext cx="800483" cy="323916"/>
            </a:xfrm>
            <a:prstGeom prst="rect">
              <a:avLst/>
            </a:prstGeom>
          </p:spPr>
        </p:pic>
        <p:pic>
          <p:nvPicPr>
            <p:cNvPr id="18" name="Picture 17">
              <a:extLst>
                <a:ext uri="{FF2B5EF4-FFF2-40B4-BE49-F238E27FC236}">
                  <a16:creationId xmlns="" xmlns:a16="http://schemas.microsoft.com/office/drawing/2014/main" id="{0EC892E8-3A2A-094D-8203-515C837201C8}"/>
                </a:ext>
              </a:extLst>
            </p:cNvPr>
            <p:cNvPicPr>
              <a:picLocks noChangeAspect="1"/>
            </p:cNvPicPr>
            <p:nvPr userDrawn="1"/>
          </p:nvPicPr>
          <p:blipFill>
            <a:blip r:embed="rId8"/>
            <a:stretch>
              <a:fillRect/>
            </a:stretch>
          </p:blipFill>
          <p:spPr>
            <a:xfrm>
              <a:off x="7116001" y="4616449"/>
              <a:ext cx="945378" cy="355601"/>
            </a:xfrm>
            <a:prstGeom prst="rect">
              <a:avLst/>
            </a:prstGeom>
          </p:spPr>
        </p:pic>
      </p:grpSp>
      <p:sp>
        <p:nvSpPr>
          <p:cNvPr id="12" name="Subtitle 2">
            <a:extLst>
              <a:ext uri="{FF2B5EF4-FFF2-40B4-BE49-F238E27FC236}">
                <a16:creationId xmlns="" xmlns:a16="http://schemas.microsoft.com/office/drawing/2014/main" id="{80513179-1500-F147-8694-78DC3CBC2676}"/>
              </a:ext>
            </a:extLst>
          </p:cNvPr>
          <p:cNvSpPr txBox="1">
            <a:spLocks/>
          </p:cNvSpPr>
          <p:nvPr userDrawn="1"/>
        </p:nvSpPr>
        <p:spPr>
          <a:xfrm>
            <a:off x="10909005" y="160429"/>
            <a:ext cx="3395972" cy="3077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dirty="0">
                <a:solidFill>
                  <a:schemeClr val="bg1"/>
                </a:solidFill>
                <a:latin typeface="Trebuchet MS" panose="020B0703020202090204" pitchFamily="34" charset="0"/>
              </a:rPr>
              <a:t>2020 STFM Annual Conference</a:t>
            </a:r>
          </a:p>
        </p:txBody>
      </p:sp>
    </p:spTree>
    <p:extLst>
      <p:ext uri="{BB962C8B-B14F-4D97-AF65-F5344CB8AC3E}">
        <p14:creationId xmlns:p14="http://schemas.microsoft.com/office/powerpoint/2010/main" val="2167497871"/>
      </p:ext>
    </p:extLst>
  </p:cSld>
  <p:clrMap bg1="lt1" tx1="dk1" bg2="lt2" tx2="dk2" accent1="accent1" accent2="accent2" accent3="accent3" accent4="accent4" accent5="accent5" accent6="accent6" hlink="hlink" folHlink="folHlink"/>
  <p:sldLayoutIdLst>
    <p:sldLayoutId id="2147483714" r:id="rId1"/>
    <p:sldLayoutId id="2147483716" r:id="rId2"/>
    <p:sldLayoutId id="2147483717" r:id="rId3"/>
    <p:sldLayoutId id="2147483719" r:id="rId4"/>
  </p:sldLayoutIdLst>
  <p:txStyles>
    <p:titleStyle>
      <a:lvl1pPr algn="l"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2"/>
        </a:buClr>
        <a:buSzPct val="66000"/>
        <a:buFont typeface="Wingdings" pitchFamily="2" charset="2"/>
        <a:buNone/>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66000"/>
        <a:buFont typeface="Wingdings" pitchFamily="2" charset="2"/>
        <a:buChar char="v"/>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66000"/>
        <a:buFont typeface="Wingdings" pitchFamily="2" charset="2"/>
        <a:buChar char="v"/>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66000"/>
        <a:buFont typeface="Wingdings" pitchFamily="2" charset="2"/>
        <a:buChar char="v"/>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66000"/>
        <a:buFont typeface="Wingdings" pitchFamily="2" charset="2"/>
        <a:buChar char="v"/>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592C876-5533-2747-A7D3-BAC9AEDF4566}"/>
              </a:ext>
            </a:extLst>
          </p:cNvPr>
          <p:cNvPicPr>
            <a:picLocks noChangeAspect="1"/>
          </p:cNvPicPr>
          <p:nvPr userDrawn="1"/>
        </p:nvPicPr>
        <p:blipFill>
          <a:blip r:embed="rId3"/>
          <a:stretch>
            <a:fillRect/>
          </a:stretch>
        </p:blipFill>
        <p:spPr>
          <a:xfrm>
            <a:off x="0" y="0"/>
            <a:ext cx="14630400" cy="8229600"/>
          </a:xfrm>
          <a:prstGeom prst="rect">
            <a:avLst/>
          </a:prstGeom>
        </p:spPr>
      </p:pic>
    </p:spTree>
    <p:extLst>
      <p:ext uri="{BB962C8B-B14F-4D97-AF65-F5344CB8AC3E}">
        <p14:creationId xmlns:p14="http://schemas.microsoft.com/office/powerpoint/2010/main" val="3919723727"/>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sz="4400" b="0" i="0" kern="1200" spc="-15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acgme.org/Portals/0/PFAssets/ProgramRequirements/120_FamilyMedicine_2019.pdf?ver=2019-06-13-073936-407" TargetMode="External"/><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hyperlink" Target="https://www.acgme.org/Portals/0/PDFs/Milestones/FamilyMedicineMilestones.pdf?ver=2017-01-20-103353-463" TargetMode="External"/><Relationship Id="rId4" Type="http://schemas.openxmlformats.org/officeDocument/2006/relationships/hyperlink" Target="https://www.aafp.org/dam/AAFP/documents/medical_education_residency/program_directors/Reprint270_Mental.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7515" y="1330479"/>
            <a:ext cx="10114926" cy="1764030"/>
          </a:xfrm>
        </p:spPr>
        <p:txBody>
          <a:bodyPr>
            <a:normAutofit fontScale="90000"/>
          </a:bodyPr>
          <a:lstStyle/>
          <a:p>
            <a:r>
              <a:rPr lang="en-US" dirty="0"/>
              <a:t>Curriculum Design and Development:  </a:t>
            </a:r>
            <a:r>
              <a:rPr lang="en-US" dirty="0" smtClean="0"/>
              <a:t>From Principles to Practice</a:t>
            </a:r>
            <a:endParaRPr lang="en-US" dirty="0"/>
          </a:p>
        </p:txBody>
      </p:sp>
      <p:sp>
        <p:nvSpPr>
          <p:cNvPr id="3" name="Subtitle 2"/>
          <p:cNvSpPr>
            <a:spLocks noGrp="1"/>
          </p:cNvSpPr>
          <p:nvPr>
            <p:ph type="subTitle" idx="1"/>
          </p:nvPr>
        </p:nvSpPr>
        <p:spPr>
          <a:xfrm>
            <a:off x="3444879" y="3710538"/>
            <a:ext cx="8224093" cy="2548390"/>
          </a:xfrm>
        </p:spPr>
        <p:txBody>
          <a:bodyPr/>
          <a:lstStyle/>
          <a:p>
            <a:r>
              <a:rPr lang="en-US" dirty="0"/>
              <a:t>Julie M. Schirmer, LCSW</a:t>
            </a:r>
          </a:p>
          <a:p>
            <a:r>
              <a:rPr lang="en-US" dirty="0" smtClean="0"/>
              <a:t>Kathryn Fraser, PhD</a:t>
            </a:r>
          </a:p>
          <a:p>
            <a:r>
              <a:rPr lang="en-US" dirty="0" smtClean="0"/>
              <a:t>Grace Pratt, PhD</a:t>
            </a:r>
          </a:p>
          <a:p>
            <a:r>
              <a:rPr lang="en-US" dirty="0" smtClean="0"/>
              <a:t>Robert McKinney</a:t>
            </a:r>
            <a:r>
              <a:rPr lang="en-US" smtClean="0"/>
              <a:t>, PhD</a:t>
            </a:r>
            <a:endParaRPr lang="en-US" dirty="0"/>
          </a:p>
        </p:txBody>
      </p:sp>
    </p:spTree>
    <p:extLst>
      <p:ext uri="{BB962C8B-B14F-4D97-AF65-F5344CB8AC3E}">
        <p14:creationId xmlns:p14="http://schemas.microsoft.com/office/powerpoint/2010/main" val="171034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252" y="909453"/>
            <a:ext cx="9875520" cy="1425438"/>
          </a:xfrm>
        </p:spPr>
        <p:txBody>
          <a:bodyPr/>
          <a:lstStyle/>
          <a:p>
            <a:r>
              <a:rPr lang="en-US" dirty="0" smtClean="0"/>
              <a:t>Halifax Health FMRP</a:t>
            </a:r>
            <a:endParaRPr lang="en-US" dirty="0"/>
          </a:p>
        </p:txBody>
      </p:sp>
      <p:sp>
        <p:nvSpPr>
          <p:cNvPr id="3" name="Content Placeholder 2"/>
          <p:cNvSpPr>
            <a:spLocks noGrp="1"/>
          </p:cNvSpPr>
          <p:nvPr>
            <p:ph sz="half" idx="1"/>
          </p:nvPr>
        </p:nvSpPr>
        <p:spPr>
          <a:xfrm>
            <a:off x="2583180" y="2333106"/>
            <a:ext cx="4663440" cy="5221606"/>
          </a:xfrm>
        </p:spPr>
        <p:txBody>
          <a:bodyPr>
            <a:normAutofit/>
          </a:bodyPr>
          <a:lstStyle/>
          <a:p>
            <a:r>
              <a:rPr lang="en-US" sz="3120" b="1" dirty="0">
                <a:solidFill>
                  <a:schemeClr val="tx1"/>
                </a:solidFill>
              </a:rPr>
              <a:t>What we do well:</a:t>
            </a:r>
          </a:p>
          <a:p>
            <a:r>
              <a:rPr lang="en-US" sz="3120" dirty="0"/>
              <a:t>Brief BH techniques for </a:t>
            </a:r>
            <a:endParaRPr lang="en-US" sz="3120" dirty="0" smtClean="0"/>
          </a:p>
          <a:p>
            <a:r>
              <a:rPr lang="en-US" sz="3120" dirty="0" smtClean="0"/>
              <a:t>physicians</a:t>
            </a:r>
            <a:endParaRPr lang="en-US" sz="3120" dirty="0"/>
          </a:p>
          <a:p>
            <a:r>
              <a:rPr lang="en-US" sz="3120" dirty="0"/>
              <a:t>Self-reflection/self-awareness</a:t>
            </a:r>
          </a:p>
          <a:p>
            <a:r>
              <a:rPr lang="en-US" sz="3120" dirty="0"/>
              <a:t>Professionalism</a:t>
            </a:r>
          </a:p>
          <a:p>
            <a:r>
              <a:rPr lang="en-US" sz="3120" dirty="0"/>
              <a:t>Health equity/implicit </a:t>
            </a:r>
            <a:r>
              <a:rPr lang="en-US" sz="3120" dirty="0" smtClean="0"/>
              <a:t>bias/anti-racism</a:t>
            </a:r>
            <a:endParaRPr lang="en-US" sz="3120" dirty="0"/>
          </a:p>
        </p:txBody>
      </p:sp>
      <p:sp>
        <p:nvSpPr>
          <p:cNvPr id="4" name="Content Placeholder 3"/>
          <p:cNvSpPr>
            <a:spLocks noGrp="1"/>
          </p:cNvSpPr>
          <p:nvPr>
            <p:ph sz="half" idx="2"/>
          </p:nvPr>
        </p:nvSpPr>
        <p:spPr>
          <a:xfrm>
            <a:off x="7452360" y="2214481"/>
            <a:ext cx="4663440" cy="5221606"/>
          </a:xfrm>
        </p:spPr>
        <p:txBody>
          <a:bodyPr>
            <a:normAutofit/>
          </a:bodyPr>
          <a:lstStyle/>
          <a:p>
            <a:r>
              <a:rPr lang="en-US" sz="3120" b="1" dirty="0">
                <a:solidFill>
                  <a:schemeClr val="tx1"/>
                </a:solidFill>
              </a:rPr>
              <a:t>Curriculum Development Goals:</a:t>
            </a:r>
          </a:p>
          <a:p>
            <a:r>
              <a:rPr lang="en-US" sz="3120" dirty="0"/>
              <a:t>Expand wellness for comprehensive focus</a:t>
            </a:r>
          </a:p>
          <a:p>
            <a:r>
              <a:rPr lang="en-US" sz="3120" dirty="0"/>
              <a:t>Agenda setting-more direct observation</a:t>
            </a:r>
          </a:p>
          <a:p>
            <a:r>
              <a:rPr lang="en-US" sz="3120" dirty="0"/>
              <a:t>Community/cross cultural health</a:t>
            </a:r>
          </a:p>
          <a:p>
            <a:endParaRPr lang="en-US" sz="3120" dirty="0"/>
          </a:p>
        </p:txBody>
      </p:sp>
    </p:spTree>
    <p:extLst>
      <p:ext uri="{BB962C8B-B14F-4D97-AF65-F5344CB8AC3E}">
        <p14:creationId xmlns:p14="http://schemas.microsoft.com/office/powerpoint/2010/main" val="1406456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Alabama FMRP</a:t>
            </a:r>
            <a:endParaRPr lang="en-US" dirty="0"/>
          </a:p>
        </p:txBody>
      </p:sp>
      <p:sp>
        <p:nvSpPr>
          <p:cNvPr id="3" name="Content Placeholder 2"/>
          <p:cNvSpPr>
            <a:spLocks noGrp="1"/>
          </p:cNvSpPr>
          <p:nvPr>
            <p:ph sz="half" idx="1"/>
          </p:nvPr>
        </p:nvSpPr>
        <p:spPr/>
        <p:txBody>
          <a:bodyPr/>
          <a:lstStyle/>
          <a:p>
            <a:r>
              <a:rPr lang="en-US" sz="3120" dirty="0" smtClean="0">
                <a:solidFill>
                  <a:schemeClr val="tx1"/>
                </a:solidFill>
              </a:rPr>
              <a:t>What we do well: </a:t>
            </a:r>
          </a:p>
          <a:p>
            <a:r>
              <a:rPr lang="en-US" sz="3120" dirty="0" smtClean="0"/>
              <a:t>Social determinants of health</a:t>
            </a:r>
          </a:p>
          <a:p>
            <a:r>
              <a:rPr lang="en-US" sz="3120" dirty="0" smtClean="0"/>
              <a:t>Interplay of psychological and biological systems</a:t>
            </a:r>
          </a:p>
          <a:p>
            <a:r>
              <a:rPr lang="en-US" sz="3120" dirty="0" smtClean="0"/>
              <a:t>Biopsychosocial case formulations</a:t>
            </a:r>
          </a:p>
          <a:p>
            <a:endParaRPr lang="en-US" dirty="0"/>
          </a:p>
        </p:txBody>
      </p:sp>
      <p:sp>
        <p:nvSpPr>
          <p:cNvPr id="4" name="Content Placeholder 3"/>
          <p:cNvSpPr>
            <a:spLocks noGrp="1"/>
          </p:cNvSpPr>
          <p:nvPr>
            <p:ph sz="half" idx="2"/>
          </p:nvPr>
        </p:nvSpPr>
        <p:spPr/>
        <p:txBody>
          <a:bodyPr/>
          <a:lstStyle/>
          <a:p>
            <a:r>
              <a:rPr lang="en-US" sz="3120" dirty="0" smtClean="0">
                <a:solidFill>
                  <a:schemeClr val="tx1"/>
                </a:solidFill>
              </a:rPr>
              <a:t>Curriculum goals:</a:t>
            </a:r>
          </a:p>
          <a:p>
            <a:r>
              <a:rPr lang="en-US" sz="3120" dirty="0" smtClean="0"/>
              <a:t>Substance use:  screening (SBIRT)</a:t>
            </a:r>
          </a:p>
          <a:p>
            <a:r>
              <a:rPr lang="en-US" sz="3120" dirty="0" smtClean="0"/>
              <a:t>Wellness</a:t>
            </a:r>
          </a:p>
          <a:p>
            <a:endParaRPr lang="en-US" dirty="0" smtClean="0"/>
          </a:p>
          <a:p>
            <a:endParaRPr lang="en-US" dirty="0"/>
          </a:p>
        </p:txBody>
      </p:sp>
    </p:spTree>
    <p:extLst>
      <p:ext uri="{BB962C8B-B14F-4D97-AF65-F5344CB8AC3E}">
        <p14:creationId xmlns:p14="http://schemas.microsoft.com/office/powerpoint/2010/main" val="147120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Integris</a:t>
            </a:r>
            <a:r>
              <a:rPr lang="en-US" dirty="0" smtClean="0"/>
              <a:t> Great Plains FMRP</a:t>
            </a:r>
            <a:endParaRPr lang="en-US" dirty="0"/>
          </a:p>
        </p:txBody>
      </p:sp>
      <p:sp>
        <p:nvSpPr>
          <p:cNvPr id="3" name="Content Placeholder 2"/>
          <p:cNvSpPr>
            <a:spLocks noGrp="1"/>
          </p:cNvSpPr>
          <p:nvPr>
            <p:ph sz="half" idx="1"/>
          </p:nvPr>
        </p:nvSpPr>
        <p:spPr/>
        <p:txBody>
          <a:bodyPr>
            <a:normAutofit/>
          </a:bodyPr>
          <a:lstStyle/>
          <a:p>
            <a:r>
              <a:rPr lang="en-US" sz="3120" dirty="0" smtClean="0">
                <a:solidFill>
                  <a:schemeClr val="tx1"/>
                </a:solidFill>
              </a:rPr>
              <a:t>What </a:t>
            </a:r>
            <a:r>
              <a:rPr lang="en-US" sz="3120" dirty="0">
                <a:solidFill>
                  <a:schemeClr val="tx1"/>
                </a:solidFill>
              </a:rPr>
              <a:t>we do well:</a:t>
            </a:r>
          </a:p>
          <a:p>
            <a:r>
              <a:rPr lang="en-US" sz="3120" dirty="0" smtClean="0"/>
              <a:t>Physician </a:t>
            </a:r>
            <a:r>
              <a:rPr lang="en-US" sz="3120" dirty="0"/>
              <a:t>resilience &amp; well-being</a:t>
            </a:r>
          </a:p>
          <a:p>
            <a:r>
              <a:rPr lang="en-US" sz="3120" dirty="0" smtClean="0"/>
              <a:t>Integrated </a:t>
            </a:r>
            <a:r>
              <a:rPr lang="en-US" sz="3120" dirty="0"/>
              <a:t>behavioral health</a:t>
            </a:r>
          </a:p>
          <a:p>
            <a:r>
              <a:rPr lang="en-US" sz="3120" dirty="0" smtClean="0"/>
              <a:t>BPSS </a:t>
            </a:r>
            <a:r>
              <a:rPr lang="en-US" sz="3120" dirty="0"/>
              <a:t>View of health</a:t>
            </a:r>
          </a:p>
          <a:p>
            <a:r>
              <a:rPr lang="en-US" sz="3120" dirty="0" smtClean="0"/>
              <a:t>Chronic </a:t>
            </a:r>
            <a:r>
              <a:rPr lang="en-US" sz="3120" dirty="0"/>
              <a:t>Pain treatment</a:t>
            </a:r>
          </a:p>
          <a:p>
            <a:endParaRPr lang="en-US" dirty="0"/>
          </a:p>
          <a:p>
            <a:endParaRPr lang="en-US" dirty="0"/>
          </a:p>
        </p:txBody>
      </p:sp>
      <p:sp>
        <p:nvSpPr>
          <p:cNvPr id="4" name="Content Placeholder 3"/>
          <p:cNvSpPr>
            <a:spLocks noGrp="1"/>
          </p:cNvSpPr>
          <p:nvPr>
            <p:ph sz="half" idx="2"/>
          </p:nvPr>
        </p:nvSpPr>
        <p:spPr/>
        <p:txBody>
          <a:bodyPr>
            <a:normAutofit/>
          </a:bodyPr>
          <a:lstStyle/>
          <a:p>
            <a:r>
              <a:rPr lang="en-US" sz="3120" dirty="0">
                <a:solidFill>
                  <a:schemeClr val="tx1"/>
                </a:solidFill>
              </a:rPr>
              <a:t>Curriculum Development Goals:</a:t>
            </a:r>
          </a:p>
          <a:p>
            <a:r>
              <a:rPr lang="en-US" sz="3120" dirty="0" smtClean="0"/>
              <a:t>Video </a:t>
            </a:r>
            <a:r>
              <a:rPr lang="en-US" sz="3120" dirty="0"/>
              <a:t>observation</a:t>
            </a:r>
          </a:p>
          <a:p>
            <a:r>
              <a:rPr lang="en-US" sz="3120" dirty="0" smtClean="0"/>
              <a:t>Experiential </a:t>
            </a:r>
            <a:r>
              <a:rPr lang="en-US" sz="3120" dirty="0"/>
              <a:t>wellness</a:t>
            </a:r>
          </a:p>
          <a:p>
            <a:endParaRPr lang="en-US" dirty="0"/>
          </a:p>
        </p:txBody>
      </p:sp>
    </p:spTree>
    <p:extLst>
      <p:ext uri="{BB962C8B-B14F-4D97-AF65-F5344CB8AC3E}">
        <p14:creationId xmlns:p14="http://schemas.microsoft.com/office/powerpoint/2010/main" val="247851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 Curriculum Worksheet</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693" y="2615824"/>
            <a:ext cx="10339506" cy="348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13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xmlns="" id="{FD9390CB-1251-8148-BE5F-27501BE4C3A1}"/>
              </a:ext>
            </a:extLst>
          </p:cNvPr>
          <p:cNvGraphicFramePr>
            <a:graphicFrameLocks noChangeAspect="1"/>
          </p:cNvGraphicFramePr>
          <p:nvPr>
            <p:extLst/>
          </p:nvPr>
        </p:nvGraphicFramePr>
        <p:xfrm>
          <a:off x="2592749" y="1275860"/>
          <a:ext cx="9124330" cy="6596552"/>
        </p:xfrm>
        <a:graphic>
          <a:graphicData uri="http://schemas.openxmlformats.org/presentationml/2006/ole">
            <mc:AlternateContent xmlns:mc="http://schemas.openxmlformats.org/markup-compatibility/2006">
              <mc:Choice xmlns:v="urn:schemas-microsoft-com:vml" Requires="v">
                <p:oleObj spid="_x0000_s1042" name="Document" r:id="rId4" imgW="8572500" imgH="6197600" progId="Word.Document.12">
                  <p:embed/>
                </p:oleObj>
              </mc:Choice>
              <mc:Fallback>
                <p:oleObj name="Document" r:id="rId4" imgW="8572500" imgH="6197600" progId="Word.Document.12">
                  <p:embed/>
                  <p:pic>
                    <p:nvPicPr>
                      <p:cNvPr id="0" name=""/>
                      <p:cNvPicPr/>
                      <p:nvPr/>
                    </p:nvPicPr>
                    <p:blipFill>
                      <a:blip r:embed="rId5"/>
                      <a:stretch>
                        <a:fillRect/>
                      </a:stretch>
                    </p:blipFill>
                    <p:spPr>
                      <a:xfrm>
                        <a:off x="2592749" y="1275860"/>
                        <a:ext cx="9124330" cy="6596552"/>
                      </a:xfrm>
                      <a:prstGeom prst="rect">
                        <a:avLst/>
                      </a:prstGeom>
                    </p:spPr>
                  </p:pic>
                </p:oleObj>
              </mc:Fallback>
            </mc:AlternateContent>
          </a:graphicData>
        </a:graphic>
      </p:graphicFrame>
    </p:spTree>
    <p:extLst>
      <p:ext uri="{BB962C8B-B14F-4D97-AF65-F5344CB8AC3E}">
        <p14:creationId xmlns:p14="http://schemas.microsoft.com/office/powerpoint/2010/main" val="328140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 for you</a:t>
            </a:r>
            <a:endParaRPr lang="en-US" dirty="0"/>
          </a:p>
        </p:txBody>
      </p:sp>
      <p:sp>
        <p:nvSpPr>
          <p:cNvPr id="5" name="Content Placeholder 4"/>
          <p:cNvSpPr>
            <a:spLocks noGrp="1"/>
          </p:cNvSpPr>
          <p:nvPr>
            <p:ph idx="1"/>
          </p:nvPr>
        </p:nvSpPr>
        <p:spPr/>
        <p:txBody>
          <a:bodyPr/>
          <a:lstStyle/>
          <a:p>
            <a:r>
              <a:rPr lang="en-US" dirty="0" smtClean="0"/>
              <a:t>Download and print the toolkit</a:t>
            </a:r>
          </a:p>
          <a:p>
            <a:r>
              <a:rPr lang="en-US" dirty="0" smtClean="0"/>
              <a:t>Complete your curriculum design worksheets</a:t>
            </a:r>
          </a:p>
          <a:p>
            <a:r>
              <a:rPr lang="en-US" dirty="0" smtClean="0"/>
              <a:t>Identify and ask the help of a mentor</a:t>
            </a:r>
          </a:p>
          <a:p>
            <a:r>
              <a:rPr lang="en-US" dirty="0" smtClean="0"/>
              <a:t>Share worksheets and meet with mentor</a:t>
            </a:r>
          </a:p>
          <a:p>
            <a:r>
              <a:rPr lang="en-US" dirty="0" smtClean="0"/>
              <a:t>Implement plan</a:t>
            </a:r>
          </a:p>
          <a:p>
            <a:r>
              <a:rPr lang="en-US" dirty="0" smtClean="0"/>
              <a:t>Continuous Quality Improvement—assess effectiveness and change as necessary</a:t>
            </a:r>
          </a:p>
          <a:p>
            <a:endParaRPr lang="en-US" dirty="0"/>
          </a:p>
        </p:txBody>
      </p:sp>
    </p:spTree>
    <p:extLst>
      <p:ext uri="{BB962C8B-B14F-4D97-AF65-F5344CB8AC3E}">
        <p14:creationId xmlns:p14="http://schemas.microsoft.com/office/powerpoint/2010/main" val="273223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7440" y="940382"/>
            <a:ext cx="9875520" cy="1425438"/>
          </a:xfrm>
        </p:spPr>
        <p:txBody>
          <a:bodyPr/>
          <a:lstStyle/>
          <a:p>
            <a:r>
              <a:rPr lang="en-US" dirty="0"/>
              <a:t>Take Home Points</a:t>
            </a:r>
          </a:p>
        </p:txBody>
      </p:sp>
      <p:sp>
        <p:nvSpPr>
          <p:cNvPr id="3" name="Content Placeholder 2"/>
          <p:cNvSpPr>
            <a:spLocks noGrp="1"/>
          </p:cNvSpPr>
          <p:nvPr>
            <p:ph sz="half" idx="1"/>
          </p:nvPr>
        </p:nvSpPr>
        <p:spPr>
          <a:xfrm>
            <a:off x="2304765" y="2541459"/>
            <a:ext cx="4920359" cy="5221606"/>
          </a:xfrm>
        </p:spPr>
        <p:txBody>
          <a:bodyPr>
            <a:normAutofit/>
          </a:bodyPr>
          <a:lstStyle/>
          <a:p>
            <a:r>
              <a:rPr lang="en-US" dirty="0"/>
              <a:t>Curriculum building is an ongoing developmental process </a:t>
            </a:r>
          </a:p>
          <a:p>
            <a:r>
              <a:rPr lang="en-US" dirty="0" smtClean="0"/>
              <a:t>Standards and department resources guide what </a:t>
            </a:r>
            <a:r>
              <a:rPr lang="en-US" dirty="0"/>
              <a:t>you do and how you build </a:t>
            </a:r>
          </a:p>
          <a:p>
            <a:r>
              <a:rPr lang="en-US" dirty="0" smtClean="0"/>
              <a:t>Identify mentor(s) for your curriculum development plan</a:t>
            </a:r>
          </a:p>
          <a:p>
            <a:r>
              <a:rPr lang="en-US" dirty="0" smtClean="0"/>
              <a:t>Maintain national standards and also tailor to your residency’s needs</a:t>
            </a:r>
          </a:p>
        </p:txBody>
      </p:sp>
      <p:pic>
        <p:nvPicPr>
          <p:cNvPr id="2" name="Picture 1"/>
          <p:cNvPicPr>
            <a:picLocks noChangeAspect="1"/>
          </p:cNvPicPr>
          <p:nvPr/>
        </p:nvPicPr>
        <p:blipFill>
          <a:blip r:embed="rId3"/>
          <a:stretch>
            <a:fillRect/>
          </a:stretch>
        </p:blipFill>
        <p:spPr>
          <a:xfrm>
            <a:off x="7694261" y="3250172"/>
            <a:ext cx="4650139" cy="2779516"/>
          </a:xfrm>
          <a:prstGeom prst="rect">
            <a:avLst/>
          </a:prstGeom>
        </p:spPr>
      </p:pic>
    </p:spTree>
    <p:extLst>
      <p:ext uri="{BB962C8B-B14F-4D97-AF65-F5344CB8AC3E}">
        <p14:creationId xmlns:p14="http://schemas.microsoft.com/office/powerpoint/2010/main" val="3995629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A59382-402B-D449-A6F7-12DE126D4B77}"/>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 xmlns:a16="http://schemas.microsoft.com/office/drawing/2014/main" id="{FC8182D0-982C-EA44-BE08-648E7273908D}"/>
              </a:ext>
            </a:extLst>
          </p:cNvPr>
          <p:cNvSpPr>
            <a:spLocks noGrp="1"/>
          </p:cNvSpPr>
          <p:nvPr>
            <p:ph type="subTitle" idx="1"/>
          </p:nvPr>
        </p:nvSpPr>
        <p:spPr/>
        <p:txBody>
          <a:bodyPr/>
          <a:lstStyle/>
          <a:p>
            <a:r>
              <a:rPr lang="en-US" dirty="0" smtClean="0"/>
              <a:t>Julie Schirmer, LCSW   jschirme4@gmail.com</a:t>
            </a:r>
          </a:p>
          <a:p>
            <a:r>
              <a:rPr lang="en-US" dirty="0" smtClean="0"/>
              <a:t>Kathryn Fraser, </a:t>
            </a:r>
            <a:r>
              <a:rPr lang="en-US" smtClean="0"/>
              <a:t>PhD    Kathryn.Fraser@halifax.org</a:t>
            </a:r>
            <a:endParaRPr lang="en-US" dirty="0" smtClean="0"/>
          </a:p>
          <a:p>
            <a:r>
              <a:rPr lang="en-US" dirty="0" smtClean="0"/>
              <a:t>Grace Pratt</a:t>
            </a:r>
            <a:r>
              <a:rPr lang="en-US" dirty="0"/>
              <a:t>, PhD  Grace.Wilson@integrisok.com</a:t>
            </a:r>
            <a:endParaRPr lang="en-US" dirty="0" smtClean="0"/>
          </a:p>
          <a:p>
            <a:r>
              <a:rPr lang="en-US" dirty="0" smtClean="0"/>
              <a:t>Robert </a:t>
            </a:r>
            <a:r>
              <a:rPr lang="en-US" dirty="0" err="1" smtClean="0"/>
              <a:t>McKinny</a:t>
            </a:r>
            <a:r>
              <a:rPr lang="en-US" dirty="0" smtClean="0"/>
              <a:t>, </a:t>
            </a:r>
            <a:r>
              <a:rPr lang="en-US" dirty="0"/>
              <a:t>PhD  rmckinney@ua.edu</a:t>
            </a:r>
            <a:endParaRPr lang="en-US" dirty="0" smtClean="0"/>
          </a:p>
        </p:txBody>
      </p:sp>
    </p:spTree>
    <p:extLst>
      <p:ext uri="{BB962C8B-B14F-4D97-AF65-F5344CB8AC3E}">
        <p14:creationId xmlns:p14="http://schemas.microsoft.com/office/powerpoint/2010/main" val="1405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We have no disclosures.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033" y="2111434"/>
            <a:ext cx="3401797" cy="5065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399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0" y="986171"/>
            <a:ext cx="9875520" cy="1371600"/>
          </a:xfrm>
        </p:spPr>
        <p:txBody>
          <a:bodyPr/>
          <a:lstStyle/>
          <a:p>
            <a:r>
              <a:rPr lang="en-US" dirty="0"/>
              <a:t>Objectives</a:t>
            </a:r>
          </a:p>
        </p:txBody>
      </p:sp>
      <p:sp>
        <p:nvSpPr>
          <p:cNvPr id="3" name="Content Placeholder 2"/>
          <p:cNvSpPr>
            <a:spLocks noGrp="1"/>
          </p:cNvSpPr>
          <p:nvPr>
            <p:ph idx="1"/>
          </p:nvPr>
        </p:nvSpPr>
        <p:spPr>
          <a:xfrm>
            <a:off x="2377440" y="2357771"/>
            <a:ext cx="9875520" cy="4736255"/>
          </a:xfrm>
        </p:spPr>
        <p:txBody>
          <a:bodyPr>
            <a:normAutofit fontScale="92500"/>
          </a:bodyPr>
          <a:lstStyle/>
          <a:p>
            <a:r>
              <a:rPr lang="en-US" dirty="0"/>
              <a:t>1)  Apply the Core Principles of Behavioral </a:t>
            </a:r>
            <a:r>
              <a:rPr lang="en-US" dirty="0" smtClean="0"/>
              <a:t>Science and </a:t>
            </a:r>
            <a:r>
              <a:rPr lang="en-US" dirty="0"/>
              <a:t>Family Medicine residency </a:t>
            </a:r>
            <a:r>
              <a:rPr lang="en-US" dirty="0" smtClean="0"/>
              <a:t>requirements</a:t>
            </a:r>
            <a:r>
              <a:rPr lang="en-US" dirty="0"/>
              <a:t> </a:t>
            </a:r>
            <a:r>
              <a:rPr lang="en-US" dirty="0" smtClean="0"/>
              <a:t>to guide </a:t>
            </a:r>
            <a:r>
              <a:rPr lang="en-US" dirty="0"/>
              <a:t>curriculum design.</a:t>
            </a:r>
          </a:p>
          <a:p>
            <a:r>
              <a:rPr lang="en-US" dirty="0"/>
              <a:t> </a:t>
            </a:r>
          </a:p>
          <a:p>
            <a:r>
              <a:rPr lang="en-US" dirty="0"/>
              <a:t>2)  </a:t>
            </a:r>
            <a:r>
              <a:rPr lang="en-US" dirty="0" smtClean="0"/>
              <a:t>Familiarize yourself with behavioral science curricula in three separate FM</a:t>
            </a:r>
            <a:r>
              <a:rPr lang="en-US" dirty="0" smtClean="0">
                <a:solidFill>
                  <a:schemeClr val="tx1"/>
                </a:solidFill>
              </a:rPr>
              <a:t>RPs </a:t>
            </a:r>
            <a:r>
              <a:rPr lang="en-US" dirty="0" smtClean="0"/>
              <a:t>to learn </a:t>
            </a:r>
            <a:r>
              <a:rPr lang="en-US" dirty="0"/>
              <a:t>available resources </a:t>
            </a:r>
            <a:r>
              <a:rPr lang="en-US" dirty="0" smtClean="0"/>
              <a:t>and other factors that </a:t>
            </a:r>
            <a:r>
              <a:rPr lang="en-US" dirty="0"/>
              <a:t>contribute to effective curriculum design.</a:t>
            </a:r>
          </a:p>
          <a:p>
            <a:r>
              <a:rPr lang="en-US" dirty="0"/>
              <a:t> </a:t>
            </a:r>
          </a:p>
          <a:p>
            <a:r>
              <a:rPr lang="en-US" dirty="0"/>
              <a:t>3)  A</a:t>
            </a:r>
            <a:r>
              <a:rPr lang="en-US" dirty="0" smtClean="0"/>
              <a:t>ccess resources to develop </a:t>
            </a:r>
            <a:r>
              <a:rPr lang="en-US" dirty="0"/>
              <a:t>a beginning action plan, with multiple stages, that will guide curriculum efforts immediately and in the years to come. </a:t>
            </a:r>
          </a:p>
          <a:p>
            <a:r>
              <a:rPr lang="en-US" dirty="0"/>
              <a:t> </a:t>
            </a:r>
          </a:p>
          <a:p>
            <a:endParaRPr lang="en-US" dirty="0"/>
          </a:p>
        </p:txBody>
      </p:sp>
    </p:spTree>
    <p:extLst>
      <p:ext uri="{BB962C8B-B14F-4D97-AF65-F5344CB8AC3E}">
        <p14:creationId xmlns:p14="http://schemas.microsoft.com/office/powerpoint/2010/main" val="2264907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40" dirty="0"/>
              <a:t>When you have seen one FM residency</a:t>
            </a:r>
            <a:r>
              <a:rPr lang="is-IS" sz="3840" dirty="0"/>
              <a:t>…</a:t>
            </a:r>
            <a:endParaRPr lang="en-US" sz="3840" dirty="0"/>
          </a:p>
        </p:txBody>
      </p:sp>
      <p:pic>
        <p:nvPicPr>
          <p:cNvPr id="4" name="Content Placeholder 3"/>
          <p:cNvPicPr>
            <a:picLocks noGrp="1" noChangeAspect="1"/>
          </p:cNvPicPr>
          <p:nvPr>
            <p:ph idx="1"/>
          </p:nvPr>
        </p:nvPicPr>
        <p:blipFill>
          <a:blip r:embed="rId3"/>
          <a:srcRect t="301" b="301"/>
          <a:stretch>
            <a:fillRect/>
          </a:stretch>
        </p:blipFill>
        <p:spPr>
          <a:xfrm>
            <a:off x="1914800" y="2206015"/>
            <a:ext cx="4565214" cy="2189456"/>
          </a:xfrm>
        </p:spPr>
      </p:pic>
      <p:pic>
        <p:nvPicPr>
          <p:cNvPr id="5" name="Picture 4"/>
          <p:cNvPicPr>
            <a:picLocks noChangeAspect="1"/>
          </p:cNvPicPr>
          <p:nvPr/>
        </p:nvPicPr>
        <p:blipFill>
          <a:blip r:embed="rId4"/>
          <a:stretch>
            <a:fillRect/>
          </a:stretch>
        </p:blipFill>
        <p:spPr>
          <a:xfrm>
            <a:off x="6327763" y="2206014"/>
            <a:ext cx="6188076" cy="2475230"/>
          </a:xfrm>
          <a:prstGeom prst="rect">
            <a:avLst/>
          </a:prstGeom>
        </p:spPr>
      </p:pic>
      <p:pic>
        <p:nvPicPr>
          <p:cNvPr id="6" name="Picture 5"/>
          <p:cNvPicPr>
            <a:picLocks noChangeAspect="1"/>
          </p:cNvPicPr>
          <p:nvPr/>
        </p:nvPicPr>
        <p:blipFill>
          <a:blip r:embed="rId5"/>
          <a:stretch>
            <a:fillRect/>
          </a:stretch>
        </p:blipFill>
        <p:spPr>
          <a:xfrm>
            <a:off x="2142484" y="4498081"/>
            <a:ext cx="5592000" cy="3145501"/>
          </a:xfrm>
          <a:prstGeom prst="rect">
            <a:avLst/>
          </a:prstGeom>
        </p:spPr>
      </p:pic>
      <p:pic>
        <p:nvPicPr>
          <p:cNvPr id="7" name="Picture 6"/>
          <p:cNvPicPr>
            <a:picLocks noChangeAspect="1"/>
          </p:cNvPicPr>
          <p:nvPr/>
        </p:nvPicPr>
        <p:blipFill>
          <a:blip r:embed="rId6"/>
          <a:stretch>
            <a:fillRect/>
          </a:stretch>
        </p:blipFill>
        <p:spPr>
          <a:xfrm>
            <a:off x="7893910" y="4498080"/>
            <a:ext cx="4907689" cy="3269748"/>
          </a:xfrm>
          <a:prstGeom prst="rect">
            <a:avLst/>
          </a:prstGeom>
        </p:spPr>
      </p:pic>
    </p:spTree>
    <p:extLst>
      <p:ext uri="{BB962C8B-B14F-4D97-AF65-F5344CB8AC3E}">
        <p14:creationId xmlns:p14="http://schemas.microsoft.com/office/powerpoint/2010/main" val="224618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0610" y="1454183"/>
            <a:ext cx="6456209" cy="2752498"/>
          </a:xfrm>
        </p:spPr>
        <p:txBody>
          <a:bodyPr>
            <a:noAutofit/>
          </a:bodyPr>
          <a:lstStyle/>
          <a:p>
            <a:r>
              <a:rPr lang="en-US" sz="5760" dirty="0"/>
              <a:t>Requirements,</a:t>
            </a:r>
            <a:br>
              <a:rPr lang="en-US" sz="5760" dirty="0"/>
            </a:br>
            <a:r>
              <a:rPr lang="en-US" sz="2400" dirty="0"/>
              <a:t> </a:t>
            </a:r>
            <a:r>
              <a:rPr lang="en-US" sz="5760" dirty="0"/>
              <a:t>Guidelines,</a:t>
            </a:r>
            <a:br>
              <a:rPr lang="en-US" sz="5760" dirty="0"/>
            </a:br>
            <a:r>
              <a:rPr lang="en-US" sz="5760" dirty="0"/>
              <a:t>and Milestones</a:t>
            </a:r>
          </a:p>
        </p:txBody>
      </p:sp>
      <p:pic>
        <p:nvPicPr>
          <p:cNvPr id="3" name="Picture 2"/>
          <p:cNvPicPr>
            <a:picLocks noChangeAspect="1"/>
          </p:cNvPicPr>
          <p:nvPr/>
        </p:nvPicPr>
        <p:blipFill>
          <a:blip r:embed="rId3"/>
          <a:stretch>
            <a:fillRect/>
          </a:stretch>
        </p:blipFill>
        <p:spPr>
          <a:xfrm>
            <a:off x="2369806" y="4655814"/>
            <a:ext cx="2498288" cy="1864108"/>
          </a:xfrm>
          <a:prstGeom prst="rect">
            <a:avLst/>
          </a:prstGeom>
        </p:spPr>
      </p:pic>
      <p:pic>
        <p:nvPicPr>
          <p:cNvPr id="4" name="Picture 3"/>
          <p:cNvPicPr>
            <a:picLocks noChangeAspect="1"/>
          </p:cNvPicPr>
          <p:nvPr/>
        </p:nvPicPr>
        <p:blipFill>
          <a:blip r:embed="rId4"/>
          <a:stretch>
            <a:fillRect/>
          </a:stretch>
        </p:blipFill>
        <p:spPr>
          <a:xfrm>
            <a:off x="5573138" y="4655814"/>
            <a:ext cx="2860643" cy="1864108"/>
          </a:xfrm>
          <a:prstGeom prst="rect">
            <a:avLst/>
          </a:prstGeom>
        </p:spPr>
      </p:pic>
      <p:pic>
        <p:nvPicPr>
          <p:cNvPr id="5" name="Picture 4"/>
          <p:cNvPicPr>
            <a:picLocks noChangeAspect="1"/>
          </p:cNvPicPr>
          <p:nvPr/>
        </p:nvPicPr>
        <p:blipFill>
          <a:blip r:embed="rId5"/>
          <a:stretch>
            <a:fillRect/>
          </a:stretch>
        </p:blipFill>
        <p:spPr>
          <a:xfrm>
            <a:off x="9138824" y="4655815"/>
            <a:ext cx="3181408" cy="2117082"/>
          </a:xfrm>
          <a:prstGeom prst="rect">
            <a:avLst/>
          </a:prstGeom>
        </p:spPr>
      </p:pic>
    </p:spTree>
    <p:extLst>
      <p:ext uri="{BB962C8B-B14F-4D97-AF65-F5344CB8AC3E}">
        <p14:creationId xmlns:p14="http://schemas.microsoft.com/office/powerpoint/2010/main" val="273691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Covering the Basics</a:t>
            </a:r>
          </a:p>
        </p:txBody>
      </p:sp>
      <p:sp>
        <p:nvSpPr>
          <p:cNvPr id="3" name="Content Placeholder 2"/>
          <p:cNvSpPr>
            <a:spLocks noGrp="1"/>
          </p:cNvSpPr>
          <p:nvPr>
            <p:ph idx="1"/>
          </p:nvPr>
        </p:nvSpPr>
        <p:spPr>
          <a:xfrm>
            <a:off x="2377440" y="2723531"/>
            <a:ext cx="7466215" cy="4736255"/>
          </a:xfrm>
          <a:ln>
            <a:noFill/>
          </a:ln>
        </p:spPr>
        <p:txBody>
          <a:bodyPr>
            <a:normAutofit fontScale="92500" lnSpcReduction="10000"/>
          </a:bodyPr>
          <a:lstStyle/>
          <a:p>
            <a:pPr>
              <a:buFont typeface="Wingdings" charset="2"/>
              <a:buChar char="Ø"/>
            </a:pPr>
            <a:r>
              <a:rPr lang="en-US" dirty="0"/>
              <a:t>ACGME Requirements for Family </a:t>
            </a:r>
            <a:r>
              <a:rPr lang="en-US" dirty="0" smtClean="0"/>
              <a:t>Medicine (July, 2019) </a:t>
            </a:r>
            <a:r>
              <a:rPr lang="en-US" sz="2000" dirty="0">
                <a:hlinkClick r:id="rId3"/>
              </a:rPr>
              <a:t>https://www.acgme.org/Portals/0/PFAssets/ProgramRequirements/120_FamilyMedicine_2019.pdf?ver=2019-06-13-073936-407</a:t>
            </a:r>
            <a:endParaRPr lang="en-US" sz="2000" dirty="0" smtClean="0"/>
          </a:p>
          <a:p>
            <a:endParaRPr lang="en-US" dirty="0"/>
          </a:p>
          <a:p>
            <a:pPr>
              <a:buFont typeface="Wingdings" charset="2"/>
              <a:buChar char="Ø"/>
            </a:pPr>
            <a:r>
              <a:rPr lang="en-US" dirty="0"/>
              <a:t>Curriculum Guidelines: Human Behavior and Mental Health (</a:t>
            </a:r>
            <a:r>
              <a:rPr lang="en-US" dirty="0" smtClean="0"/>
              <a:t>AAFP-July,2015) </a:t>
            </a:r>
            <a:r>
              <a:rPr lang="en-US" sz="2200" dirty="0" smtClean="0">
                <a:hlinkClick r:id="rId4"/>
              </a:rPr>
              <a:t>https</a:t>
            </a:r>
            <a:r>
              <a:rPr lang="en-US" sz="2200" dirty="0">
                <a:hlinkClick r:id="rId4"/>
              </a:rPr>
              <a:t>://www.aafp.org/dam/AAFP/documents/medical_education_residency/program_directors/Reprint270_Mental.pdf</a:t>
            </a:r>
            <a:endParaRPr lang="en-US" sz="2200" dirty="0"/>
          </a:p>
          <a:p>
            <a:pPr>
              <a:buFont typeface="Wingdings" charset="2"/>
              <a:buChar char="Ø"/>
            </a:pPr>
            <a:endParaRPr lang="en-US" dirty="0"/>
          </a:p>
          <a:p>
            <a:pPr lvl="0">
              <a:buClr>
                <a:srgbClr val="4472C4"/>
              </a:buClr>
              <a:buFont typeface="Wingdings" charset="2"/>
              <a:buChar char="Ø"/>
            </a:pPr>
            <a:r>
              <a:rPr lang="en-US" dirty="0"/>
              <a:t>Family Medicine Milestones (ACGME &amp; </a:t>
            </a:r>
            <a:r>
              <a:rPr lang="en-US" dirty="0" smtClean="0"/>
              <a:t>ABFM- October, 2015) </a:t>
            </a:r>
            <a:r>
              <a:rPr lang="en-US" sz="2000" dirty="0" smtClean="0">
                <a:solidFill>
                  <a:srgbClr val="44546A"/>
                </a:solidFill>
                <a:hlinkClick r:id="rId5"/>
              </a:rPr>
              <a:t>https</a:t>
            </a:r>
            <a:r>
              <a:rPr lang="en-US" sz="2000" dirty="0">
                <a:solidFill>
                  <a:srgbClr val="44546A"/>
                </a:solidFill>
                <a:hlinkClick r:id="rId5"/>
              </a:rPr>
              <a:t>://www.acgme.org/Portals/0/PDFs/Milestones/FamilyMedicineMilestones.pdf?ver=2017-01-20-103353-463</a:t>
            </a:r>
            <a:endParaRPr lang="en-US" sz="2000" dirty="0">
              <a:solidFill>
                <a:srgbClr val="FF0000"/>
              </a:solidFill>
            </a:endParaRPr>
          </a:p>
          <a:p>
            <a:pPr>
              <a:buFont typeface="Wingdings" charset="2"/>
              <a:buChar char="Ø"/>
            </a:pPr>
            <a:endParaRPr lang="en-US" dirty="0"/>
          </a:p>
          <a:p>
            <a:pPr>
              <a:buFont typeface="Wingdings" charset="2"/>
              <a:buChar char="Ø"/>
            </a:pPr>
            <a:endParaRPr lang="en-US" dirty="0"/>
          </a:p>
        </p:txBody>
      </p:sp>
      <p:pic>
        <p:nvPicPr>
          <p:cNvPr id="4" name="Picture 3"/>
          <p:cNvPicPr>
            <a:picLocks noChangeAspect="1"/>
          </p:cNvPicPr>
          <p:nvPr/>
        </p:nvPicPr>
        <p:blipFill>
          <a:blip r:embed="rId6"/>
          <a:stretch>
            <a:fillRect/>
          </a:stretch>
        </p:blipFill>
        <p:spPr>
          <a:xfrm>
            <a:off x="10143022" y="2504457"/>
            <a:ext cx="2042644" cy="1524127"/>
          </a:xfrm>
          <a:prstGeom prst="rect">
            <a:avLst/>
          </a:prstGeom>
        </p:spPr>
      </p:pic>
      <p:pic>
        <p:nvPicPr>
          <p:cNvPr id="5" name="Picture 4"/>
          <p:cNvPicPr>
            <a:picLocks noChangeAspect="1"/>
          </p:cNvPicPr>
          <p:nvPr/>
        </p:nvPicPr>
        <p:blipFill>
          <a:blip r:embed="rId7"/>
          <a:stretch>
            <a:fillRect/>
          </a:stretch>
        </p:blipFill>
        <p:spPr>
          <a:xfrm>
            <a:off x="10143021" y="4259389"/>
            <a:ext cx="2182522" cy="1422217"/>
          </a:xfrm>
          <a:prstGeom prst="rect">
            <a:avLst/>
          </a:prstGeom>
        </p:spPr>
      </p:pic>
      <p:pic>
        <p:nvPicPr>
          <p:cNvPr id="6" name="Picture 5"/>
          <p:cNvPicPr>
            <a:picLocks noChangeAspect="1"/>
          </p:cNvPicPr>
          <p:nvPr/>
        </p:nvPicPr>
        <p:blipFill>
          <a:blip r:embed="rId8"/>
          <a:stretch>
            <a:fillRect/>
          </a:stretch>
        </p:blipFill>
        <p:spPr>
          <a:xfrm>
            <a:off x="10143022" y="6178154"/>
            <a:ext cx="2177209" cy="1448833"/>
          </a:xfrm>
          <a:prstGeom prst="rect">
            <a:avLst/>
          </a:prstGeom>
        </p:spPr>
      </p:pic>
    </p:spTree>
    <p:extLst>
      <p:ext uri="{BB962C8B-B14F-4D97-AF65-F5344CB8AC3E}">
        <p14:creationId xmlns:p14="http://schemas.microsoft.com/office/powerpoint/2010/main" val="808414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Medicine Milestones</a:t>
            </a:r>
          </a:p>
        </p:txBody>
      </p:sp>
      <p:graphicFrame>
        <p:nvGraphicFramePr>
          <p:cNvPr id="6" name="Table 5"/>
          <p:cNvGraphicFramePr>
            <a:graphicFrameLocks noGrp="1"/>
          </p:cNvGraphicFramePr>
          <p:nvPr>
            <p:extLst/>
          </p:nvPr>
        </p:nvGraphicFramePr>
        <p:xfrm>
          <a:off x="2595544" y="2769863"/>
          <a:ext cx="9439312" cy="4567674"/>
        </p:xfrm>
        <a:graphic>
          <a:graphicData uri="http://schemas.openxmlformats.org/drawingml/2006/table">
            <a:tbl>
              <a:tblPr firstRow="1" bandRow="1">
                <a:tableStyleId>{5C22544A-7EE6-4342-B048-85BDC9FD1C3A}</a:tableStyleId>
              </a:tblPr>
              <a:tblGrid>
                <a:gridCol w="6771998">
                  <a:extLst>
                    <a:ext uri="{9D8B030D-6E8A-4147-A177-3AD203B41FA5}">
                      <a16:colId xmlns:a16="http://schemas.microsoft.com/office/drawing/2014/main" xmlns="" val="20000"/>
                    </a:ext>
                  </a:extLst>
                </a:gridCol>
                <a:gridCol w="2667314">
                  <a:extLst>
                    <a:ext uri="{9D8B030D-6E8A-4147-A177-3AD203B41FA5}">
                      <a16:colId xmlns:a16="http://schemas.microsoft.com/office/drawing/2014/main" xmlns="" val="20001"/>
                    </a:ext>
                  </a:extLst>
                </a:gridCol>
              </a:tblGrid>
              <a:tr h="1207008">
                <a:tc>
                  <a:txBody>
                    <a:bodyPr/>
                    <a:lstStyle/>
                    <a:p>
                      <a:pPr algn="ctr"/>
                      <a:r>
                        <a:rPr lang="en-US" sz="3800" dirty="0"/>
                        <a:t>ACGME</a:t>
                      </a:r>
                      <a:r>
                        <a:rPr lang="en-US" sz="3800" baseline="0" dirty="0"/>
                        <a:t> Competency</a:t>
                      </a:r>
                      <a:endParaRPr lang="en-US" sz="3800" dirty="0"/>
                    </a:p>
                  </a:txBody>
                  <a:tcPr marL="109728" marR="109728" marT="54864" marB="54864"/>
                </a:tc>
                <a:tc>
                  <a:txBody>
                    <a:bodyPr/>
                    <a:lstStyle/>
                    <a:p>
                      <a:pPr algn="ctr"/>
                      <a:r>
                        <a:rPr lang="en-US" sz="2400" dirty="0"/>
                        <a:t>Family Medicine</a:t>
                      </a:r>
                    </a:p>
                    <a:p>
                      <a:pPr algn="ctr"/>
                      <a:r>
                        <a:rPr lang="en-US" sz="2400" dirty="0"/>
                        <a:t>Sub-competencies</a:t>
                      </a:r>
                    </a:p>
                  </a:txBody>
                  <a:tcPr marL="109728" marR="109728" marT="54864" marB="54864"/>
                </a:tc>
                <a:extLst>
                  <a:ext uri="{0D108BD9-81ED-4DB2-BD59-A6C34878D82A}">
                    <a16:rowId xmlns:a16="http://schemas.microsoft.com/office/drawing/2014/main" xmlns="" val="10000"/>
                  </a:ext>
                </a:extLst>
              </a:tr>
              <a:tr h="5601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kern="1200" dirty="0">
                          <a:solidFill>
                            <a:schemeClr val="dk1"/>
                          </a:solidFill>
                          <a:effectLst/>
                          <a:latin typeface="+mn-lt"/>
                          <a:ea typeface="+mn-ea"/>
                          <a:cs typeface="+mn-cs"/>
                        </a:rPr>
                        <a:t>PATIENT CARE </a:t>
                      </a:r>
                      <a:endParaRPr lang="en-US" sz="2200" dirty="0"/>
                    </a:p>
                  </a:txBody>
                  <a:tcPr marL="109728" marR="109728" marT="54864" marB="54864"/>
                </a:tc>
                <a:tc>
                  <a:txBody>
                    <a:bodyPr/>
                    <a:lstStyle/>
                    <a:p>
                      <a:pPr algn="ctr"/>
                      <a:r>
                        <a:rPr lang="en-US" sz="2200" dirty="0"/>
                        <a:t>5</a:t>
                      </a:r>
                    </a:p>
                  </a:txBody>
                  <a:tcPr marL="109728" marR="109728" marT="54864" marB="54864"/>
                </a:tc>
                <a:extLst>
                  <a:ext uri="{0D108BD9-81ED-4DB2-BD59-A6C34878D82A}">
                    <a16:rowId xmlns:a16="http://schemas.microsoft.com/office/drawing/2014/main" xmlns="" val="10001"/>
                  </a:ext>
                </a:extLst>
              </a:tr>
              <a:tr h="5601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kern="1200" dirty="0">
                          <a:solidFill>
                            <a:schemeClr val="dk1"/>
                          </a:solidFill>
                          <a:effectLst/>
                          <a:latin typeface="+mn-lt"/>
                          <a:ea typeface="+mn-ea"/>
                          <a:cs typeface="+mn-cs"/>
                        </a:rPr>
                        <a:t>MEDICAL KNOWLEDGE </a:t>
                      </a:r>
                      <a:endParaRPr lang="en-US" sz="2200" dirty="0"/>
                    </a:p>
                  </a:txBody>
                  <a:tcPr marL="109728" marR="109728" marT="54864" marB="54864"/>
                </a:tc>
                <a:tc>
                  <a:txBody>
                    <a:bodyPr/>
                    <a:lstStyle/>
                    <a:p>
                      <a:pPr algn="ctr"/>
                      <a:r>
                        <a:rPr lang="en-US" sz="2200" dirty="0"/>
                        <a:t>2</a:t>
                      </a:r>
                    </a:p>
                  </a:txBody>
                  <a:tcPr marL="109728" marR="109728" marT="54864" marB="54864"/>
                </a:tc>
                <a:extLst>
                  <a:ext uri="{0D108BD9-81ED-4DB2-BD59-A6C34878D82A}">
                    <a16:rowId xmlns:a16="http://schemas.microsoft.com/office/drawing/2014/main" xmlns="" val="10002"/>
                  </a:ext>
                </a:extLst>
              </a:tr>
              <a:tr h="560111">
                <a:tc>
                  <a:txBody>
                    <a:bodyPr/>
                    <a:lstStyle/>
                    <a:p>
                      <a:r>
                        <a:rPr lang="en-US" sz="2200" b="1" kern="1200" dirty="0">
                          <a:solidFill>
                            <a:schemeClr val="dk1"/>
                          </a:solidFill>
                          <a:effectLst/>
                          <a:latin typeface="+mn-lt"/>
                          <a:ea typeface="+mn-ea"/>
                          <a:cs typeface="+mn-cs"/>
                        </a:rPr>
                        <a:t>SYSTEMS-BASED PRACTICE </a:t>
                      </a:r>
                      <a:endParaRPr lang="en-US" sz="2200" dirty="0"/>
                    </a:p>
                  </a:txBody>
                  <a:tcPr marL="109728" marR="109728" marT="54864" marB="54864"/>
                </a:tc>
                <a:tc>
                  <a:txBody>
                    <a:bodyPr/>
                    <a:lstStyle/>
                    <a:p>
                      <a:pPr algn="ctr"/>
                      <a:r>
                        <a:rPr lang="en-US" sz="2200" dirty="0"/>
                        <a:t>4</a:t>
                      </a:r>
                    </a:p>
                  </a:txBody>
                  <a:tcPr marL="109728" marR="109728" marT="54864" marB="54864"/>
                </a:tc>
                <a:extLst>
                  <a:ext uri="{0D108BD9-81ED-4DB2-BD59-A6C34878D82A}">
                    <a16:rowId xmlns:a16="http://schemas.microsoft.com/office/drawing/2014/main" xmlns="" val="10003"/>
                  </a:ext>
                </a:extLst>
              </a:tr>
              <a:tr h="5601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kern="1200" dirty="0">
                          <a:solidFill>
                            <a:schemeClr val="dk1"/>
                          </a:solidFill>
                          <a:effectLst/>
                          <a:latin typeface="+mn-lt"/>
                          <a:ea typeface="+mn-ea"/>
                          <a:cs typeface="+mn-cs"/>
                        </a:rPr>
                        <a:t>PRACTICE-BASED LEARNING AND IMPROVEMENT </a:t>
                      </a:r>
                      <a:endParaRPr lang="en-US" sz="2200" dirty="0"/>
                    </a:p>
                  </a:txBody>
                  <a:tcPr marL="109728" marR="109728" marT="54864" marB="54864"/>
                </a:tc>
                <a:tc>
                  <a:txBody>
                    <a:bodyPr/>
                    <a:lstStyle/>
                    <a:p>
                      <a:pPr algn="ctr"/>
                      <a:r>
                        <a:rPr lang="en-US" sz="2200" dirty="0"/>
                        <a:t>3</a:t>
                      </a:r>
                    </a:p>
                  </a:txBody>
                  <a:tcPr marL="109728" marR="109728" marT="54864" marB="54864"/>
                </a:tc>
                <a:extLst>
                  <a:ext uri="{0D108BD9-81ED-4DB2-BD59-A6C34878D82A}">
                    <a16:rowId xmlns:a16="http://schemas.microsoft.com/office/drawing/2014/main" xmlns="" val="10004"/>
                  </a:ext>
                </a:extLst>
              </a:tr>
              <a:tr h="5601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kern="1200" dirty="0">
                          <a:solidFill>
                            <a:schemeClr val="dk1"/>
                          </a:solidFill>
                          <a:effectLst/>
                          <a:latin typeface="+mn-lt"/>
                          <a:ea typeface="+mn-ea"/>
                          <a:cs typeface="+mn-cs"/>
                        </a:rPr>
                        <a:t>PROFESSIONALISM </a:t>
                      </a:r>
                      <a:endParaRPr lang="en-US" sz="2200" dirty="0"/>
                    </a:p>
                  </a:txBody>
                  <a:tcPr marL="109728" marR="109728" marT="54864" marB="54864"/>
                </a:tc>
                <a:tc>
                  <a:txBody>
                    <a:bodyPr/>
                    <a:lstStyle/>
                    <a:p>
                      <a:pPr algn="ctr"/>
                      <a:r>
                        <a:rPr lang="en-US" sz="2200" dirty="0"/>
                        <a:t>4</a:t>
                      </a:r>
                    </a:p>
                  </a:txBody>
                  <a:tcPr marL="109728" marR="109728" marT="54864" marB="54864"/>
                </a:tc>
                <a:extLst>
                  <a:ext uri="{0D108BD9-81ED-4DB2-BD59-A6C34878D82A}">
                    <a16:rowId xmlns:a16="http://schemas.microsoft.com/office/drawing/2014/main" xmlns="" val="10005"/>
                  </a:ext>
                </a:extLst>
              </a:tr>
              <a:tr h="5601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kern="1200" dirty="0">
                          <a:solidFill>
                            <a:schemeClr val="dk1"/>
                          </a:solidFill>
                          <a:effectLst/>
                          <a:latin typeface="+mn-lt"/>
                          <a:ea typeface="+mn-ea"/>
                          <a:cs typeface="+mn-cs"/>
                        </a:rPr>
                        <a:t>COMMUNICATION </a:t>
                      </a:r>
                      <a:endParaRPr lang="en-US" sz="2200" dirty="0"/>
                    </a:p>
                  </a:txBody>
                  <a:tcPr marL="109728" marR="109728" marT="54864" marB="54864"/>
                </a:tc>
                <a:tc>
                  <a:txBody>
                    <a:bodyPr/>
                    <a:lstStyle/>
                    <a:p>
                      <a:pPr algn="ctr"/>
                      <a:r>
                        <a:rPr lang="en-US" sz="2200" dirty="0"/>
                        <a:t>4</a:t>
                      </a:r>
                    </a:p>
                  </a:txBody>
                  <a:tcPr marL="109728" marR="109728" marT="54864" marB="54864"/>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775160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4-08 at 5.32.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791" y="2520637"/>
            <a:ext cx="9990671" cy="5532994"/>
          </a:xfrm>
          <a:prstGeom prst="rect">
            <a:avLst/>
          </a:prstGeom>
        </p:spPr>
      </p:pic>
      <p:sp>
        <p:nvSpPr>
          <p:cNvPr id="2" name="Title 1"/>
          <p:cNvSpPr>
            <a:spLocks noGrp="1"/>
          </p:cNvSpPr>
          <p:nvPr>
            <p:ph type="title"/>
          </p:nvPr>
        </p:nvSpPr>
        <p:spPr/>
        <p:txBody>
          <a:bodyPr/>
          <a:lstStyle/>
          <a:p>
            <a:r>
              <a:rPr lang="en-US" dirty="0"/>
              <a:t>Family Medicine Milestones</a:t>
            </a:r>
          </a:p>
        </p:txBody>
      </p:sp>
      <p:pic>
        <p:nvPicPr>
          <p:cNvPr id="4" name="Picture 3" descr="Screen Shot 2017-04-08 at 5.59.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0639" y="2300055"/>
            <a:ext cx="9684976" cy="3797839"/>
          </a:xfrm>
          <a:prstGeom prst="rect">
            <a:avLst/>
          </a:prstGeom>
        </p:spPr>
      </p:pic>
      <p:sp>
        <p:nvSpPr>
          <p:cNvPr id="7" name="Frame 6">
            <a:extLst>
              <a:ext uri="{FF2B5EF4-FFF2-40B4-BE49-F238E27FC236}">
                <a16:creationId xmlns:a16="http://schemas.microsoft.com/office/drawing/2014/main" xmlns="" id="{813F9865-6E81-8946-91CF-B0DFE6BDA875}"/>
              </a:ext>
            </a:extLst>
          </p:cNvPr>
          <p:cNvSpPr/>
          <p:nvPr/>
        </p:nvSpPr>
        <p:spPr>
          <a:xfrm>
            <a:off x="2087790" y="2145286"/>
            <a:ext cx="4806098" cy="548693"/>
          </a:xfrm>
          <a:prstGeom prst="frame">
            <a:avLst/>
          </a:prstGeom>
          <a:solidFill>
            <a:srgbClr val="FFFF0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solidFill>
                <a:schemeClr val="tx1"/>
              </a:solidFill>
            </a:endParaRPr>
          </a:p>
        </p:txBody>
      </p:sp>
      <p:sp>
        <p:nvSpPr>
          <p:cNvPr id="9" name="Frame 8">
            <a:extLst>
              <a:ext uri="{FF2B5EF4-FFF2-40B4-BE49-F238E27FC236}">
                <a16:creationId xmlns:a16="http://schemas.microsoft.com/office/drawing/2014/main" xmlns="" id="{41A94715-AC1C-0240-BCC0-394F19E94A06}"/>
              </a:ext>
            </a:extLst>
          </p:cNvPr>
          <p:cNvSpPr/>
          <p:nvPr/>
        </p:nvSpPr>
        <p:spPr>
          <a:xfrm>
            <a:off x="4800968" y="2866089"/>
            <a:ext cx="1952137" cy="995087"/>
          </a:xfrm>
          <a:prstGeom prst="frame">
            <a:avLst/>
          </a:prstGeom>
          <a:solidFill>
            <a:srgbClr val="FFFF0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solidFill>
                <a:schemeClr val="tx1"/>
              </a:solidFill>
            </a:endParaRPr>
          </a:p>
        </p:txBody>
      </p:sp>
    </p:spTree>
    <p:extLst>
      <p:ext uri="{BB962C8B-B14F-4D97-AF65-F5344CB8AC3E}">
        <p14:creationId xmlns:p14="http://schemas.microsoft.com/office/powerpoint/2010/main" val="15890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Core Principles</a:t>
            </a:r>
          </a:p>
        </p:txBody>
      </p:sp>
      <p:pic>
        <p:nvPicPr>
          <p:cNvPr id="307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320437" y="1308289"/>
            <a:ext cx="1632329" cy="160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2838" y="3093644"/>
            <a:ext cx="11598001" cy="305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973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Custom Design">
  <a:themeElements>
    <a:clrScheme name="STFM">
      <a:dk1>
        <a:srgbClr val="414141"/>
      </a:dk1>
      <a:lt1>
        <a:srgbClr val="FFFFFF"/>
      </a:lt1>
      <a:dk2>
        <a:srgbClr val="414141"/>
      </a:dk2>
      <a:lt2>
        <a:srgbClr val="E7E6E6"/>
      </a:lt2>
      <a:accent1>
        <a:srgbClr val="1D417B"/>
      </a:accent1>
      <a:accent2>
        <a:srgbClr val="EF8D2B"/>
      </a:accent2>
      <a:accent3>
        <a:srgbClr val="0096D3"/>
      </a:accent3>
      <a:accent4>
        <a:srgbClr val="FFC000"/>
      </a:accent4>
      <a:accent5>
        <a:srgbClr val="2C9BB3"/>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543</TotalTime>
  <Words>1072</Words>
  <Application>Microsoft Office PowerPoint</Application>
  <PresentationFormat>Custom</PresentationFormat>
  <Paragraphs>122</Paragraphs>
  <Slides>17</Slides>
  <Notes>14</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17</vt:i4>
      </vt:variant>
    </vt:vector>
  </HeadingPairs>
  <TitlesOfParts>
    <vt:vector size="27" baseType="lpstr">
      <vt:lpstr>Arial</vt:lpstr>
      <vt:lpstr>Calibri</vt:lpstr>
      <vt:lpstr>Trebuchet MS</vt:lpstr>
      <vt:lpstr>Wingdings</vt:lpstr>
      <vt:lpstr>Custom Design</vt:lpstr>
      <vt:lpstr>2_Custom Design</vt:lpstr>
      <vt:lpstr>1_Custom Design</vt:lpstr>
      <vt:lpstr>3_Custom Design</vt:lpstr>
      <vt:lpstr>7_Custom Design</vt:lpstr>
      <vt:lpstr>Document</vt:lpstr>
      <vt:lpstr>Curriculum Design and Development:  From Principles to Practice</vt:lpstr>
      <vt:lpstr>Disclosures</vt:lpstr>
      <vt:lpstr>Objectives</vt:lpstr>
      <vt:lpstr>When you have seen one FM residency…</vt:lpstr>
      <vt:lpstr>Requirements,  Guidelines, and Milestones</vt:lpstr>
      <vt:lpstr>Covering the Basics</vt:lpstr>
      <vt:lpstr>Family Medicine Milestones</vt:lpstr>
      <vt:lpstr>Family Medicine Milestones</vt:lpstr>
      <vt:lpstr>           Core Principles</vt:lpstr>
      <vt:lpstr>Halifax Health FMRP</vt:lpstr>
      <vt:lpstr>University of Alabama FMRP</vt:lpstr>
      <vt:lpstr>Integris Great Plains FMRP</vt:lpstr>
      <vt:lpstr>Individual Curriculum Worksheet</vt:lpstr>
      <vt:lpstr>PowerPoint Presentation</vt:lpstr>
      <vt:lpstr>Next steps for you</vt:lpstr>
      <vt:lpstr>Take Home Points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Julie Schirmer</cp:lastModifiedBy>
  <cp:revision>61</cp:revision>
  <dcterms:created xsi:type="dcterms:W3CDTF">2019-09-09T13:17:00Z</dcterms:created>
  <dcterms:modified xsi:type="dcterms:W3CDTF">2020-07-10T14:35:32Z</dcterms:modified>
</cp:coreProperties>
</file>