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54" r:id="rId2"/>
    <p:sldMasterId id="2147483664" r:id="rId3"/>
    <p:sldMasterId id="2147483672" r:id="rId4"/>
  </p:sldMasterIdLst>
  <p:notesMasterIdLst>
    <p:notesMasterId r:id="rId73"/>
  </p:notesMasterIdLst>
  <p:handoutMasterIdLst>
    <p:handoutMasterId r:id="rId74"/>
  </p:handoutMasterIdLst>
  <p:sldIdLst>
    <p:sldId id="256" r:id="rId5"/>
    <p:sldId id="386" r:id="rId6"/>
    <p:sldId id="257" r:id="rId7"/>
    <p:sldId id="314" r:id="rId8"/>
    <p:sldId id="378" r:id="rId9"/>
    <p:sldId id="265" r:id="rId10"/>
    <p:sldId id="376" r:id="rId11"/>
    <p:sldId id="350" r:id="rId12"/>
    <p:sldId id="351" r:id="rId13"/>
    <p:sldId id="352" r:id="rId14"/>
    <p:sldId id="363" r:id="rId15"/>
    <p:sldId id="364" r:id="rId16"/>
    <p:sldId id="381" r:id="rId17"/>
    <p:sldId id="356" r:id="rId18"/>
    <p:sldId id="357" r:id="rId19"/>
    <p:sldId id="310" r:id="rId20"/>
    <p:sldId id="379" r:id="rId21"/>
    <p:sldId id="266" r:id="rId22"/>
    <p:sldId id="358" r:id="rId23"/>
    <p:sldId id="359" r:id="rId24"/>
    <p:sldId id="360" r:id="rId25"/>
    <p:sldId id="361" r:id="rId26"/>
    <p:sldId id="318" r:id="rId27"/>
    <p:sldId id="273" r:id="rId28"/>
    <p:sldId id="326" r:id="rId29"/>
    <p:sldId id="336" r:id="rId30"/>
    <p:sldId id="269" r:id="rId31"/>
    <p:sldId id="328" r:id="rId32"/>
    <p:sldId id="329" r:id="rId33"/>
    <p:sldId id="330" r:id="rId34"/>
    <p:sldId id="337" r:id="rId35"/>
    <p:sldId id="277" r:id="rId36"/>
    <p:sldId id="331" r:id="rId37"/>
    <p:sldId id="295" r:id="rId38"/>
    <p:sldId id="279" r:id="rId39"/>
    <p:sldId id="280" r:id="rId40"/>
    <p:sldId id="296" r:id="rId41"/>
    <p:sldId id="281" r:id="rId42"/>
    <p:sldId id="322" r:id="rId43"/>
    <p:sldId id="327" r:id="rId44"/>
    <p:sldId id="282" r:id="rId45"/>
    <p:sldId id="298" r:id="rId46"/>
    <p:sldId id="384" r:id="rId47"/>
    <p:sldId id="321" r:id="rId48"/>
    <p:sldId id="338" r:id="rId49"/>
    <p:sldId id="324" r:id="rId50"/>
    <p:sldId id="372" r:id="rId51"/>
    <p:sldId id="367" r:id="rId52"/>
    <p:sldId id="283" r:id="rId53"/>
    <p:sldId id="325" r:id="rId54"/>
    <p:sldId id="308" r:id="rId55"/>
    <p:sldId id="306" r:id="rId56"/>
    <p:sldId id="365" r:id="rId57"/>
    <p:sldId id="319" r:id="rId58"/>
    <p:sldId id="383" r:id="rId59"/>
    <p:sldId id="274" r:id="rId60"/>
    <p:sldId id="368" r:id="rId61"/>
    <p:sldId id="370" r:id="rId62"/>
    <p:sldId id="371" r:id="rId63"/>
    <p:sldId id="375" r:id="rId64"/>
    <p:sldId id="300" r:id="rId65"/>
    <p:sldId id="385" r:id="rId66"/>
    <p:sldId id="301" r:id="rId67"/>
    <p:sldId id="373" r:id="rId68"/>
    <p:sldId id="374" r:id="rId69"/>
    <p:sldId id="344" r:id="rId70"/>
    <p:sldId id="303" r:id="rId71"/>
    <p:sldId id="304" r:id="rId7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leen E. Morrow" initials="CEM" lastIdx="1" clrIdx="0">
    <p:extLst>
      <p:ext uri="{19B8F6BF-5375-455C-9EA6-DF929625EA0E}">
        <p15:presenceInfo xmlns:p15="http://schemas.microsoft.com/office/powerpoint/2012/main" userId="S::d39729d@dartmouth.edu::9ab1c9f3-d3d4-4f01-8562-d4d79af7f6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E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8" autoAdjust="0"/>
    <p:restoredTop sz="95840" autoAdjust="0"/>
  </p:normalViewPr>
  <p:slideViewPr>
    <p:cSldViewPr snapToGrid="0" snapToObjects="1">
      <p:cViewPr varScale="1">
        <p:scale>
          <a:sx n="166" d="100"/>
          <a:sy n="166" d="100"/>
        </p:scale>
        <p:origin x="200" y="26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17489C2-5C81-4003-9640-B816F0644204}" type="datetimeFigureOut">
              <a:rPr lang="en-US" smtClean="0"/>
              <a:t>5/3/21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964E04E-6DEE-41D5-9D24-7857BB6A471C}" type="slidenum">
              <a:rPr lang="en-US" smtClean="0"/>
              <a:t>‹#›</a:t>
            </a:fld>
            <a:endParaRPr lang="en-US"/>
          </a:p>
        </p:txBody>
      </p:sp>
    </p:spTree>
    <p:extLst>
      <p:ext uri="{BB962C8B-B14F-4D97-AF65-F5344CB8AC3E}">
        <p14:creationId xmlns:p14="http://schemas.microsoft.com/office/powerpoint/2010/main" val="416275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9B19A67-41F6-2044-BC31-A25ABBA25544}" type="datetimeFigureOut">
              <a:rPr lang="en-US" smtClean="0"/>
              <a:t>5/3/21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4E3D14A-CCC7-434D-BB01-054AAF80AFD6}" type="slidenum">
              <a:rPr lang="en-US" smtClean="0"/>
              <a:t>‹#›</a:t>
            </a:fld>
            <a:endParaRPr lang="en-US"/>
          </a:p>
        </p:txBody>
      </p:sp>
    </p:spTree>
    <p:extLst>
      <p:ext uri="{BB962C8B-B14F-4D97-AF65-F5344CB8AC3E}">
        <p14:creationId xmlns:p14="http://schemas.microsoft.com/office/powerpoint/2010/main" val="71958641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ejm.org/doi/full/10.1056/NEJMsa201380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direct.com/science/article/pii/S009082581631624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 Professor</a:t>
            </a:r>
          </a:p>
          <a:p>
            <a:r>
              <a:rPr lang="en-US" dirty="0"/>
              <a:t>Chief Medical Informatics Officer</a:t>
            </a:r>
          </a:p>
          <a:p>
            <a:r>
              <a:rPr lang="en-US" dirty="0"/>
              <a:t>Chair, Department of Community and Family Medicine</a:t>
            </a:r>
          </a:p>
          <a:p>
            <a:r>
              <a:rPr lang="en-US" dirty="0"/>
              <a:t>Chief Resident</a:t>
            </a:r>
          </a:p>
          <a:p>
            <a:r>
              <a:rPr lang="en-US" dirty="0"/>
              <a:t>Faculty, Community Faculty, Core Faculty</a:t>
            </a:r>
          </a:p>
          <a:p>
            <a:r>
              <a:rPr lang="en-US" dirty="0"/>
              <a:t>Soon to be C-Section OB fellow</a:t>
            </a:r>
          </a:p>
          <a:p>
            <a:r>
              <a:rPr lang="en-US" dirty="0"/>
              <a:t>Chair of Medical Executive Committee</a:t>
            </a:r>
          </a:p>
          <a:p>
            <a:r>
              <a:rPr lang="en-US" dirty="0"/>
              <a:t>Assistant Professor</a:t>
            </a:r>
          </a:p>
          <a:p>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1</a:t>
            </a:fld>
            <a:endParaRPr lang="en-US"/>
          </a:p>
        </p:txBody>
      </p:sp>
    </p:spTree>
    <p:extLst>
      <p:ext uri="{BB962C8B-B14F-4D97-AF65-F5344CB8AC3E}">
        <p14:creationId xmlns:p14="http://schemas.microsoft.com/office/powerpoint/2010/main" val="3841647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jama_oakes_2021_vp_210036_1617829740.14655.pdf</a:t>
            </a:r>
          </a:p>
          <a:p>
            <a:endParaRPr lang="en-US" dirty="0"/>
          </a:p>
          <a:p>
            <a:r>
              <a:rPr lang="en-US" dirty="0"/>
              <a:t>AAMC annual faculty salary survey </a:t>
            </a:r>
          </a:p>
        </p:txBody>
      </p:sp>
      <p:sp>
        <p:nvSpPr>
          <p:cNvPr id="4" name="Slide Number Placeholder 3"/>
          <p:cNvSpPr>
            <a:spLocks noGrp="1"/>
          </p:cNvSpPr>
          <p:nvPr>
            <p:ph type="sldNum" sz="quarter" idx="5"/>
          </p:nvPr>
        </p:nvSpPr>
        <p:spPr/>
        <p:txBody>
          <a:bodyPr/>
          <a:lstStyle/>
          <a:p>
            <a:fld id="{590F7D27-5E4C-4219-986A-5F80A0C33976}" type="slidenum">
              <a:rPr lang="en-US" smtClean="0"/>
              <a:t>10</a:t>
            </a:fld>
            <a:endParaRPr lang="en-US"/>
          </a:p>
        </p:txBody>
      </p:sp>
    </p:spTree>
    <p:extLst>
      <p:ext uri="{BB962C8B-B14F-4D97-AF65-F5344CB8AC3E}">
        <p14:creationId xmlns:p14="http://schemas.microsoft.com/office/powerpoint/2010/main" val="38999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11</a:t>
            </a:fld>
            <a:endParaRPr lang="en-US"/>
          </a:p>
        </p:txBody>
      </p:sp>
    </p:spTree>
    <p:extLst>
      <p:ext uri="{BB962C8B-B14F-4D97-AF65-F5344CB8AC3E}">
        <p14:creationId xmlns:p14="http://schemas.microsoft.com/office/powerpoint/2010/main" val="2112953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3D14A-CCC7-434D-BB01-054AAF80AFD6}" type="slidenum">
              <a:rPr lang="en-US" smtClean="0"/>
              <a:t>12</a:t>
            </a:fld>
            <a:endParaRPr lang="en-US"/>
          </a:p>
        </p:txBody>
      </p:sp>
    </p:spTree>
    <p:extLst>
      <p:ext uri="{BB962C8B-B14F-4D97-AF65-F5344CB8AC3E}">
        <p14:creationId xmlns:p14="http://schemas.microsoft.com/office/powerpoint/2010/main" val="135896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13</a:t>
            </a:fld>
            <a:endParaRPr lang="en-US"/>
          </a:p>
        </p:txBody>
      </p:sp>
    </p:spTree>
    <p:extLst>
      <p:ext uri="{BB962C8B-B14F-4D97-AF65-F5344CB8AC3E}">
        <p14:creationId xmlns:p14="http://schemas.microsoft.com/office/powerpoint/2010/main" val="276999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14</a:t>
            </a:fld>
            <a:endParaRPr lang="en-US"/>
          </a:p>
        </p:txBody>
      </p:sp>
    </p:spTree>
    <p:extLst>
      <p:ext uri="{BB962C8B-B14F-4D97-AF65-F5344CB8AC3E}">
        <p14:creationId xmlns:p14="http://schemas.microsoft.com/office/powerpoint/2010/main" val="532611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Taken together, we found a nearly 11% gender gap in annual visit revenue among otherwise-similar physicians in the same practices. The gap was due primarily to male PCPs providing more visits, although female PCPs spent more time with patients per visit and overall. The disconnect between </a:t>
            </a:r>
            <a:r>
              <a:rPr lang="en-US" sz="1200" b="1" i="0" kern="1200" dirty="0">
                <a:solidFill>
                  <a:schemeClr val="tx1"/>
                </a:solidFill>
                <a:effectLst/>
                <a:latin typeface="+mn-lt"/>
                <a:ea typeface="+mn-ea"/>
                <a:cs typeface="+mn-cs"/>
              </a:rPr>
              <a:t>time spent and revenue generated </a:t>
            </a:r>
            <a:r>
              <a:rPr lang="en-US" sz="1200" b="0" i="0" kern="1200" dirty="0">
                <a:solidFill>
                  <a:schemeClr val="tx1"/>
                </a:solidFill>
                <a:effectLst/>
                <a:latin typeface="+mn-lt"/>
                <a:ea typeface="+mn-ea"/>
                <a:cs typeface="+mn-cs"/>
              </a:rPr>
              <a:t>may help to explain why female physicians (especially PCPs) face a greater risk of </a:t>
            </a:r>
            <a:r>
              <a:rPr lang="en-US" sz="1200" b="1" i="0" kern="1200" dirty="0">
                <a:solidFill>
                  <a:schemeClr val="tx1"/>
                </a:solidFill>
                <a:effectLst/>
                <a:latin typeface="+mn-lt"/>
                <a:ea typeface="+mn-ea"/>
                <a:cs typeface="+mn-cs"/>
              </a:rPr>
              <a:t>burnout</a:t>
            </a:r>
            <a:r>
              <a:rPr lang="en-US" sz="1200" b="0" i="0" kern="1200" dirty="0">
                <a:solidFill>
                  <a:schemeClr val="tx1"/>
                </a:solidFill>
                <a:effectLst/>
                <a:latin typeface="+mn-lt"/>
                <a:ea typeface="+mn-ea"/>
                <a:cs typeface="+mn-cs"/>
              </a:rPr>
              <a:t> than their male counterparts.</a:t>
            </a:r>
            <a:r>
              <a:rPr lang="en-US" sz="1200" b="1" i="0" u="none" strike="noStrike" kern="1200" baseline="30000" dirty="0">
                <a:solidFill>
                  <a:schemeClr val="tx1"/>
                </a:solidFill>
                <a:effectLst/>
                <a:latin typeface="+mn-lt"/>
                <a:ea typeface="+mn-ea"/>
                <a:cs typeface="+mn-cs"/>
                <a:hlinkClick r:id="rId3"/>
              </a:rPr>
              <a:t>33</a:t>
            </a:r>
            <a:r>
              <a:rPr lang="en-US" sz="1200" b="0" i="0" kern="1200" dirty="0">
                <a:solidFill>
                  <a:schemeClr val="tx1"/>
                </a:solidFill>
                <a:effectLst/>
                <a:latin typeface="+mn-lt"/>
                <a:ea typeface="+mn-ea"/>
                <a:cs typeface="+mn-cs"/>
              </a:rPr>
              <a:t> This disconnect also presents an </a:t>
            </a:r>
            <a:r>
              <a:rPr lang="en-US" sz="1200" b="1" i="0" kern="1200" dirty="0">
                <a:solidFill>
                  <a:schemeClr val="tx1"/>
                </a:solidFill>
                <a:effectLst/>
                <a:latin typeface="+mn-lt"/>
                <a:ea typeface="+mn-ea"/>
                <a:cs typeface="+mn-cs"/>
              </a:rPr>
              <a:t>additional barrier to building and sustaining the increasingly female primary care </a:t>
            </a:r>
            <a:r>
              <a:rPr lang="en-US" sz="1200" b="0" i="0" kern="1200" dirty="0">
                <a:solidFill>
                  <a:schemeClr val="tx1"/>
                </a:solidFill>
                <a:effectLst/>
                <a:latin typeface="+mn-lt"/>
                <a:ea typeface="+mn-ea"/>
                <a:cs typeface="+mn-cs"/>
              </a:rPr>
              <a:t>workforce, given concerns that primary care is already undervalued relative to other specialties</a:t>
            </a:r>
            <a:r>
              <a:rPr lang="en-US" sz="1200" b="1" i="0" u="none" strike="noStrike" kern="1200" baseline="30000" dirty="0">
                <a:solidFill>
                  <a:schemeClr val="tx1"/>
                </a:solidFill>
                <a:effectLst/>
                <a:latin typeface="+mn-lt"/>
                <a:ea typeface="+mn-ea"/>
                <a:cs typeface="+mn-cs"/>
                <a:hlinkClick r:id="rId3"/>
              </a:rPr>
              <a:t>28,29</a:t>
            </a:r>
            <a:r>
              <a:rPr lang="en-US" sz="1200" b="0" i="0" kern="1200" dirty="0">
                <a:solidFill>
                  <a:schemeClr val="tx1"/>
                </a:solidFill>
                <a:effectLst/>
                <a:latin typeface="+mn-lt"/>
                <a:ea typeface="+mn-ea"/>
                <a:cs typeface="+mn-cs"/>
              </a:rPr>
              <a:t> yet is important for improving population health outcomes and health care reform</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Gender differences persisted within specific intensities of visits.</a:t>
            </a:r>
          </a:p>
          <a:p>
            <a:r>
              <a:rPr lang="en-US" sz="1200" b="0" i="0" kern="1200" dirty="0">
                <a:solidFill>
                  <a:schemeClr val="tx1"/>
                </a:solidFill>
                <a:effectLst/>
                <a:latin typeface="+mn-lt"/>
                <a:ea typeface="+mn-ea"/>
                <a:cs typeface="+mn-cs"/>
              </a:rPr>
              <a:t>2. Female PCPs missed more opportunities to bill higher-intensity visit codes on the basis of time spent: among level 3 visits, </a:t>
            </a:r>
          </a:p>
          <a:p>
            <a:r>
              <a:rPr lang="en-US" sz="1200" b="0" i="0" kern="1200" dirty="0">
                <a:solidFill>
                  <a:schemeClr val="tx1"/>
                </a:solidFill>
                <a:effectLst/>
                <a:latin typeface="+mn-lt"/>
                <a:ea typeface="+mn-ea"/>
                <a:cs typeface="+mn-cs"/>
              </a:rPr>
              <a:t>3. 14.6% of those with female PCPs could have been billed as level 4 according to the time spent, as compared with 11.1% of those with male PCPs; among level 4 visits, 6.1% of those with female PCPs could have been billed as level 5, as compared with 4.2% with male PCPs.</a:t>
            </a:r>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15</a:t>
            </a:fld>
            <a:endParaRPr lang="en-US"/>
          </a:p>
        </p:txBody>
      </p:sp>
    </p:spTree>
    <p:extLst>
      <p:ext uri="{BB962C8B-B14F-4D97-AF65-F5344CB8AC3E}">
        <p14:creationId xmlns:p14="http://schemas.microsoft.com/office/powerpoint/2010/main" val="3600976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MSA’s= Metropolitan service areas </a:t>
            </a:r>
          </a:p>
          <a:p>
            <a:r>
              <a:rPr lang="en-US" dirty="0"/>
              <a:t>If you are most interested in money: look to smaller cities</a:t>
            </a:r>
          </a:p>
          <a:p>
            <a:r>
              <a:rPr lang="en-US" dirty="0"/>
              <a:t>Stay away from prestigious academic medical centers</a:t>
            </a:r>
          </a:p>
          <a:p>
            <a:r>
              <a:rPr lang="en-US" dirty="0"/>
              <a:t>In other jobs and census and </a:t>
            </a:r>
            <a:r>
              <a:rPr lang="en-US" dirty="0" err="1"/>
              <a:t>Bereau</a:t>
            </a:r>
            <a:r>
              <a:rPr lang="en-US" dirty="0"/>
              <a:t> of Labor Statistics employed males increased work hours with presence of children. (2020 data)</a:t>
            </a:r>
          </a:p>
        </p:txBody>
      </p:sp>
      <p:sp>
        <p:nvSpPr>
          <p:cNvPr id="4" name="Slide Number Placeholder 3"/>
          <p:cNvSpPr>
            <a:spLocks noGrp="1"/>
          </p:cNvSpPr>
          <p:nvPr>
            <p:ph type="sldNum" sz="quarter" idx="5"/>
          </p:nvPr>
        </p:nvSpPr>
        <p:spPr/>
        <p:txBody>
          <a:bodyPr/>
          <a:lstStyle/>
          <a:p>
            <a:fld id="{590F7D27-5E4C-4219-986A-5F80A0C33976}" type="slidenum">
              <a:rPr lang="en-US" smtClean="0"/>
              <a:t>16</a:t>
            </a:fld>
            <a:endParaRPr lang="en-US"/>
          </a:p>
        </p:txBody>
      </p:sp>
    </p:spTree>
    <p:extLst>
      <p:ext uri="{BB962C8B-B14F-4D97-AF65-F5344CB8AC3E}">
        <p14:creationId xmlns:p14="http://schemas.microsoft.com/office/powerpoint/2010/main" val="476668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modify the notes in this section to avoid tampering with the Poll Everywhere activity.
More info at polleverywhere.com/support
How often have you change jobs or responsibilities?</a:t>
            </a:r>
          </a:p>
          <a:p>
            <a:r>
              <a:rPr lang="en-US"/>
              <a:t>https://www.polleverywhere.com/multiple_choice_polls/VZzuv0ohzl0NNF9L1yV0f</a:t>
            </a:r>
          </a:p>
        </p:txBody>
      </p:sp>
      <p:sp>
        <p:nvSpPr>
          <p:cNvPr id="4" name="Slide Number Placeholder 3"/>
          <p:cNvSpPr>
            <a:spLocks noGrp="1"/>
          </p:cNvSpPr>
          <p:nvPr>
            <p:ph type="sldNum" sz="quarter" idx="5"/>
          </p:nvPr>
        </p:nvSpPr>
        <p:spPr/>
        <p:txBody>
          <a:bodyPr/>
          <a:lstStyle/>
          <a:p>
            <a:fld id="{3C441F82-EE64-8B40-BBA7-AA8D3F9D7700}" type="slidenum">
              <a:rPr lang="en-US" smtClean="0"/>
              <a:t>17</a:t>
            </a:fld>
            <a:endParaRPr lang="en-US"/>
          </a:p>
        </p:txBody>
      </p:sp>
    </p:spTree>
    <p:extLst>
      <p:ext uri="{BB962C8B-B14F-4D97-AF65-F5344CB8AC3E}">
        <p14:creationId xmlns:p14="http://schemas.microsoft.com/office/powerpoint/2010/main" val="2165495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first negotiation – making VP uncomfortable </a:t>
            </a:r>
          </a:p>
          <a:p>
            <a:r>
              <a:rPr lang="en-US" dirty="0"/>
              <a:t>Point 1: your salary history has influence on the future; if you start low your expectations may remain in line with that starting salary – (next slide emphasizes).</a:t>
            </a:r>
          </a:p>
          <a:p>
            <a:r>
              <a:rPr lang="en-US" dirty="0"/>
              <a:t>Point 2: be conscious about how uncomfortable you are about making others uncomfortable; here’s where role playing ahead of time (trusted colleague; friend in suit; man) might help a lot</a:t>
            </a:r>
          </a:p>
          <a:p>
            <a:r>
              <a:rPr lang="en-US" dirty="0"/>
              <a:t>Point 3: </a:t>
            </a:r>
          </a:p>
          <a:p>
            <a:endParaRPr lang="en-US" dirty="0"/>
          </a:p>
          <a:p>
            <a:r>
              <a:rPr lang="en-US" dirty="0"/>
              <a:t>Nat: Women must weight the social cost of negotiation – Scandinavian study showed  that women are seen negatively when negotiating for themselves, yet positively if negotiating for the benefit of a group or others. This is in contrast to a male negotiator (using the same scripts, regardless if judged by F/M).</a:t>
            </a:r>
          </a:p>
        </p:txBody>
      </p:sp>
      <p:sp>
        <p:nvSpPr>
          <p:cNvPr id="4" name="Slide Number Placeholder 3"/>
          <p:cNvSpPr>
            <a:spLocks noGrp="1"/>
          </p:cNvSpPr>
          <p:nvPr>
            <p:ph type="sldNum" sz="quarter" idx="5"/>
          </p:nvPr>
        </p:nvSpPr>
        <p:spPr/>
        <p:txBody>
          <a:bodyPr/>
          <a:lstStyle/>
          <a:p>
            <a:fld id="{6E92353E-42C1-2B45-9D51-784CD4B61894}" type="slidenum">
              <a:rPr lang="en-US" smtClean="0"/>
              <a:t>18</a:t>
            </a:fld>
            <a:endParaRPr lang="en-US"/>
          </a:p>
        </p:txBody>
      </p:sp>
    </p:spTree>
    <p:extLst>
      <p:ext uri="{BB962C8B-B14F-4D97-AF65-F5344CB8AC3E}">
        <p14:creationId xmlns:p14="http://schemas.microsoft.com/office/powerpoint/2010/main" val="2808081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19</a:t>
            </a:fld>
            <a:endParaRPr lang="en-US"/>
          </a:p>
        </p:txBody>
      </p:sp>
    </p:spTree>
    <p:extLst>
      <p:ext uri="{BB962C8B-B14F-4D97-AF65-F5344CB8AC3E}">
        <p14:creationId xmlns:p14="http://schemas.microsoft.com/office/powerpoint/2010/main" val="324701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a:t>
            </a:fld>
            <a:endParaRPr lang="en-US"/>
          </a:p>
        </p:txBody>
      </p:sp>
    </p:spTree>
    <p:extLst>
      <p:ext uri="{BB962C8B-B14F-4D97-AF65-F5344CB8AC3E}">
        <p14:creationId xmlns:p14="http://schemas.microsoft.com/office/powerpoint/2010/main" val="4180787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places provide large-sign on bonus instead of loan repayment program – this allows you to pay off your debt sooner </a:t>
            </a:r>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20</a:t>
            </a:fld>
            <a:endParaRPr lang="en-US"/>
          </a:p>
        </p:txBody>
      </p:sp>
    </p:spTree>
    <p:extLst>
      <p:ext uri="{BB962C8B-B14F-4D97-AF65-F5344CB8AC3E}">
        <p14:creationId xmlns:p14="http://schemas.microsoft.com/office/powerpoint/2010/main" val="4101373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Negotiation strategies?</a:t>
            </a:r>
          </a:p>
          <a:p>
            <a:r>
              <a:rPr lang="en-US" dirty="0"/>
              <a:t>Importance of verifying the truthfulness of above statement – how do you find out?????</a:t>
            </a:r>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21</a:t>
            </a:fld>
            <a:endParaRPr lang="en-US"/>
          </a:p>
        </p:txBody>
      </p:sp>
    </p:spTree>
    <p:extLst>
      <p:ext uri="{BB962C8B-B14F-4D97-AF65-F5344CB8AC3E}">
        <p14:creationId xmlns:p14="http://schemas.microsoft.com/office/powerpoint/2010/main" val="2864785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salary is not even mentioned </a:t>
            </a:r>
            <a:r>
              <a:rPr lang="en-US" dirty="0" err="1"/>
              <a:t>untll</a:t>
            </a:r>
            <a:r>
              <a:rPr lang="en-US" dirty="0"/>
              <a:t> the very end, or for the interviewee to bring up.</a:t>
            </a:r>
          </a:p>
        </p:txBody>
      </p:sp>
      <p:sp>
        <p:nvSpPr>
          <p:cNvPr id="4" name="Slide Number Placeholder 3"/>
          <p:cNvSpPr>
            <a:spLocks noGrp="1"/>
          </p:cNvSpPr>
          <p:nvPr>
            <p:ph type="sldNum" sz="quarter" idx="5"/>
          </p:nvPr>
        </p:nvSpPr>
        <p:spPr/>
        <p:txBody>
          <a:bodyPr/>
          <a:lstStyle/>
          <a:p>
            <a:fld id="{6E92353E-42C1-2B45-9D51-784CD4B61894}" type="slidenum">
              <a:rPr lang="en-US" smtClean="0"/>
              <a:t>22</a:t>
            </a:fld>
            <a:endParaRPr lang="en-US"/>
          </a:p>
        </p:txBody>
      </p:sp>
    </p:spTree>
    <p:extLst>
      <p:ext uri="{BB962C8B-B14F-4D97-AF65-F5344CB8AC3E}">
        <p14:creationId xmlns:p14="http://schemas.microsoft.com/office/powerpoint/2010/main" val="434124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23</a:t>
            </a:fld>
            <a:endParaRPr lang="en-US"/>
          </a:p>
        </p:txBody>
      </p:sp>
    </p:spTree>
    <p:extLst>
      <p:ext uri="{BB962C8B-B14F-4D97-AF65-F5344CB8AC3E}">
        <p14:creationId xmlns:p14="http://schemas.microsoft.com/office/powerpoint/2010/main" val="4000122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24</a:t>
            </a:fld>
            <a:endParaRPr lang="en-US"/>
          </a:p>
        </p:txBody>
      </p:sp>
    </p:spTree>
    <p:extLst>
      <p:ext uri="{BB962C8B-B14F-4D97-AF65-F5344CB8AC3E}">
        <p14:creationId xmlns:p14="http://schemas.microsoft.com/office/powerpoint/2010/main" val="3689434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25</a:t>
            </a:fld>
            <a:endParaRPr lang="en-US"/>
          </a:p>
        </p:txBody>
      </p:sp>
    </p:spTree>
    <p:extLst>
      <p:ext uri="{BB962C8B-B14F-4D97-AF65-F5344CB8AC3E}">
        <p14:creationId xmlns:p14="http://schemas.microsoft.com/office/powerpoint/2010/main" val="4142000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26</a:t>
            </a:fld>
            <a:endParaRPr lang="en-US"/>
          </a:p>
        </p:txBody>
      </p:sp>
    </p:spTree>
    <p:extLst>
      <p:ext uri="{BB962C8B-B14F-4D97-AF65-F5344CB8AC3E}">
        <p14:creationId xmlns:p14="http://schemas.microsoft.com/office/powerpoint/2010/main" val="4289486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medical school likely has access; the majority of LCME accredited medical schools in the US do; these are ‘members’  </a:t>
            </a:r>
          </a:p>
          <a:p>
            <a:r>
              <a:rPr lang="en-US" dirty="0"/>
              <a:t>Deans and senior deans office administrators get gratis access to the report</a:t>
            </a:r>
          </a:p>
          <a:p>
            <a:r>
              <a:rPr lang="en-US" sz="1200" dirty="0"/>
              <a:t>To purchase the version of this publication that is accessible online, please click “add to cart” above. Individuals at member institutions may purchase the online publication for an annual subscription fee of $40 per year; non-members can purchase the report for $1,125.</a:t>
            </a:r>
          </a:p>
          <a:p>
            <a:r>
              <a:rPr lang="en-US" sz="1200" dirty="0"/>
              <a:t>Faculty salaries at medical schools increased an average of 2.7% in the last fiscal year, from $273,400 in FY 2017 to $280,700 in FY 2018</a:t>
            </a:r>
          </a:p>
          <a:p>
            <a:r>
              <a:rPr lang="en-US" sz="1200" dirty="0"/>
              <a:t>Caveat: this dataset is only relevant to physician faculty hired within medical school environment. Many physician FM faculty live in community based programs where the salaries are much more closely tied to the salaries of practicing physicians in the communities in which they live. If you are negotiating for a community based faculty position be sure you obtain local knowledge!</a:t>
            </a:r>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27</a:t>
            </a:fld>
            <a:endParaRPr lang="en-US"/>
          </a:p>
        </p:txBody>
      </p:sp>
    </p:spTree>
    <p:extLst>
      <p:ext uri="{BB962C8B-B14F-4D97-AF65-F5344CB8AC3E}">
        <p14:creationId xmlns:p14="http://schemas.microsoft.com/office/powerpoint/2010/main" val="2393683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a:t>
            </a:r>
            <a:r>
              <a:rPr lang="en-US" baseline="0" dirty="0"/>
              <a:t> down to about 2/3s and look for Schedule J Part II and III Supplemental Information – lists at least 10 of the most highest compensated employees</a:t>
            </a:r>
            <a:endParaRPr lang="en-US" dirty="0"/>
          </a:p>
        </p:txBody>
      </p:sp>
      <p:sp>
        <p:nvSpPr>
          <p:cNvPr id="4" name="Slide Number Placeholder 3"/>
          <p:cNvSpPr>
            <a:spLocks noGrp="1"/>
          </p:cNvSpPr>
          <p:nvPr>
            <p:ph type="sldNum" sz="quarter" idx="10"/>
          </p:nvPr>
        </p:nvSpPr>
        <p:spPr/>
        <p:txBody>
          <a:bodyPr/>
          <a:lstStyle/>
          <a:p>
            <a:fld id="{C4E3D14A-CCC7-434D-BB01-054AAF80AFD6}" type="slidenum">
              <a:rPr lang="en-US" smtClean="0"/>
              <a:t>28</a:t>
            </a:fld>
            <a:endParaRPr lang="en-US"/>
          </a:p>
        </p:txBody>
      </p:sp>
    </p:spTree>
    <p:extLst>
      <p:ext uri="{BB962C8B-B14F-4D97-AF65-F5344CB8AC3E}">
        <p14:creationId xmlns:p14="http://schemas.microsoft.com/office/powerpoint/2010/main" val="2432044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29</a:t>
            </a:fld>
            <a:endParaRPr lang="en-US"/>
          </a:p>
        </p:txBody>
      </p:sp>
    </p:spTree>
    <p:extLst>
      <p:ext uri="{BB962C8B-B14F-4D97-AF65-F5344CB8AC3E}">
        <p14:creationId xmlns:p14="http://schemas.microsoft.com/office/powerpoint/2010/main" val="67987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a:t>
            </a:fld>
            <a:endParaRPr lang="en-US"/>
          </a:p>
        </p:txBody>
      </p:sp>
    </p:spTree>
    <p:extLst>
      <p:ext uri="{BB962C8B-B14F-4D97-AF65-F5344CB8AC3E}">
        <p14:creationId xmlns:p14="http://schemas.microsoft.com/office/powerpoint/2010/main" val="444076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30</a:t>
            </a:fld>
            <a:endParaRPr lang="en-US"/>
          </a:p>
        </p:txBody>
      </p:sp>
    </p:spTree>
    <p:extLst>
      <p:ext uri="{BB962C8B-B14F-4D97-AF65-F5344CB8AC3E}">
        <p14:creationId xmlns:p14="http://schemas.microsoft.com/office/powerpoint/2010/main" val="4194293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3D14A-CCC7-434D-BB01-054AAF80AFD6}" type="slidenum">
              <a:rPr lang="en-US" smtClean="0"/>
              <a:t>31</a:t>
            </a:fld>
            <a:endParaRPr lang="en-US"/>
          </a:p>
        </p:txBody>
      </p:sp>
    </p:spTree>
    <p:extLst>
      <p:ext uri="{BB962C8B-B14F-4D97-AF65-F5344CB8AC3E}">
        <p14:creationId xmlns:p14="http://schemas.microsoft.com/office/powerpoint/2010/main" val="3153965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50 % of employees are forbidden / discourage in discussing pay</a:t>
            </a:r>
          </a:p>
          <a:p>
            <a:pPr defTabSz="931774">
              <a:defRPr/>
            </a:pPr>
            <a:endParaRPr lang="en-US" dirty="0"/>
          </a:p>
          <a:p>
            <a:pPr defTabSz="931774">
              <a:defRPr/>
            </a:pPr>
            <a:r>
              <a:rPr lang="en-US" dirty="0"/>
              <a:t>Paycheck Fairness Act (mid 1990s) just passed in the house March 2019:  </a:t>
            </a:r>
          </a:p>
          <a:p>
            <a:pPr defTabSz="931774">
              <a:defRPr/>
            </a:pPr>
            <a:r>
              <a:rPr lang="en-US" dirty="0"/>
              <a:t>Prohibits retaliation against workers for disclosing wages, prohibit salary history, requires employers to ensure job relatedness(pay gap is due to job not sex), allows the equal pay act lawsuits to be opt out versus often which is common in civil rights </a:t>
            </a:r>
            <a:r>
              <a:rPr lang="en-US" dirty="0" err="1"/>
              <a:t>cases,clarifying</a:t>
            </a:r>
            <a:r>
              <a:rPr lang="en-US" dirty="0"/>
              <a:t> comparable establishments, providing pay data (which recently current </a:t>
            </a:r>
            <a:r>
              <a:rPr lang="en-US"/>
              <a:t>administration removed).</a:t>
            </a:r>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32</a:t>
            </a:fld>
            <a:endParaRPr lang="en-US"/>
          </a:p>
        </p:txBody>
      </p:sp>
    </p:spTree>
    <p:extLst>
      <p:ext uri="{BB962C8B-B14F-4D97-AF65-F5344CB8AC3E}">
        <p14:creationId xmlns:p14="http://schemas.microsoft.com/office/powerpoint/2010/main" val="622937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of December 2020 – added Colorado, Alabama, Maine. Strengthened in existing states</a:t>
            </a:r>
            <a:endParaRPr lang="en-US" dirty="0"/>
          </a:p>
        </p:txBody>
      </p:sp>
      <p:sp>
        <p:nvSpPr>
          <p:cNvPr id="4" name="Slide Number Placeholder 3"/>
          <p:cNvSpPr>
            <a:spLocks noGrp="1"/>
          </p:cNvSpPr>
          <p:nvPr>
            <p:ph type="sldNum" sz="quarter" idx="10"/>
          </p:nvPr>
        </p:nvSpPr>
        <p:spPr/>
        <p:txBody>
          <a:bodyPr/>
          <a:lstStyle/>
          <a:p>
            <a:fld id="{C4E3D14A-CCC7-434D-BB01-054AAF80AFD6}" type="slidenum">
              <a:rPr lang="en-US" smtClean="0"/>
              <a:t>33</a:t>
            </a:fld>
            <a:endParaRPr lang="en-US"/>
          </a:p>
        </p:txBody>
      </p:sp>
    </p:spTree>
    <p:extLst>
      <p:ext uri="{BB962C8B-B14F-4D97-AF65-F5344CB8AC3E}">
        <p14:creationId xmlns:p14="http://schemas.microsoft.com/office/powerpoint/2010/main" val="255011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Glaciers melt, suns collapse</a:t>
            </a:r>
          </a:p>
          <a:p>
            <a:r>
              <a:rPr lang="en-US" dirty="0"/>
              <a:t>Stop. Talking.</a:t>
            </a:r>
          </a:p>
        </p:txBody>
      </p:sp>
      <p:sp>
        <p:nvSpPr>
          <p:cNvPr id="4" name="Slide Number Placeholder 3"/>
          <p:cNvSpPr>
            <a:spLocks noGrp="1"/>
          </p:cNvSpPr>
          <p:nvPr>
            <p:ph type="sldNum" sz="quarter" idx="5"/>
          </p:nvPr>
        </p:nvSpPr>
        <p:spPr/>
        <p:txBody>
          <a:bodyPr/>
          <a:lstStyle/>
          <a:p>
            <a:fld id="{590F7D27-5E4C-4219-986A-5F80A0C33976}" type="slidenum">
              <a:rPr lang="en-US" smtClean="0"/>
              <a:t>34</a:t>
            </a:fld>
            <a:endParaRPr lang="en-US"/>
          </a:p>
        </p:txBody>
      </p:sp>
    </p:spTree>
    <p:extLst>
      <p:ext uri="{BB962C8B-B14F-4D97-AF65-F5344CB8AC3E}">
        <p14:creationId xmlns:p14="http://schemas.microsoft.com/office/powerpoint/2010/main" val="3122148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Intonation</a:t>
            </a:r>
          </a:p>
          <a:p>
            <a:r>
              <a:rPr lang="en-US" dirty="0"/>
              <a:t>End</a:t>
            </a:r>
            <a:r>
              <a:rPr lang="en-US" baseline="0" dirty="0"/>
              <a:t> with a period </a:t>
            </a:r>
            <a:r>
              <a:rPr lang="mr-IN" baseline="0" dirty="0"/>
              <a:t>–</a:t>
            </a:r>
            <a:r>
              <a:rPr lang="en-US" baseline="0" dirty="0"/>
              <a:t> NOT a question or </a:t>
            </a:r>
            <a:r>
              <a:rPr lang="mr-IN" baseline="0" dirty="0"/>
              <a:t>…</a:t>
            </a:r>
            <a:r>
              <a:rPr lang="en-US" baseline="0" dirty="0"/>
              <a:t>.</a:t>
            </a:r>
          </a:p>
          <a:p>
            <a:endParaRPr lang="en-US" baseline="0" dirty="0"/>
          </a:p>
          <a:p>
            <a:r>
              <a:rPr lang="en-US" baseline="0" dirty="0"/>
              <a:t>You can also use human nature to your benefit – place the burden on them to reach back out to you in the future.  However if you are not interested, do tell them next time or when you realize that.</a:t>
            </a:r>
            <a:endParaRPr lang="en-US" dirty="0"/>
          </a:p>
        </p:txBody>
      </p:sp>
      <p:sp>
        <p:nvSpPr>
          <p:cNvPr id="4" name="Slide Number Placeholder 3"/>
          <p:cNvSpPr>
            <a:spLocks noGrp="1"/>
          </p:cNvSpPr>
          <p:nvPr>
            <p:ph type="sldNum" sz="quarter" idx="10"/>
          </p:nvPr>
        </p:nvSpPr>
        <p:spPr/>
        <p:txBody>
          <a:bodyPr/>
          <a:lstStyle/>
          <a:p>
            <a:fld id="{8214E097-42E8-A749-84EA-AD680C2A62BD}" type="slidenum">
              <a:rPr lang="en-US" smtClean="0"/>
              <a:t>35</a:t>
            </a:fld>
            <a:endParaRPr lang="en-US"/>
          </a:p>
        </p:txBody>
      </p:sp>
    </p:spTree>
    <p:extLst>
      <p:ext uri="{BB962C8B-B14F-4D97-AF65-F5344CB8AC3E}">
        <p14:creationId xmlns:p14="http://schemas.microsoft.com/office/powerpoint/2010/main" val="52052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36</a:t>
            </a:fld>
            <a:endParaRPr lang="en-US"/>
          </a:p>
        </p:txBody>
      </p:sp>
    </p:spTree>
    <p:extLst>
      <p:ext uri="{BB962C8B-B14F-4D97-AF65-F5344CB8AC3E}">
        <p14:creationId xmlns:p14="http://schemas.microsoft.com/office/powerpoint/2010/main" val="1553787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will stop with the previous salary question if you deflect once. If they </a:t>
            </a:r>
            <a:r>
              <a:rPr lang="en-US" dirty="0" err="1"/>
              <a:t>inisist</a:t>
            </a:r>
            <a:r>
              <a:rPr lang="en-US" dirty="0"/>
              <a:t>, then consider ”My employer considers that confidential”</a:t>
            </a:r>
          </a:p>
          <a:p>
            <a:r>
              <a:rPr lang="en-US" dirty="0"/>
              <a:t>If you are comfortable (and it may give you insight depending on how they answer), ”Research has shown that salary history can perpetuate gender and salary inequities, and I don’t </a:t>
            </a:r>
          </a:p>
          <a:p>
            <a:endParaRPr lang="en-US" dirty="0"/>
          </a:p>
          <a:p>
            <a:r>
              <a:rPr lang="en-US" dirty="0"/>
              <a:t>Practice with the group: keep pushing:</a:t>
            </a:r>
          </a:p>
          <a:p>
            <a:r>
              <a:rPr lang="en-US" sz="1200" dirty="0"/>
              <a:t>I’m looking to make $X-Y at my next position and wouldn’t like to leave my current job for less than that.” </a:t>
            </a:r>
          </a:p>
          <a:p>
            <a:r>
              <a:rPr lang="en-US" sz="1200" dirty="0"/>
              <a:t>Push back “</a:t>
            </a:r>
            <a:r>
              <a:rPr lang="en-US" sz="1200" i="1" dirty="0"/>
              <a:t>We really need to know what you are making now” </a:t>
            </a:r>
            <a:endParaRPr lang="en-US" sz="1200" dirty="0"/>
          </a:p>
          <a:p>
            <a:r>
              <a:rPr lang="en-US" sz="1200" dirty="0"/>
              <a:t>“That’s not something I disclose. However, I know that in my next position I’d like to be making $X-Y.”</a:t>
            </a:r>
          </a:p>
          <a:p>
            <a:r>
              <a:rPr lang="en-US" sz="1200" dirty="0"/>
              <a:t>Rinse and repeat</a:t>
            </a:r>
          </a:p>
          <a:p>
            <a:endParaRPr lang="en-US" sz="1200" dirty="0"/>
          </a:p>
          <a:p>
            <a:r>
              <a:rPr lang="en-US" sz="1200" dirty="0"/>
              <a:t>“Research shows that salary history can perpetuate gender and racial pay discrepancies. I do not share that information. </a:t>
            </a:r>
          </a:p>
          <a:p>
            <a:r>
              <a:rPr lang="en-US" sz="1200" dirty="0"/>
              <a:t>Remember, if they keep asking, they are making it awkward – NOT you. </a:t>
            </a:r>
          </a:p>
          <a:p>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37</a:t>
            </a:fld>
            <a:endParaRPr lang="en-US"/>
          </a:p>
        </p:txBody>
      </p:sp>
    </p:spTree>
    <p:extLst>
      <p:ext uri="{BB962C8B-B14F-4D97-AF65-F5344CB8AC3E}">
        <p14:creationId xmlns:p14="http://schemas.microsoft.com/office/powerpoint/2010/main" val="2284821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38</a:t>
            </a:fld>
            <a:endParaRPr lang="en-US"/>
          </a:p>
        </p:txBody>
      </p:sp>
    </p:spTree>
    <p:extLst>
      <p:ext uri="{BB962C8B-B14F-4D97-AF65-F5344CB8AC3E}">
        <p14:creationId xmlns:p14="http://schemas.microsoft.com/office/powerpoint/2010/main" val="3400398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39</a:t>
            </a:fld>
            <a:endParaRPr lang="en-US"/>
          </a:p>
        </p:txBody>
      </p:sp>
    </p:spTree>
    <p:extLst>
      <p:ext uri="{BB962C8B-B14F-4D97-AF65-F5344CB8AC3E}">
        <p14:creationId xmlns:p14="http://schemas.microsoft.com/office/powerpoint/2010/main" val="314870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a:t>
            </a:fld>
            <a:endParaRPr lang="en-US"/>
          </a:p>
        </p:txBody>
      </p:sp>
    </p:spTree>
    <p:extLst>
      <p:ext uri="{BB962C8B-B14F-4D97-AF65-F5344CB8AC3E}">
        <p14:creationId xmlns:p14="http://schemas.microsoft.com/office/powerpoint/2010/main" val="1137097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40</a:t>
            </a:fld>
            <a:endParaRPr lang="en-US"/>
          </a:p>
        </p:txBody>
      </p:sp>
    </p:spTree>
    <p:extLst>
      <p:ext uri="{BB962C8B-B14F-4D97-AF65-F5344CB8AC3E}">
        <p14:creationId xmlns:p14="http://schemas.microsoft.com/office/powerpoint/2010/main" val="1465679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Declarative sentences without apology. </a:t>
            </a:r>
          </a:p>
          <a:p>
            <a:r>
              <a:rPr lang="en-US" dirty="0"/>
              <a:t>Practice this with friends- it is NOT easy</a:t>
            </a:r>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41</a:t>
            </a:fld>
            <a:endParaRPr lang="en-US"/>
          </a:p>
        </p:txBody>
      </p:sp>
    </p:spTree>
    <p:extLst>
      <p:ext uri="{BB962C8B-B14F-4D97-AF65-F5344CB8AC3E}">
        <p14:creationId xmlns:p14="http://schemas.microsoft.com/office/powerpoint/2010/main" val="3125430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42</a:t>
            </a:fld>
            <a:endParaRPr lang="en-US"/>
          </a:p>
        </p:txBody>
      </p:sp>
    </p:spTree>
    <p:extLst>
      <p:ext uri="{BB962C8B-B14F-4D97-AF65-F5344CB8AC3E}">
        <p14:creationId xmlns:p14="http://schemas.microsoft.com/office/powerpoint/2010/main" val="749206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43</a:t>
            </a:fld>
            <a:endParaRPr lang="en-US"/>
          </a:p>
        </p:txBody>
      </p:sp>
    </p:spTree>
    <p:extLst>
      <p:ext uri="{BB962C8B-B14F-4D97-AF65-F5344CB8AC3E}">
        <p14:creationId xmlns:p14="http://schemas.microsoft.com/office/powerpoint/2010/main" val="3489064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44</a:t>
            </a:fld>
            <a:endParaRPr lang="en-US"/>
          </a:p>
        </p:txBody>
      </p:sp>
    </p:spTree>
    <p:extLst>
      <p:ext uri="{BB962C8B-B14F-4D97-AF65-F5344CB8AC3E}">
        <p14:creationId xmlns:p14="http://schemas.microsoft.com/office/powerpoint/2010/main" val="3142663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45</a:t>
            </a:fld>
            <a:endParaRPr lang="en-US"/>
          </a:p>
        </p:txBody>
      </p:sp>
    </p:spTree>
    <p:extLst>
      <p:ext uri="{BB962C8B-B14F-4D97-AF65-F5344CB8AC3E}">
        <p14:creationId xmlns:p14="http://schemas.microsoft.com/office/powerpoint/2010/main" val="3451416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46</a:t>
            </a:fld>
            <a:endParaRPr lang="en-US"/>
          </a:p>
        </p:txBody>
      </p:sp>
    </p:spTree>
    <p:extLst>
      <p:ext uri="{BB962C8B-B14F-4D97-AF65-F5344CB8AC3E}">
        <p14:creationId xmlns:p14="http://schemas.microsoft.com/office/powerpoint/2010/main" val="795929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JAMA Surgery </a:t>
            </a:r>
          </a:p>
          <a:p>
            <a:r>
              <a:rPr lang="en-US" dirty="0"/>
              <a:t>The invited commentary is an astonishing admonishment to mothers to hire more help: absolutely no critique of the medical system and no suggestion that there is anything wrong with the reality that women have the majority of domestic responsibilities……..Makes you remember exactly WHY you did not choose to go into surgery!</a:t>
            </a:r>
          </a:p>
          <a:p>
            <a:endParaRPr lang="en-US" dirty="0"/>
          </a:p>
          <a:p>
            <a:endParaRPr lang="en-US" dirty="0"/>
          </a:p>
          <a:p>
            <a:pPr defTabSz="931774">
              <a:defRPr/>
            </a:pPr>
            <a:r>
              <a:rPr lang="en-US" dirty="0">
                <a:latin typeface="GuardianSansGR"/>
              </a:rPr>
              <a:t>Physician mothers in procedural specialties primarily responsible for </a:t>
            </a:r>
            <a:r>
              <a:rPr lang="en-US" b="1" dirty="0">
                <a:latin typeface="GuardianSansGR"/>
              </a:rPr>
              <a:t>5 or more </a:t>
            </a:r>
            <a:r>
              <a:rPr lang="en-US" dirty="0">
                <a:latin typeface="GuardianSansGR"/>
              </a:rPr>
              <a:t>domestic tasks reported a desire to change careers more often than those responsible for fewer than 5 tasks (105 of 191 [55.0%] vs 114 of 271 [42.1%]; </a:t>
            </a:r>
            <a:r>
              <a:rPr lang="en-US" i="1" dirty="0">
                <a:latin typeface="GuardianSans"/>
              </a:rPr>
              <a:t>P </a:t>
            </a:r>
            <a:r>
              <a:rPr lang="en-US" dirty="0">
                <a:latin typeface="GuardianSansGR"/>
              </a:rPr>
              <a:t>= .008). This difference was not noted in physician mothers in nonprocedural specialties. </a:t>
            </a:r>
            <a:endParaRPr lang="en-US" dirty="0"/>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47</a:t>
            </a:fld>
            <a:endParaRPr lang="en-US"/>
          </a:p>
        </p:txBody>
      </p:sp>
    </p:spTree>
    <p:extLst>
      <p:ext uri="{BB962C8B-B14F-4D97-AF65-F5344CB8AC3E}">
        <p14:creationId xmlns:p14="http://schemas.microsoft.com/office/powerpoint/2010/main" val="1992437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48</a:t>
            </a:fld>
            <a:endParaRPr lang="en-US"/>
          </a:p>
        </p:txBody>
      </p:sp>
    </p:spTree>
    <p:extLst>
      <p:ext uri="{BB962C8B-B14F-4D97-AF65-F5344CB8AC3E}">
        <p14:creationId xmlns:p14="http://schemas.microsoft.com/office/powerpoint/2010/main" val="483714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a relational account (or “I-We”) strategy is to explain why your counterpart should perceive your negotiating as legitimate in terms that also communicate your concern for organizational relationships.</a:t>
            </a:r>
          </a:p>
          <a:p>
            <a:r>
              <a:rPr lang="en-US" dirty="0"/>
              <a:t>I should acknowledge that this idea of using “relational accounts” or “I-We” strategies drives some women crazy. It makes them feel like they are bending to unjust stereotypes or simply being inauthentic. I sympathize with that reaction. We were surprised while doing the research that it would be so hard to make the backlash effects go away. But, every movement needs its idealists and pragmatists, and I am playing the pragmatist here.</a:t>
            </a:r>
          </a:p>
          <a:p>
            <a:r>
              <a:rPr lang="en-US" dirty="0"/>
              <a:t>It is good advice for </a:t>
            </a:r>
            <a:r>
              <a:rPr lang="en-US" i="1" dirty="0"/>
              <a:t>any</a:t>
            </a:r>
            <a:r>
              <a:rPr lang="en-US" dirty="0"/>
              <a:t> negotiator – male or female — to ask for what they want in terms that their counterparts will perceive as legitimate and mutually beneficial. But for women, it is especially helpful because it unburdens them from the social costs of self-advocating</a:t>
            </a:r>
          </a:p>
          <a:p>
            <a:endParaRPr lang="en-US" dirty="0"/>
          </a:p>
        </p:txBody>
      </p:sp>
      <p:sp>
        <p:nvSpPr>
          <p:cNvPr id="4" name="Slide Number Placeholder 3"/>
          <p:cNvSpPr>
            <a:spLocks noGrp="1"/>
          </p:cNvSpPr>
          <p:nvPr>
            <p:ph type="sldNum" sz="quarter" idx="10"/>
          </p:nvPr>
        </p:nvSpPr>
        <p:spPr/>
        <p:txBody>
          <a:bodyPr/>
          <a:lstStyle/>
          <a:p>
            <a:fld id="{590F7D27-5E4C-4219-986A-5F80A0C33976}" type="slidenum">
              <a:rPr lang="en-US" smtClean="0"/>
              <a:t>49</a:t>
            </a:fld>
            <a:endParaRPr lang="en-US"/>
          </a:p>
        </p:txBody>
      </p:sp>
    </p:spTree>
    <p:extLst>
      <p:ext uri="{BB962C8B-B14F-4D97-AF65-F5344CB8AC3E}">
        <p14:creationId xmlns:p14="http://schemas.microsoft.com/office/powerpoint/2010/main" val="39298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modify the notes in this section to avoid tampering with the Poll Everywhere activity.
More info at polleverywhere.com/support
Know our Audience: Where are you in your career?</a:t>
            </a:r>
          </a:p>
          <a:p>
            <a:r>
              <a:rPr lang="en-US"/>
              <a:t>https://www.polleverywhere.com/multiple_choice_polls/6EupmQRQ8lmAEOkP1jNci</a:t>
            </a:r>
          </a:p>
        </p:txBody>
      </p:sp>
      <p:sp>
        <p:nvSpPr>
          <p:cNvPr id="4" name="Slide Number Placeholder 3"/>
          <p:cNvSpPr>
            <a:spLocks noGrp="1"/>
          </p:cNvSpPr>
          <p:nvPr>
            <p:ph type="sldNum" sz="quarter" idx="5"/>
          </p:nvPr>
        </p:nvSpPr>
        <p:spPr/>
        <p:txBody>
          <a:bodyPr/>
          <a:lstStyle/>
          <a:p>
            <a:fld id="{3C441F82-EE64-8B40-BBA7-AA8D3F9D7700}" type="slidenum">
              <a:rPr lang="en-US" smtClean="0"/>
              <a:t>5</a:t>
            </a:fld>
            <a:endParaRPr lang="en-US"/>
          </a:p>
        </p:txBody>
      </p:sp>
    </p:spTree>
    <p:extLst>
      <p:ext uri="{BB962C8B-B14F-4D97-AF65-F5344CB8AC3E}">
        <p14:creationId xmlns:p14="http://schemas.microsoft.com/office/powerpoint/2010/main" val="3101256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50</a:t>
            </a:fld>
            <a:endParaRPr lang="en-US"/>
          </a:p>
        </p:txBody>
      </p:sp>
    </p:spTree>
    <p:extLst>
      <p:ext uri="{BB962C8B-B14F-4D97-AF65-F5344CB8AC3E}">
        <p14:creationId xmlns:p14="http://schemas.microsoft.com/office/powerpoint/2010/main" val="3822663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51</a:t>
            </a:fld>
            <a:endParaRPr lang="en-US"/>
          </a:p>
        </p:txBody>
      </p:sp>
    </p:spTree>
    <p:extLst>
      <p:ext uri="{BB962C8B-B14F-4D97-AF65-F5344CB8AC3E}">
        <p14:creationId xmlns:p14="http://schemas.microsoft.com/office/powerpoint/2010/main" val="1513412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52</a:t>
            </a:fld>
            <a:endParaRPr lang="en-US"/>
          </a:p>
        </p:txBody>
      </p:sp>
    </p:spTree>
    <p:extLst>
      <p:ext uri="{BB962C8B-B14F-4D97-AF65-F5344CB8AC3E}">
        <p14:creationId xmlns:p14="http://schemas.microsoft.com/office/powerpoint/2010/main" val="3990530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53</a:t>
            </a:fld>
            <a:endParaRPr lang="en-US"/>
          </a:p>
        </p:txBody>
      </p:sp>
    </p:spTree>
    <p:extLst>
      <p:ext uri="{BB962C8B-B14F-4D97-AF65-F5344CB8AC3E}">
        <p14:creationId xmlns:p14="http://schemas.microsoft.com/office/powerpoint/2010/main" val="1777283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54</a:t>
            </a:fld>
            <a:endParaRPr lang="en-US"/>
          </a:p>
        </p:txBody>
      </p:sp>
    </p:spTree>
    <p:extLst>
      <p:ext uri="{BB962C8B-B14F-4D97-AF65-F5344CB8AC3E}">
        <p14:creationId xmlns:p14="http://schemas.microsoft.com/office/powerpoint/2010/main" val="302940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55</a:t>
            </a:fld>
            <a:endParaRPr lang="en-US"/>
          </a:p>
        </p:txBody>
      </p:sp>
    </p:spTree>
    <p:extLst>
      <p:ext uri="{BB962C8B-B14F-4D97-AF65-F5344CB8AC3E}">
        <p14:creationId xmlns:p14="http://schemas.microsoft.com/office/powerpoint/2010/main" val="20324554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state employees, UNC faculty salaries are a matter of public record. However, they can make it difficult – such as requiring a phone call to HR with a name or two – more may require an email. Recommend on-line searches with various browsers.</a:t>
            </a:r>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56</a:t>
            </a:fld>
            <a:endParaRPr lang="en-US"/>
          </a:p>
        </p:txBody>
      </p:sp>
    </p:spTree>
    <p:extLst>
      <p:ext uri="{BB962C8B-B14F-4D97-AF65-F5344CB8AC3E}">
        <p14:creationId xmlns:p14="http://schemas.microsoft.com/office/powerpoint/2010/main" val="2762928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57</a:t>
            </a:fld>
            <a:endParaRPr lang="en-US"/>
          </a:p>
        </p:txBody>
      </p:sp>
    </p:spTree>
    <p:extLst>
      <p:ext uri="{BB962C8B-B14F-4D97-AF65-F5344CB8AC3E}">
        <p14:creationId xmlns:p14="http://schemas.microsoft.com/office/powerpoint/2010/main" val="36976412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58</a:t>
            </a:fld>
            <a:endParaRPr lang="en-US"/>
          </a:p>
        </p:txBody>
      </p:sp>
    </p:spTree>
    <p:extLst>
      <p:ext uri="{BB962C8B-B14F-4D97-AF65-F5344CB8AC3E}">
        <p14:creationId xmlns:p14="http://schemas.microsoft.com/office/powerpoint/2010/main" val="3491979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3D14A-CCC7-434D-BB01-054AAF80AFD6}" type="slidenum">
              <a:rPr lang="en-US" smtClean="0"/>
              <a:t>59</a:t>
            </a:fld>
            <a:endParaRPr lang="en-US"/>
          </a:p>
        </p:txBody>
      </p:sp>
    </p:spTree>
    <p:extLst>
      <p:ext uri="{BB962C8B-B14F-4D97-AF65-F5344CB8AC3E}">
        <p14:creationId xmlns:p14="http://schemas.microsoft.com/office/powerpoint/2010/main" val="2733028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structure:  review some background /a bit of data and then break into 3 groups dependent on where you are in your career and do some role play</a:t>
            </a:r>
          </a:p>
          <a:p>
            <a:r>
              <a:rPr lang="en-US" dirty="0"/>
              <a:t>And then report out </a:t>
            </a:r>
          </a:p>
          <a:p>
            <a:r>
              <a:rPr lang="en-US" dirty="0"/>
              <a:t>In the report out we have lots of resources and information that we will utilize as the questions and issues arise</a:t>
            </a:r>
          </a:p>
          <a:p>
            <a:r>
              <a:rPr lang="en-US" dirty="0"/>
              <a:t>All this will get on FMDRL so do not worry if you want a </a:t>
            </a:r>
            <a:r>
              <a:rPr lang="en-US" dirty="0" err="1"/>
              <a:t>respource</a:t>
            </a:r>
            <a:r>
              <a:rPr lang="en-US" dirty="0"/>
              <a:t> – you’ll be able to find it</a:t>
            </a:r>
          </a:p>
        </p:txBody>
      </p:sp>
      <p:sp>
        <p:nvSpPr>
          <p:cNvPr id="4" name="Slide Number Placeholder 3"/>
          <p:cNvSpPr>
            <a:spLocks noGrp="1"/>
          </p:cNvSpPr>
          <p:nvPr>
            <p:ph type="sldNum" sz="quarter" idx="5"/>
          </p:nvPr>
        </p:nvSpPr>
        <p:spPr/>
        <p:txBody>
          <a:bodyPr/>
          <a:lstStyle/>
          <a:p>
            <a:fld id="{590F7D27-5E4C-4219-986A-5F80A0C33976}" type="slidenum">
              <a:rPr lang="en-US" smtClean="0"/>
              <a:t>6</a:t>
            </a:fld>
            <a:endParaRPr lang="en-US"/>
          </a:p>
        </p:txBody>
      </p:sp>
    </p:spTree>
    <p:extLst>
      <p:ext uri="{BB962C8B-B14F-4D97-AF65-F5344CB8AC3E}">
        <p14:creationId xmlns:p14="http://schemas.microsoft.com/office/powerpoint/2010/main" val="19117359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60</a:t>
            </a:fld>
            <a:endParaRPr lang="en-US"/>
          </a:p>
        </p:txBody>
      </p:sp>
    </p:spTree>
    <p:extLst>
      <p:ext uri="{BB962C8B-B14F-4D97-AF65-F5344CB8AC3E}">
        <p14:creationId xmlns:p14="http://schemas.microsoft.com/office/powerpoint/2010/main" val="4816944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61</a:t>
            </a:fld>
            <a:endParaRPr lang="en-US"/>
          </a:p>
        </p:txBody>
      </p:sp>
    </p:spTree>
    <p:extLst>
      <p:ext uri="{BB962C8B-B14F-4D97-AF65-F5344CB8AC3E}">
        <p14:creationId xmlns:p14="http://schemas.microsoft.com/office/powerpoint/2010/main" val="2910904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62</a:t>
            </a:fld>
            <a:endParaRPr lang="en-US"/>
          </a:p>
        </p:txBody>
      </p:sp>
    </p:spTree>
    <p:extLst>
      <p:ext uri="{BB962C8B-B14F-4D97-AF65-F5344CB8AC3E}">
        <p14:creationId xmlns:p14="http://schemas.microsoft.com/office/powerpoint/2010/main" val="82472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Female to Male transgender tend to remain the same or see a slight increase. Data ongoing.</a:t>
            </a:r>
          </a:p>
        </p:txBody>
      </p:sp>
      <p:sp>
        <p:nvSpPr>
          <p:cNvPr id="4" name="Slide Number Placeholder 3"/>
          <p:cNvSpPr>
            <a:spLocks noGrp="1"/>
          </p:cNvSpPr>
          <p:nvPr>
            <p:ph type="sldNum" sz="quarter" idx="5"/>
          </p:nvPr>
        </p:nvSpPr>
        <p:spPr/>
        <p:txBody>
          <a:bodyPr/>
          <a:lstStyle/>
          <a:p>
            <a:fld id="{590F7D27-5E4C-4219-986A-5F80A0C33976}" type="slidenum">
              <a:rPr lang="en-US" smtClean="0"/>
              <a:t>63</a:t>
            </a:fld>
            <a:endParaRPr lang="en-US"/>
          </a:p>
        </p:txBody>
      </p:sp>
    </p:spTree>
    <p:extLst>
      <p:ext uri="{BB962C8B-B14F-4D97-AF65-F5344CB8AC3E}">
        <p14:creationId xmlns:p14="http://schemas.microsoft.com/office/powerpoint/2010/main" val="24757945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64</a:t>
            </a:fld>
            <a:endParaRPr lang="en-US"/>
          </a:p>
        </p:txBody>
      </p:sp>
    </p:spTree>
    <p:extLst>
      <p:ext uri="{BB962C8B-B14F-4D97-AF65-F5344CB8AC3E}">
        <p14:creationId xmlns:p14="http://schemas.microsoft.com/office/powerpoint/2010/main" val="38266662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65</a:t>
            </a:fld>
            <a:endParaRPr lang="en-US"/>
          </a:p>
        </p:txBody>
      </p:sp>
    </p:spTree>
    <p:extLst>
      <p:ext uri="{BB962C8B-B14F-4D97-AF65-F5344CB8AC3E}">
        <p14:creationId xmlns:p14="http://schemas.microsoft.com/office/powerpoint/2010/main" val="38003075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66</a:t>
            </a:fld>
            <a:endParaRPr lang="en-US"/>
          </a:p>
        </p:txBody>
      </p:sp>
    </p:spTree>
    <p:extLst>
      <p:ext uri="{BB962C8B-B14F-4D97-AF65-F5344CB8AC3E}">
        <p14:creationId xmlns:p14="http://schemas.microsoft.com/office/powerpoint/2010/main" val="502031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67</a:t>
            </a:fld>
            <a:endParaRPr lang="en-US"/>
          </a:p>
        </p:txBody>
      </p:sp>
    </p:spTree>
    <p:extLst>
      <p:ext uri="{BB962C8B-B14F-4D97-AF65-F5344CB8AC3E}">
        <p14:creationId xmlns:p14="http://schemas.microsoft.com/office/powerpoint/2010/main" val="39386499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68</a:t>
            </a:fld>
            <a:endParaRPr lang="en-US"/>
          </a:p>
        </p:txBody>
      </p:sp>
    </p:spTree>
    <p:extLst>
      <p:ext uri="{BB962C8B-B14F-4D97-AF65-F5344CB8AC3E}">
        <p14:creationId xmlns:p14="http://schemas.microsoft.com/office/powerpoint/2010/main" val="199605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modify the notes in this section to avoid tampering with the Poll Everywhere activity.
More info at </a:t>
            </a:r>
            <a:r>
              <a:rPr lang="en-US" dirty="0" err="1"/>
              <a:t>polleverywhere.com</a:t>
            </a:r>
            <a:r>
              <a:rPr lang="en-US" dirty="0"/>
              <a:t>/support
Word cloud: Discussions about money and salary make me feel</a:t>
            </a:r>
          </a:p>
          <a:p>
            <a:r>
              <a:rPr lang="en-US" dirty="0"/>
              <a:t>https://</a:t>
            </a:r>
            <a:r>
              <a:rPr lang="en-US" dirty="0" err="1"/>
              <a:t>www.polleverywhere.com</a:t>
            </a:r>
            <a:r>
              <a:rPr lang="en-US" dirty="0"/>
              <a:t>/</a:t>
            </a:r>
            <a:r>
              <a:rPr lang="en-US" dirty="0" err="1"/>
              <a:t>free_text_polls</a:t>
            </a:r>
            <a:r>
              <a:rPr lang="en-US" dirty="0"/>
              <a:t>/JOmr7A2i2tuLBTaxOrDo2</a:t>
            </a:r>
          </a:p>
        </p:txBody>
      </p:sp>
      <p:sp>
        <p:nvSpPr>
          <p:cNvPr id="4" name="Slide Number Placeholder 3"/>
          <p:cNvSpPr>
            <a:spLocks noGrp="1"/>
          </p:cNvSpPr>
          <p:nvPr>
            <p:ph type="sldNum" sz="quarter" idx="5"/>
          </p:nvPr>
        </p:nvSpPr>
        <p:spPr/>
        <p:txBody>
          <a:bodyPr/>
          <a:lstStyle/>
          <a:p>
            <a:fld id="{3C441F82-EE64-8B40-BBA7-AA8D3F9D7700}" type="slidenum">
              <a:rPr lang="en-US" smtClean="0"/>
              <a:t>7</a:t>
            </a:fld>
            <a:endParaRPr lang="en-US"/>
          </a:p>
        </p:txBody>
      </p:sp>
    </p:spTree>
    <p:extLst>
      <p:ext uri="{BB962C8B-B14F-4D97-AF65-F5344CB8AC3E}">
        <p14:creationId xmlns:p14="http://schemas.microsoft.com/office/powerpoint/2010/main" val="419811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BMJ July 2020: </a:t>
            </a:r>
            <a:r>
              <a:rPr lang="en-US" sz="1200" b="0" i="0" kern="1200" dirty="0">
                <a:solidFill>
                  <a:schemeClr val="tx1"/>
                </a:solidFill>
                <a:effectLst/>
                <a:latin typeface="+mn-lt"/>
                <a:ea typeface="+mn-ea"/>
                <a:cs typeface="+mn-cs"/>
              </a:rPr>
              <a:t>The analysis showed that in nonsurgical specialty practices with at least as many women as men, men earn 12 percent more than women. However, that gap nearly doubles—to 20 percent—for practices with more than 90 percent male physicians on staff.</a:t>
            </a:r>
          </a:p>
          <a:p>
            <a:r>
              <a:rPr lang="en-US" sz="1200" b="0" i="0" kern="1200" dirty="0">
                <a:solidFill>
                  <a:schemeClr val="tx1"/>
                </a:solidFill>
                <a:effectLst/>
                <a:latin typeface="+mn-lt"/>
                <a:ea typeface="+mn-ea"/>
                <a:cs typeface="+mn-cs"/>
              </a:rPr>
              <a:t>Teaching points:</a:t>
            </a:r>
          </a:p>
          <a:p>
            <a:pPr marL="228600" indent="-228600">
              <a:buAutoNum type="arabicPeriod"/>
            </a:pPr>
            <a:r>
              <a:rPr lang="en-US" sz="1200" b="0" i="0" kern="1200" dirty="0">
                <a:solidFill>
                  <a:schemeClr val="tx1"/>
                </a:solidFill>
                <a:effectLst/>
                <a:latin typeface="+mn-lt"/>
                <a:ea typeface="+mn-ea"/>
                <a:cs typeface="+mn-cs"/>
              </a:rPr>
              <a:t>No change</a:t>
            </a:r>
          </a:p>
          <a:p>
            <a:pPr marL="228600" indent="-228600">
              <a:buAutoNum type="arabicPeriod"/>
            </a:pPr>
            <a:r>
              <a:rPr lang="en-US" sz="1200" b="0" i="0" kern="1200" dirty="0">
                <a:solidFill>
                  <a:schemeClr val="tx1"/>
                </a:solidFill>
                <a:effectLst/>
                <a:latin typeface="+mn-lt"/>
                <a:ea typeface="+mn-ea"/>
                <a:cs typeface="+mn-cs"/>
              </a:rPr>
              <a:t>Women start low and impacts them forever</a:t>
            </a:r>
          </a:p>
          <a:p>
            <a:pPr marL="228600" indent="-228600">
              <a:buAutoNum type="arabicPeriod"/>
            </a:pPr>
            <a:r>
              <a:rPr lang="en-US" sz="1200" b="0" i="0" kern="1200" dirty="0">
                <a:solidFill>
                  <a:schemeClr val="tx1"/>
                </a:solidFill>
                <a:effectLst/>
                <a:latin typeface="+mn-lt"/>
                <a:ea typeface="+mn-ea"/>
                <a:cs typeface="+mn-cs"/>
              </a:rPr>
              <a:t>Transparency matters – but elusive in medicine</a:t>
            </a:r>
          </a:p>
          <a:p>
            <a:pPr marL="228600" indent="-228600">
              <a:buAutoNum type="arabicPeriod"/>
            </a:pPr>
            <a:r>
              <a:rPr lang="en-US" sz="1200" b="0" i="0" kern="1200" dirty="0">
                <a:solidFill>
                  <a:schemeClr val="tx1"/>
                </a:solidFill>
                <a:effectLst/>
                <a:latin typeface="+mn-lt"/>
                <a:ea typeface="+mn-ea"/>
                <a:cs typeface="+mn-cs"/>
              </a:rPr>
              <a:t>Gender of providers in practices makes a difference</a:t>
            </a:r>
            <a:endParaRPr lang="en-US" dirty="0"/>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8</a:t>
            </a:fld>
            <a:endParaRPr lang="en-US"/>
          </a:p>
        </p:txBody>
      </p:sp>
    </p:spTree>
    <p:extLst>
      <p:ext uri="{BB962C8B-B14F-4D97-AF65-F5344CB8AC3E}">
        <p14:creationId xmlns:p14="http://schemas.microsoft.com/office/powerpoint/2010/main" val="3814160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McKinsey report July 2020: women make up 43% of workforce but accounted for 56% of </a:t>
            </a:r>
            <a:r>
              <a:rPr lang="en-US" dirty="0" err="1"/>
              <a:t>covid</a:t>
            </a:r>
            <a:r>
              <a:rPr lang="en-US" dirty="0"/>
              <a:t>-related job losses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a:t>
            </a:r>
            <a:r>
              <a:rPr lang="en-US" u="sng" dirty="0">
                <a:hlinkClick r:id="rId3"/>
              </a:rPr>
              <a:t>paper</a:t>
            </a:r>
            <a:r>
              <a:rPr lang="en-US" dirty="0"/>
              <a:t> published in 2017 in </a:t>
            </a:r>
            <a:r>
              <a:rPr lang="en-US" i="1" dirty="0"/>
              <a:t>Gynecologic Oncology</a:t>
            </a:r>
            <a:r>
              <a:rPr lang="en-US" dirty="0"/>
              <a:t>, researchers compared gynecologic and urologic procedures and found that 72% of male procedures were weighted more for work and total RVUs, and 84% of procedures were compensated at a higher rate for male-specific procedures. For instance, a biopsy of the prostate is worth 4.61 RVUs while a biopsy of the endometrium is 1.53 RVUs. Even the same procedure — a total urethrectomy — has different RVUs for men and women. For men, it’s 16.85; for women, 13.72. The differences may not be nefarious, but </a:t>
            </a:r>
            <a:r>
              <a:rPr lang="en-US" dirty="0" err="1"/>
              <a:t>Parangi</a:t>
            </a:r>
            <a:r>
              <a:rPr lang="en-US" dirty="0"/>
              <a:t> suspects they reflect a male-dominated culture in medicine. “The committee that establishes RVUs has 30 voting members. Only two are female,” she says</a:t>
            </a:r>
          </a:p>
          <a:p>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9</a:t>
            </a:fld>
            <a:endParaRPr lang="en-US"/>
          </a:p>
        </p:txBody>
      </p:sp>
    </p:spTree>
    <p:extLst>
      <p:ext uri="{BB962C8B-B14F-4D97-AF65-F5344CB8AC3E}">
        <p14:creationId xmlns:p14="http://schemas.microsoft.com/office/powerpoint/2010/main" val="263681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433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74A-A006-C646-9A69-7BC295F036D7}"/>
              </a:ext>
            </a:extLst>
          </p:cNvPr>
          <p:cNvSpPr>
            <a:spLocks noGrp="1"/>
          </p:cNvSpPr>
          <p:nvPr>
            <p:ph type="ctrTitle"/>
          </p:nvPr>
        </p:nvSpPr>
        <p:spPr>
          <a:xfrm>
            <a:off x="628650" y="1200150"/>
            <a:ext cx="7688766" cy="801571"/>
          </a:xfrm>
        </p:spPr>
        <p:txBody>
          <a:bodyPr anchor="t"/>
          <a:lstStyle>
            <a:lvl1pPr algn="ctr">
              <a:defRPr sz="3600">
                <a:solidFill>
                  <a:schemeClr val="accent3"/>
                </a:solidFill>
              </a:defRPr>
            </a:lvl1pPr>
          </a:lstStyle>
          <a:p>
            <a:r>
              <a:rPr lang="en-US" dirty="0"/>
              <a:t>Click to edit Master title style</a:t>
            </a:r>
          </a:p>
        </p:txBody>
      </p:sp>
      <p:sp>
        <p:nvSpPr>
          <p:cNvPr id="3" name="Subtitle 2">
            <a:extLst>
              <a:ext uri="{FF2B5EF4-FFF2-40B4-BE49-F238E27FC236}">
                <a16:creationId xmlns:a16="http://schemas.microsoft.com/office/drawing/2014/main" id="{9F6E5E4A-ED7B-C241-AC17-720D86FB3404}"/>
              </a:ext>
            </a:extLst>
          </p:cNvPr>
          <p:cNvSpPr>
            <a:spLocks noGrp="1"/>
          </p:cNvSpPr>
          <p:nvPr>
            <p:ph type="subTitle" idx="1"/>
          </p:nvPr>
        </p:nvSpPr>
        <p:spPr>
          <a:xfrm>
            <a:off x="1143000" y="2154217"/>
            <a:ext cx="6858000" cy="1241425"/>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ECA19956-4772-9E4B-9470-19B29C1C155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122566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A09F-78DD-7743-AC45-EF2576A115B9}"/>
              </a:ext>
            </a:extLst>
          </p:cNvPr>
          <p:cNvSpPr>
            <a:spLocks noGrp="1"/>
          </p:cNvSpPr>
          <p:nvPr>
            <p:ph type="title"/>
          </p:nvPr>
        </p:nvSpPr>
        <p:spPr>
          <a:xfrm>
            <a:off x="628650" y="549701"/>
            <a:ext cx="7886700" cy="993775"/>
          </a:xfrm>
        </p:spPr>
        <p:txBody>
          <a:bodyPr/>
          <a:lstStyle>
            <a:lvl1pPr>
              <a:defRPr sz="3600">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5487A3-339E-454C-AB7E-279FAFE814AA}"/>
              </a:ext>
            </a:extLst>
          </p:cNvPr>
          <p:cNvSpPr>
            <a:spLocks noGrp="1"/>
          </p:cNvSpPr>
          <p:nvPr>
            <p:ph idx="1"/>
          </p:nvPr>
        </p:nvSpPr>
        <p:spPr>
          <a:xfrm>
            <a:off x="628650" y="1645076"/>
            <a:ext cx="7886700" cy="158134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160F5591-9102-B445-B351-CFFDE090EECF}"/>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3227073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752A-B392-8C4B-A18A-83752193CE9B}"/>
              </a:ext>
            </a:extLst>
          </p:cNvPr>
          <p:cNvSpPr>
            <a:spLocks noGrp="1"/>
          </p:cNvSpPr>
          <p:nvPr>
            <p:ph type="title"/>
          </p:nvPr>
        </p:nvSpPr>
        <p:spPr>
          <a:xfrm>
            <a:off x="623888" y="1282700"/>
            <a:ext cx="7886700" cy="724520"/>
          </a:xfrm>
        </p:spPr>
        <p:txBody>
          <a:bodyPr anchor="t"/>
          <a:lstStyle>
            <a:lvl1pPr>
              <a:defRPr sz="3600">
                <a:solidFill>
                  <a:schemeClr val="accent3"/>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0CE138-B984-EB48-B415-42DFD810CEC4}"/>
              </a:ext>
            </a:extLst>
          </p:cNvPr>
          <p:cNvSpPr>
            <a:spLocks noGrp="1"/>
          </p:cNvSpPr>
          <p:nvPr>
            <p:ph type="body" idx="1"/>
          </p:nvPr>
        </p:nvSpPr>
        <p:spPr>
          <a:xfrm>
            <a:off x="623888" y="2110987"/>
            <a:ext cx="7886700" cy="1125538"/>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CBACF7F9-05CE-684C-84D0-67A588628EC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3724233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5E67-B659-FC48-ABF6-14C4AFD070F9}"/>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82128BAF-7B4E-824F-8C9E-8637EBF046CE}"/>
              </a:ext>
            </a:extLst>
          </p:cNvPr>
          <p:cNvSpPr>
            <a:spLocks noGrp="1"/>
          </p:cNvSpPr>
          <p:nvPr>
            <p:ph sz="half" idx="1"/>
          </p:nvPr>
        </p:nvSpPr>
        <p:spPr>
          <a:xfrm>
            <a:off x="628650" y="1370013"/>
            <a:ext cx="3867150" cy="32623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045D061C-2A77-174E-81C6-A97CA62F3D9F}"/>
              </a:ext>
            </a:extLst>
          </p:cNvPr>
          <p:cNvSpPr>
            <a:spLocks noGrp="1"/>
          </p:cNvSpPr>
          <p:nvPr>
            <p:ph sz="half" idx="2"/>
          </p:nvPr>
        </p:nvSpPr>
        <p:spPr>
          <a:xfrm>
            <a:off x="4648200" y="1370013"/>
            <a:ext cx="3867150" cy="32623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A33AE97F-8B9F-5541-98C7-709AFB938893}"/>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290892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F0B7-1B47-2840-A9C8-56AD0ECCA447}"/>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9DC3CB3-1970-9641-BAB3-0CDA0061F127}"/>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766382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DFB48E7-1D08-E14F-802E-0D2BE6364138}"/>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232619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0C3A-746B-F04A-9D10-3BEA389016E8}"/>
              </a:ext>
            </a:extLst>
          </p:cNvPr>
          <p:cNvSpPr>
            <a:spLocks noGrp="1"/>
          </p:cNvSpPr>
          <p:nvPr>
            <p:ph type="title"/>
          </p:nvPr>
        </p:nvSpPr>
        <p:spPr>
          <a:xfrm>
            <a:off x="630238" y="741363"/>
            <a:ext cx="2949575" cy="120015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BF014ED-23B9-EA46-AB9A-F30B26C87636}"/>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F29AAB-9CC2-8046-8B5A-D865305ECD0C}"/>
              </a:ext>
            </a:extLst>
          </p:cNvPr>
          <p:cNvSpPr>
            <a:spLocks noGrp="1"/>
          </p:cNvSpPr>
          <p:nvPr>
            <p:ph type="body" sz="half" idx="2"/>
          </p:nvPr>
        </p:nvSpPr>
        <p:spPr>
          <a:xfrm>
            <a:off x="630238" y="1941513"/>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3E877293-F755-334B-AE82-A1EB710BBB97}"/>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296319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74A-A006-C646-9A69-7BC295F036D7}"/>
              </a:ext>
            </a:extLst>
          </p:cNvPr>
          <p:cNvSpPr>
            <a:spLocks noGrp="1"/>
          </p:cNvSpPr>
          <p:nvPr>
            <p:ph type="ctrTitle"/>
          </p:nvPr>
        </p:nvSpPr>
        <p:spPr>
          <a:xfrm>
            <a:off x="628650" y="2114550"/>
            <a:ext cx="7688766" cy="801571"/>
          </a:xfrm>
        </p:spPr>
        <p:txBody>
          <a:bodyPr anchor="t"/>
          <a:lstStyle>
            <a:lvl1pPr algn="ctr">
              <a:defRPr sz="3600">
                <a:solidFill>
                  <a:schemeClr val="accent3"/>
                </a:solidFill>
              </a:defRPr>
            </a:lvl1pPr>
          </a:lstStyle>
          <a:p>
            <a:r>
              <a:rPr lang="en-US" dirty="0"/>
              <a:t>Click to edit Master title style</a:t>
            </a:r>
          </a:p>
        </p:txBody>
      </p:sp>
      <p:sp>
        <p:nvSpPr>
          <p:cNvPr id="3" name="Subtitle 2">
            <a:extLst>
              <a:ext uri="{FF2B5EF4-FFF2-40B4-BE49-F238E27FC236}">
                <a16:creationId xmlns:a16="http://schemas.microsoft.com/office/drawing/2014/main" id="{9F6E5E4A-ED7B-C241-AC17-720D86FB3404}"/>
              </a:ext>
            </a:extLst>
          </p:cNvPr>
          <p:cNvSpPr>
            <a:spLocks noGrp="1"/>
          </p:cNvSpPr>
          <p:nvPr>
            <p:ph type="subTitle" idx="1"/>
          </p:nvPr>
        </p:nvSpPr>
        <p:spPr>
          <a:xfrm>
            <a:off x="1143000" y="2683727"/>
            <a:ext cx="6858000" cy="711915"/>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ECA19956-4772-9E4B-9470-19B29C1C155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138111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74A-A006-C646-9A69-7BC295F036D7}"/>
              </a:ext>
            </a:extLst>
          </p:cNvPr>
          <p:cNvSpPr>
            <a:spLocks noGrp="1"/>
          </p:cNvSpPr>
          <p:nvPr>
            <p:ph type="ctrTitle"/>
          </p:nvPr>
        </p:nvSpPr>
        <p:spPr>
          <a:xfrm>
            <a:off x="628650" y="1200150"/>
            <a:ext cx="7688766" cy="801571"/>
          </a:xfrm>
        </p:spPr>
        <p:txBody>
          <a:bodyPr anchor="t"/>
          <a:lstStyle>
            <a:lvl1pPr algn="ctr">
              <a:defRPr sz="36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9F6E5E4A-ED7B-C241-AC17-720D86FB3404}"/>
              </a:ext>
            </a:extLst>
          </p:cNvPr>
          <p:cNvSpPr>
            <a:spLocks noGrp="1"/>
          </p:cNvSpPr>
          <p:nvPr>
            <p:ph type="subTitle" idx="1"/>
          </p:nvPr>
        </p:nvSpPr>
        <p:spPr>
          <a:xfrm>
            <a:off x="1143000" y="2154217"/>
            <a:ext cx="6858000" cy="1241425"/>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ECA19956-4772-9E4B-9470-19B29C1C155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31FCF73C-ABB3-3B4D-92D3-4F2090C565F3}" type="slidenum">
              <a:rPr lang="en-US" smtClean="0"/>
              <a:pPr/>
              <a:t>‹#›</a:t>
            </a:fld>
            <a:endParaRPr lang="en-US" dirty="0"/>
          </a:p>
        </p:txBody>
      </p:sp>
    </p:spTree>
    <p:extLst>
      <p:ext uri="{BB962C8B-B14F-4D97-AF65-F5344CB8AC3E}">
        <p14:creationId xmlns:p14="http://schemas.microsoft.com/office/powerpoint/2010/main" val="157395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A09F-78DD-7743-AC45-EF2576A115B9}"/>
              </a:ext>
            </a:extLst>
          </p:cNvPr>
          <p:cNvSpPr>
            <a:spLocks noGrp="1"/>
          </p:cNvSpPr>
          <p:nvPr>
            <p:ph type="title"/>
          </p:nvPr>
        </p:nvSpPr>
        <p:spPr>
          <a:xfrm>
            <a:off x="628650" y="549701"/>
            <a:ext cx="7886700" cy="993775"/>
          </a:xfrm>
        </p:spPr>
        <p:txBody>
          <a:bodyPr/>
          <a:lstStyle>
            <a:lvl1pPr>
              <a:defRPr sz="36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5487A3-339E-454C-AB7E-279FAFE814AA}"/>
              </a:ext>
            </a:extLst>
          </p:cNvPr>
          <p:cNvSpPr>
            <a:spLocks noGrp="1"/>
          </p:cNvSpPr>
          <p:nvPr>
            <p:ph idx="1"/>
          </p:nvPr>
        </p:nvSpPr>
        <p:spPr>
          <a:xfrm>
            <a:off x="628650" y="1645076"/>
            <a:ext cx="7886700" cy="158134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160F5591-9102-B445-B351-CFFDE090EECF}"/>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E1764F5A-D4C4-7947-86EC-52AB909FE928}" type="slidenum">
              <a:rPr lang="en-US" smtClean="0"/>
              <a:pPr/>
              <a:t>‹#›</a:t>
            </a:fld>
            <a:endParaRPr lang="en-US" dirty="0"/>
          </a:p>
        </p:txBody>
      </p:sp>
    </p:spTree>
    <p:extLst>
      <p:ext uri="{BB962C8B-B14F-4D97-AF65-F5344CB8AC3E}">
        <p14:creationId xmlns:p14="http://schemas.microsoft.com/office/powerpoint/2010/main" val="159474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752A-B392-8C4B-A18A-83752193CE9B}"/>
              </a:ext>
            </a:extLst>
          </p:cNvPr>
          <p:cNvSpPr>
            <a:spLocks noGrp="1"/>
          </p:cNvSpPr>
          <p:nvPr>
            <p:ph type="title"/>
          </p:nvPr>
        </p:nvSpPr>
        <p:spPr>
          <a:xfrm>
            <a:off x="623888" y="1282700"/>
            <a:ext cx="7886700" cy="724520"/>
          </a:xfrm>
        </p:spPr>
        <p:txBody>
          <a:bodyPr anchor="t"/>
          <a:lstStyle>
            <a:lvl1pPr>
              <a:defRPr sz="36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0CE138-B984-EB48-B415-42DFD810CEC4}"/>
              </a:ext>
            </a:extLst>
          </p:cNvPr>
          <p:cNvSpPr>
            <a:spLocks noGrp="1"/>
          </p:cNvSpPr>
          <p:nvPr>
            <p:ph type="body" idx="1"/>
          </p:nvPr>
        </p:nvSpPr>
        <p:spPr>
          <a:xfrm>
            <a:off x="623888" y="2110987"/>
            <a:ext cx="7886700" cy="1125538"/>
          </a:xfrm>
        </p:spPr>
        <p:txBody>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CBACF7F9-05CE-684C-84D0-67A588628EC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9BEA61F7-4C4C-0A41-8F8C-2C5D57917377}" type="slidenum">
              <a:rPr lang="en-US" smtClean="0"/>
              <a:pPr/>
              <a:t>‹#›</a:t>
            </a:fld>
            <a:endParaRPr lang="en-US" dirty="0"/>
          </a:p>
        </p:txBody>
      </p:sp>
    </p:spTree>
    <p:extLst>
      <p:ext uri="{BB962C8B-B14F-4D97-AF65-F5344CB8AC3E}">
        <p14:creationId xmlns:p14="http://schemas.microsoft.com/office/powerpoint/2010/main" val="408755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5E67-B659-FC48-ABF6-14C4AFD070F9}"/>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82128BAF-7B4E-824F-8C9E-8637EBF046CE}"/>
              </a:ext>
            </a:extLst>
          </p:cNvPr>
          <p:cNvSpPr>
            <a:spLocks noGrp="1"/>
          </p:cNvSpPr>
          <p:nvPr>
            <p:ph sz="half" idx="1"/>
          </p:nvPr>
        </p:nvSpPr>
        <p:spPr>
          <a:xfrm>
            <a:off x="628650" y="1370013"/>
            <a:ext cx="3867150" cy="32623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045D061C-2A77-174E-81C6-A97CA62F3D9F}"/>
              </a:ext>
            </a:extLst>
          </p:cNvPr>
          <p:cNvSpPr>
            <a:spLocks noGrp="1"/>
          </p:cNvSpPr>
          <p:nvPr>
            <p:ph sz="half" idx="2"/>
          </p:nvPr>
        </p:nvSpPr>
        <p:spPr>
          <a:xfrm>
            <a:off x="4648200" y="1370013"/>
            <a:ext cx="3867150" cy="3262312"/>
          </a:xfrm>
        </p:spPr>
        <p:txBody>
          <a:body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A33AE97F-8B9F-5541-98C7-709AFB938893}"/>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AC4B98E0-5042-0243-872C-EFEBC8B3DB10}" type="slidenum">
              <a:rPr lang="en-US" smtClean="0"/>
              <a:pPr/>
              <a:t>‹#›</a:t>
            </a:fld>
            <a:endParaRPr lang="en-US" dirty="0"/>
          </a:p>
        </p:txBody>
      </p:sp>
    </p:spTree>
    <p:extLst>
      <p:ext uri="{BB962C8B-B14F-4D97-AF65-F5344CB8AC3E}">
        <p14:creationId xmlns:p14="http://schemas.microsoft.com/office/powerpoint/2010/main" val="273534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F0B7-1B47-2840-A9C8-56AD0ECCA447}"/>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9DC3CB3-1970-9641-BAB3-0CDA0061F127}"/>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111223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DFB48E7-1D08-E14F-802E-0D2BE6364138}"/>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342978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0C3A-746B-F04A-9D10-3BEA389016E8}"/>
              </a:ext>
            </a:extLst>
          </p:cNvPr>
          <p:cNvSpPr>
            <a:spLocks noGrp="1"/>
          </p:cNvSpPr>
          <p:nvPr>
            <p:ph type="title"/>
          </p:nvPr>
        </p:nvSpPr>
        <p:spPr>
          <a:xfrm>
            <a:off x="630238" y="741363"/>
            <a:ext cx="2949575" cy="120015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BF014ED-23B9-EA46-AB9A-F30B26C87636}"/>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F29AAB-9CC2-8046-8B5A-D865305ECD0C}"/>
              </a:ext>
            </a:extLst>
          </p:cNvPr>
          <p:cNvSpPr>
            <a:spLocks noGrp="1"/>
          </p:cNvSpPr>
          <p:nvPr>
            <p:ph type="body" sz="half" idx="2"/>
          </p:nvPr>
        </p:nvSpPr>
        <p:spPr>
          <a:xfrm>
            <a:off x="630238" y="1941513"/>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3E877293-F755-334B-AE82-A1EB710BBB97}"/>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318143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801303"/>
            <a:ext cx="8229600" cy="634041"/>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1566512"/>
            <a:ext cx="8229600" cy="30958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24063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jp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EF6D30-C491-7843-B2EC-FF03AE313BC7}"/>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45F5E4-3947-304D-9EB9-186011C36CF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BA0408-8E87-E146-A99E-AE50189BA35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b="0" i="0">
                <a:solidFill>
                  <a:schemeClr val="tx1">
                    <a:tint val="75000"/>
                  </a:schemeClr>
                </a:solidFill>
                <a:latin typeface="Arial Narrow"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A560AFEC-DB5F-9045-9D17-358613AB454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b="0" i="0">
                <a:solidFill>
                  <a:schemeClr val="tx1">
                    <a:tint val="75000"/>
                  </a:schemeClr>
                </a:solidFill>
                <a:latin typeface="Arial Narrow"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07CAFB0-655D-3545-A981-7160C9148B0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0" i="0">
                <a:solidFill>
                  <a:schemeClr val="tx1">
                    <a:tint val="75000"/>
                  </a:schemeClr>
                </a:solidFill>
                <a:latin typeface="Arial Narrow" panose="020B0604020202020204" pitchFamily="34" charset="0"/>
              </a:defRPr>
            </a:lvl1pPr>
          </a:lstStyle>
          <a:p>
            <a:fld id="{4B7F47CA-20CA-D242-AEC3-87CF56F8539C}" type="slidenum">
              <a:rPr lang="en-US" smtClean="0"/>
              <a:pPr/>
              <a:t>‹#›</a:t>
            </a:fld>
            <a:endParaRPr lang="en-US" dirty="0"/>
          </a:p>
        </p:txBody>
      </p:sp>
      <p:pic>
        <p:nvPicPr>
          <p:cNvPr id="8" name="Picture 7">
            <a:extLst>
              <a:ext uri="{FF2B5EF4-FFF2-40B4-BE49-F238E27FC236}">
                <a16:creationId xmlns:a16="http://schemas.microsoft.com/office/drawing/2014/main" id="{68371C8F-C7DB-B241-97A0-343F77A9044F}"/>
              </a:ext>
            </a:extLst>
          </p:cNvPr>
          <p:cNvPicPr>
            <a:picLocks noChangeAspect="1"/>
          </p:cNvPicPr>
          <p:nvPr userDrawn="1"/>
        </p:nvPicPr>
        <p:blipFill>
          <a:blip r:embed="rId3"/>
          <a:stretch>
            <a:fillRect/>
          </a:stretch>
        </p:blipFill>
        <p:spPr>
          <a:xfrm>
            <a:off x="4060" y="0"/>
            <a:ext cx="9135879" cy="5143500"/>
          </a:xfrm>
          <a:prstGeom prst="rect">
            <a:avLst/>
          </a:prstGeom>
        </p:spPr>
      </p:pic>
    </p:spTree>
    <p:extLst>
      <p:ext uri="{BB962C8B-B14F-4D97-AF65-F5344CB8AC3E}">
        <p14:creationId xmlns:p14="http://schemas.microsoft.com/office/powerpoint/2010/main" val="3306124303"/>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B902D0-4CFD-0C4F-8E4C-66D9A6C477ED}"/>
              </a:ext>
            </a:extLst>
          </p:cNvPr>
          <p:cNvPicPr>
            <a:picLocks noChangeAspect="1"/>
          </p:cNvPicPr>
          <p:nvPr userDrawn="1"/>
        </p:nvPicPr>
        <p:blipFill>
          <a:blip r:embed="rId10"/>
          <a:stretch>
            <a:fillRect/>
          </a:stretch>
        </p:blipFill>
        <p:spPr>
          <a:xfrm>
            <a:off x="4060" y="0"/>
            <a:ext cx="9135879" cy="5143500"/>
          </a:xfrm>
          <a:prstGeom prst="rect">
            <a:avLst/>
          </a:prstGeom>
        </p:spPr>
      </p:pic>
      <p:sp>
        <p:nvSpPr>
          <p:cNvPr id="2" name="Title Placeholder 1">
            <a:extLst>
              <a:ext uri="{FF2B5EF4-FFF2-40B4-BE49-F238E27FC236}">
                <a16:creationId xmlns:a16="http://schemas.microsoft.com/office/drawing/2014/main" id="{23B72FA2-29D9-5840-A989-FC339C69B17D}"/>
              </a:ext>
            </a:extLst>
          </p:cNvPr>
          <p:cNvSpPr>
            <a:spLocks noGrp="1"/>
          </p:cNvSpPr>
          <p:nvPr>
            <p:ph type="title"/>
          </p:nvPr>
        </p:nvSpPr>
        <p:spPr>
          <a:xfrm>
            <a:off x="628650" y="661214"/>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7C2CE1-1F36-6644-AC56-5E7128DD5DEC}"/>
              </a:ext>
            </a:extLst>
          </p:cNvPr>
          <p:cNvSpPr>
            <a:spLocks noGrp="1"/>
          </p:cNvSpPr>
          <p:nvPr>
            <p:ph type="body" idx="1"/>
          </p:nvPr>
        </p:nvSpPr>
        <p:spPr>
          <a:xfrm>
            <a:off x="628650" y="1756589"/>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Slide Number Placeholder 5">
            <a:extLst>
              <a:ext uri="{FF2B5EF4-FFF2-40B4-BE49-F238E27FC236}">
                <a16:creationId xmlns:a16="http://schemas.microsoft.com/office/drawing/2014/main" id="{4D8D8CEB-E75F-044E-92C7-787CA9BC1983}"/>
              </a:ext>
            </a:extLst>
          </p:cNvPr>
          <p:cNvSpPr>
            <a:spLocks noGrp="1"/>
          </p:cNvSpPr>
          <p:nvPr>
            <p:ph type="sldNum" sz="quarter" idx="4"/>
          </p:nvPr>
        </p:nvSpPr>
        <p:spPr>
          <a:xfrm>
            <a:off x="0" y="4906537"/>
            <a:ext cx="2057400" cy="236963"/>
          </a:xfrm>
          <a:prstGeom prst="rect">
            <a:avLst/>
          </a:prstGeom>
        </p:spPr>
        <p:txBody>
          <a:bodyPr anchor="t"/>
          <a:lstStyle>
            <a:lvl1pPr>
              <a:defRPr sz="1000" b="0" i="0">
                <a:solidFill>
                  <a:schemeClr val="accent1"/>
                </a:solidFill>
                <a:latin typeface="Arial Narrow" panose="020B0604020202020204" pitchFamily="34" charset="0"/>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247832926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0" r:id="rId5"/>
    <p:sldLayoutId id="2147483661" r:id="rId6"/>
    <p:sldLayoutId id="2147483663" r:id="rId7"/>
    <p:sldLayoutId id="2147483674" r:id="rId8"/>
  </p:sldLayoutIdLst>
  <p:hf hdr="0" ftr="0" dt="0"/>
  <p:txStyles>
    <p:titleStyle>
      <a:lvl1pPr algn="l" defTabSz="914400" rtl="0" eaLnBrk="1" latinLnBrk="0" hangingPunct="1">
        <a:lnSpc>
          <a:spcPct val="90000"/>
        </a:lnSpc>
        <a:spcBef>
          <a:spcPct val="0"/>
        </a:spcBef>
        <a:buNone/>
        <a:defRPr sz="3600" b="0" i="0" kern="1200">
          <a:solidFill>
            <a:schemeClr val="accent1"/>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B67806-588A-4844-B667-8A51F2CBCC5C}"/>
              </a:ext>
            </a:extLst>
          </p:cNvPr>
          <p:cNvPicPr>
            <a:picLocks noChangeAspect="1"/>
          </p:cNvPicPr>
          <p:nvPr userDrawn="1"/>
        </p:nvPicPr>
        <p:blipFill>
          <a:blip r:embed="rId9"/>
          <a:stretch>
            <a:fillRect/>
          </a:stretch>
        </p:blipFill>
        <p:spPr>
          <a:xfrm>
            <a:off x="4060" y="0"/>
            <a:ext cx="9135879" cy="5143500"/>
          </a:xfrm>
          <a:prstGeom prst="rect">
            <a:avLst/>
          </a:prstGeom>
        </p:spPr>
      </p:pic>
      <p:sp>
        <p:nvSpPr>
          <p:cNvPr id="2" name="Title Placeholder 1">
            <a:extLst>
              <a:ext uri="{FF2B5EF4-FFF2-40B4-BE49-F238E27FC236}">
                <a16:creationId xmlns:a16="http://schemas.microsoft.com/office/drawing/2014/main" id="{23B72FA2-29D9-5840-A989-FC339C69B17D}"/>
              </a:ext>
            </a:extLst>
          </p:cNvPr>
          <p:cNvSpPr>
            <a:spLocks noGrp="1"/>
          </p:cNvSpPr>
          <p:nvPr>
            <p:ph type="title"/>
          </p:nvPr>
        </p:nvSpPr>
        <p:spPr>
          <a:xfrm>
            <a:off x="628650" y="661214"/>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7C2CE1-1F36-6644-AC56-5E7128DD5DEC}"/>
              </a:ext>
            </a:extLst>
          </p:cNvPr>
          <p:cNvSpPr>
            <a:spLocks noGrp="1"/>
          </p:cNvSpPr>
          <p:nvPr>
            <p:ph type="body" idx="1"/>
          </p:nvPr>
        </p:nvSpPr>
        <p:spPr>
          <a:xfrm>
            <a:off x="628650" y="1756589"/>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66CB0476-FDF8-3A42-B389-4B65DB701E12}"/>
              </a:ext>
            </a:extLst>
          </p:cNvPr>
          <p:cNvSpPr>
            <a:spLocks noGrp="1"/>
          </p:cNvSpPr>
          <p:nvPr>
            <p:ph type="sldNum" sz="quarter" idx="4"/>
          </p:nvPr>
        </p:nvSpPr>
        <p:spPr>
          <a:xfrm>
            <a:off x="0" y="4906537"/>
            <a:ext cx="2057400" cy="236963"/>
          </a:xfrm>
          <a:prstGeom prst="rect">
            <a:avLst/>
          </a:prstGeom>
        </p:spPr>
        <p:txBody>
          <a:bodyPr anchor="t"/>
          <a:lstStyle>
            <a:lvl1pPr>
              <a:defRPr sz="1000" b="0" i="0">
                <a:solidFill>
                  <a:schemeClr val="bg1"/>
                </a:solidFill>
                <a:latin typeface="Arial Narrow" panose="020B0604020202020204" pitchFamily="34" charset="0"/>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136987074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255A6-158A-F341-8B3E-0EDFC83B032A}"/>
              </a:ext>
            </a:extLst>
          </p:cNvPr>
          <p:cNvPicPr>
            <a:picLocks noChangeAspect="1"/>
          </p:cNvPicPr>
          <p:nvPr userDrawn="1"/>
        </p:nvPicPr>
        <p:blipFill>
          <a:blip r:embed="rId3"/>
          <a:stretch>
            <a:fillRect/>
          </a:stretch>
        </p:blipFill>
        <p:spPr>
          <a:xfrm>
            <a:off x="4060" y="0"/>
            <a:ext cx="9135879" cy="5143500"/>
          </a:xfrm>
          <a:prstGeom prst="rect">
            <a:avLst/>
          </a:prstGeom>
        </p:spPr>
      </p:pic>
      <p:sp>
        <p:nvSpPr>
          <p:cNvPr id="2" name="Title Placeholder 1">
            <a:extLst>
              <a:ext uri="{FF2B5EF4-FFF2-40B4-BE49-F238E27FC236}">
                <a16:creationId xmlns:a16="http://schemas.microsoft.com/office/drawing/2014/main" id="{23B72FA2-29D9-5840-A989-FC339C69B17D}"/>
              </a:ext>
            </a:extLst>
          </p:cNvPr>
          <p:cNvSpPr>
            <a:spLocks noGrp="1"/>
          </p:cNvSpPr>
          <p:nvPr>
            <p:ph type="title"/>
          </p:nvPr>
        </p:nvSpPr>
        <p:spPr>
          <a:xfrm>
            <a:off x="628650" y="661214"/>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7C2CE1-1F36-6644-AC56-5E7128DD5DEC}"/>
              </a:ext>
            </a:extLst>
          </p:cNvPr>
          <p:cNvSpPr>
            <a:spLocks noGrp="1"/>
          </p:cNvSpPr>
          <p:nvPr>
            <p:ph type="body" idx="1"/>
          </p:nvPr>
        </p:nvSpPr>
        <p:spPr>
          <a:xfrm>
            <a:off x="628650" y="1756589"/>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66CB0476-FDF8-3A42-B389-4B65DB701E12}"/>
              </a:ext>
            </a:extLst>
          </p:cNvPr>
          <p:cNvSpPr>
            <a:spLocks noGrp="1"/>
          </p:cNvSpPr>
          <p:nvPr>
            <p:ph type="sldNum" sz="quarter" idx="4"/>
          </p:nvPr>
        </p:nvSpPr>
        <p:spPr>
          <a:xfrm>
            <a:off x="0" y="4906537"/>
            <a:ext cx="2057400" cy="236963"/>
          </a:xfrm>
          <a:prstGeom prst="rect">
            <a:avLst/>
          </a:prstGeom>
        </p:spPr>
        <p:txBody>
          <a:bodyPr anchor="t"/>
          <a:lstStyle>
            <a:lvl1pPr>
              <a:defRPr sz="1000" b="0" i="0">
                <a:solidFill>
                  <a:schemeClr val="bg1"/>
                </a:solidFill>
                <a:latin typeface="Arial Narrow" panose="020B0604020202020204" pitchFamily="34" charset="0"/>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113158457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25.xml"/><Relationship Id="rId7" Type="http://schemas.openxmlformats.org/officeDocument/2006/relationships/slide" Target="slide36.xml"/><Relationship Id="rId12"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slide" Target="slide44.xml"/><Relationship Id="rId11" Type="http://schemas.openxmlformats.org/officeDocument/2006/relationships/slide" Target="slide50.xml"/><Relationship Id="rId5" Type="http://schemas.openxmlformats.org/officeDocument/2006/relationships/slide" Target="slide34.xml"/><Relationship Id="rId10" Type="http://schemas.openxmlformats.org/officeDocument/2006/relationships/slide" Target="slide42.xml"/><Relationship Id="rId4" Type="http://schemas.openxmlformats.org/officeDocument/2006/relationships/slide" Target="slide33.xml"/><Relationship Id="rId9" Type="http://schemas.openxmlformats.org/officeDocument/2006/relationships/slide" Target="slide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projects.propublica.org/nonprofits/organizations/560794933/201842509349300849/IRS99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govsalaries.com/salaries/NC/unc-health-care-system"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slide" Target="slide24.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www.nlrb.gov/resources/national-labor-relations-act"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7.tiff"/><Relationship Id="rId4" Type="http://schemas.openxmlformats.org/officeDocument/2006/relationships/slide" Target="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ncbi.nlm.nih.gov/pmc/articles/PMC7537583/"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pmc/articles/PMC7304994/"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mailto:natascha.lautenschlaeger@unchealth.unc.edu"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mailto:agilmore@brchs.com" TargetMode="External"/><Relationship Id="rId4" Type="http://schemas.openxmlformats.org/officeDocument/2006/relationships/hyperlink" Target="mailto:Cathleen.morrow@Dartmouth.edu"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www.youtube.com/watch?v=kaB3BT9v-P4" TargetMode="External"/><Relationship Id="rId3" Type="http://schemas.openxmlformats.org/officeDocument/2006/relationships/hyperlink" Target="https://www.pay-equity.org/" TargetMode="External"/><Relationship Id="rId7" Type="http://schemas.openxmlformats.org/officeDocument/2006/relationships/hyperlink" Target="https://www.youtube.com/watch?v=Y_iCIISngdI"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hyperlink" Target="https://www.youtube.com/watch?v=6dynbzMlCcw" TargetMode="External"/><Relationship Id="rId5" Type="http://schemas.openxmlformats.org/officeDocument/2006/relationships/hyperlink" Target="https://iwpr.org/" TargetMode="External"/><Relationship Id="rId4" Type="http://schemas.openxmlformats.org/officeDocument/2006/relationships/hyperlink" Target="https://salary.aauw.org/" TargetMode="External"/><Relationship Id="rId9"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projects.propublica.org/nonprofits/organizations/560794933/201842509349300849/IRS990"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www.utah.gov/transparency/app.html?govLevel=HIGHER+EDUCATION&amp;entityId=3&amp;fiscalYear=2018&amp;transType=3&amp;title1=Higher+Education:+2018:+Employee+Compensation&amp;title2=University+of+Utah&amp;title3=Higher+Education:+University+of+Utah:+2018:+Employee+Compensat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hyperlink" Target="http://www.freedomworks.org/"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tiff"/><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slide" Target="slide24.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hbr.org/2014/06/why-women-dont-negotiate-their-job-offers" TargetMode="External"/><Relationship Id="rId7" Type="http://schemas.openxmlformats.org/officeDocument/2006/relationships/hyperlink" Target="https://iwpr.org/iwpr-issues/race-ethnicity-gender-and-economy/latinas-projected-to-reach-equal-pay-in-2220/" TargetMode="External"/><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hyperlink" Target="https://iwpr.org/wp-content/uploads/2021/04/Quick-Figure_Womens-Employment-in-March_April-2021_FINAL-to-website.pdf" TargetMode="External"/><Relationship Id="rId5" Type="http://schemas.openxmlformats.org/officeDocument/2006/relationships/hyperlink" Target="https://iwpr.org/wp-content/uploads/wpallimport/files/iwpr-export/publications/Q016%20(1).pdf" TargetMode="External"/><Relationship Id="rId4" Type="http://schemas.openxmlformats.org/officeDocument/2006/relationships/hyperlink" Target="https://c8y.doxcdn.com/image/upload/v1/Press%20Blog/Research%20Reports/compensation-report-2020.pdf"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nlrb.gov/how-we-work/national-labor-relations-act" TargetMode="External"/><Relationship Id="rId3" Type="http://schemas.openxmlformats.org/officeDocument/2006/relationships/hyperlink" Target="https://store.aamc.org/downloadable/download/sample/sample_id/330/" TargetMode="External"/><Relationship Id="rId7" Type="http://schemas.openxmlformats.org/officeDocument/2006/relationships/hyperlink" Target="https://www.ncbi.nlm.nih.gov/pmc/articles/PMC7537583/" TargetMode="External"/><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hyperlink" Target="https://www.aauw.org/aauw_check/pdf_download/show_pdf.php?file=The_Simple_Truth" TargetMode="External"/><Relationship Id="rId11" Type="http://schemas.openxmlformats.org/officeDocument/2006/relationships/hyperlink" Target="https://www.aamc.org/news-insights/how-covid-19-threatens-careers-women-medicine" TargetMode="External"/><Relationship Id="rId5" Type="http://schemas.openxmlformats.org/officeDocument/2006/relationships/hyperlink" Target="https://www.healthaffairs.org/doi/abs/10.1377/hlthaff.2019.00664" TargetMode="External"/><Relationship Id="rId10" Type="http://schemas.openxmlformats.org/officeDocument/2006/relationships/hyperlink" Target="https://www.healio.com/news/primary-care/20201013/survey-reveals-impact-of-covid19-pandemic-on-physician-mothers" TargetMode="External"/><Relationship Id="rId4" Type="http://schemas.openxmlformats.org/officeDocument/2006/relationships/hyperlink" Target="https://store.aamc.org/downloadable/download/sample/sample_id/278/" TargetMode="External"/><Relationship Id="rId9" Type="http://schemas.openxmlformats.org/officeDocument/2006/relationships/hyperlink" Target="https://www.dol.gov/agencies/wb/data/earning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89DF-0EF5-434D-B72D-B4ED6A1F2161}"/>
              </a:ext>
            </a:extLst>
          </p:cNvPr>
          <p:cNvSpPr>
            <a:spLocks noGrp="1"/>
          </p:cNvSpPr>
          <p:nvPr>
            <p:ph type="ctrTitle"/>
          </p:nvPr>
        </p:nvSpPr>
        <p:spPr/>
        <p:txBody>
          <a:bodyPr>
            <a:normAutofit fontScale="90000"/>
          </a:bodyPr>
          <a:lstStyle/>
          <a:p>
            <a:pPr algn="ctr"/>
            <a:r>
              <a:rPr lang="en-US" dirty="0" err="1">
                <a:latin typeface="Arial" panose="020B0604020202020204" pitchFamily="34" charset="0"/>
                <a:cs typeface="Arial" panose="020B0604020202020204" pitchFamily="34" charset="0"/>
              </a:rPr>
              <a:t>MoneyTalks</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Show Us the Money: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Women and Salary Negotiation</a:t>
            </a:r>
          </a:p>
        </p:txBody>
      </p:sp>
      <p:sp>
        <p:nvSpPr>
          <p:cNvPr id="3" name="Subtitle 2">
            <a:extLst>
              <a:ext uri="{FF2B5EF4-FFF2-40B4-BE49-F238E27FC236}">
                <a16:creationId xmlns:a16="http://schemas.microsoft.com/office/drawing/2014/main" id="{4F7F3CA3-99B1-284E-B0D8-D27D038AAF16}"/>
              </a:ext>
            </a:extLst>
          </p:cNvPr>
          <p:cNvSpPr>
            <a:spLocks noGrp="1"/>
          </p:cNvSpPr>
          <p:nvPr>
            <p:ph type="subTitle" idx="1"/>
          </p:nvPr>
        </p:nvSpPr>
        <p:spPr>
          <a:xfrm>
            <a:off x="1681605" y="2785322"/>
            <a:ext cx="5582855" cy="1592744"/>
          </a:xfrm>
        </p:spPr>
        <p:txBody>
          <a:bodyPr/>
          <a:lstStyle/>
          <a:p>
            <a:r>
              <a:rPr lang="en-US" dirty="0">
                <a:latin typeface="Arial" panose="020B0604020202020204" pitchFamily="34" charset="0"/>
                <a:cs typeface="Arial" panose="020B0604020202020204" pitchFamily="34" charset="0"/>
              </a:rPr>
              <a:t>Cathleen Morrow, MD</a:t>
            </a:r>
          </a:p>
          <a:p>
            <a:r>
              <a:rPr lang="en-US" dirty="0">
                <a:latin typeface="Arial" panose="020B0604020202020204" pitchFamily="34" charset="0"/>
                <a:cs typeface="Arial" panose="020B0604020202020204" pitchFamily="34" charset="0"/>
              </a:rPr>
              <a:t>Natascha Lautenschlaeger, MD, MSPH</a:t>
            </a:r>
          </a:p>
          <a:p>
            <a:r>
              <a:rPr lang="en-US" dirty="0">
                <a:latin typeface="Arial" panose="020B0604020202020204" pitchFamily="34" charset="0"/>
                <a:cs typeface="Arial" panose="020B0604020202020204" pitchFamily="34" charset="0"/>
              </a:rPr>
              <a:t>Amber Gilmore, MD</a:t>
            </a:r>
          </a:p>
          <a:p>
            <a:endParaRPr lang="en-US" dirty="0"/>
          </a:p>
        </p:txBody>
      </p:sp>
      <p:sp>
        <p:nvSpPr>
          <p:cNvPr id="4" name="TextBox 3">
            <a:extLst>
              <a:ext uri="{FF2B5EF4-FFF2-40B4-BE49-F238E27FC236}">
                <a16:creationId xmlns:a16="http://schemas.microsoft.com/office/drawing/2014/main" id="{7505422A-BB65-B844-AB25-ED8A80464F34}"/>
              </a:ext>
            </a:extLst>
          </p:cNvPr>
          <p:cNvSpPr txBox="1"/>
          <p:nvPr/>
        </p:nvSpPr>
        <p:spPr>
          <a:xfrm>
            <a:off x="272829" y="4547115"/>
            <a:ext cx="1832596" cy="461665"/>
          </a:xfrm>
          <a:prstGeom prst="rect">
            <a:avLst/>
          </a:prstGeom>
          <a:noFill/>
        </p:spPr>
        <p:txBody>
          <a:bodyPr wrap="square" rtlCol="0">
            <a:spAutoFit/>
          </a:bodyPr>
          <a:lstStyle/>
          <a:p>
            <a:r>
              <a:rPr lang="en-US" sz="1200" dirty="0"/>
              <a:t>Poll Everywhere:</a:t>
            </a:r>
          </a:p>
          <a:p>
            <a:r>
              <a:rPr lang="en-US" sz="1200" dirty="0"/>
              <a:t>text natL336 to 22333</a:t>
            </a:r>
          </a:p>
        </p:txBody>
      </p:sp>
    </p:spTree>
    <p:extLst>
      <p:ext uri="{BB962C8B-B14F-4D97-AF65-F5344CB8AC3E}">
        <p14:creationId xmlns:p14="http://schemas.microsoft.com/office/powerpoint/2010/main" val="206886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4569-D861-F748-92B0-4F1BB4A63044}"/>
              </a:ext>
            </a:extLst>
          </p:cNvPr>
          <p:cNvSpPr>
            <a:spLocks noGrp="1"/>
          </p:cNvSpPr>
          <p:nvPr>
            <p:ph type="title"/>
          </p:nvPr>
        </p:nvSpPr>
        <p:spPr/>
        <p:txBody>
          <a:bodyPr>
            <a:normAutofit fontScale="90000"/>
          </a:bodyPr>
          <a:lstStyle/>
          <a:p>
            <a:r>
              <a:rPr lang="en-US" sz="3000" b="1" dirty="0"/>
              <a:t>AAMC Faculty Annual Salary Survey finds gender gap discrepancy in basic sciences to clinical sciences.</a:t>
            </a:r>
          </a:p>
        </p:txBody>
      </p:sp>
      <p:sp>
        <p:nvSpPr>
          <p:cNvPr id="3" name="Content Placeholder 2">
            <a:extLst>
              <a:ext uri="{FF2B5EF4-FFF2-40B4-BE49-F238E27FC236}">
                <a16:creationId xmlns:a16="http://schemas.microsoft.com/office/drawing/2014/main" id="{2680B104-9CCC-C142-B403-0C0395AC7E27}"/>
              </a:ext>
            </a:extLst>
          </p:cNvPr>
          <p:cNvSpPr>
            <a:spLocks noGrp="1"/>
          </p:cNvSpPr>
          <p:nvPr>
            <p:ph idx="1"/>
          </p:nvPr>
        </p:nvSpPr>
        <p:spPr>
          <a:xfrm>
            <a:off x="628650" y="1645076"/>
            <a:ext cx="7886700" cy="2655991"/>
          </a:xfrm>
        </p:spPr>
        <p:txBody>
          <a:bodyPr>
            <a:normAutofit/>
          </a:bodyPr>
          <a:lstStyle/>
          <a:p>
            <a:r>
              <a:rPr lang="en-US" sz="2400" dirty="0"/>
              <a:t>Basic sciences: F:M ratio $</a:t>
            </a:r>
            <a:r>
              <a:rPr lang="en-US" sz="2400" i="1" dirty="0"/>
              <a:t>0.90 / $1.00</a:t>
            </a:r>
          </a:p>
          <a:p>
            <a:r>
              <a:rPr lang="en-US" sz="2400" i="1" dirty="0"/>
              <a:t>Clinical sciences: F:M $0.77 / $1.00</a:t>
            </a:r>
            <a:br>
              <a:rPr lang="en-US" dirty="0"/>
            </a:br>
            <a:endParaRPr lang="en-US" dirty="0"/>
          </a:p>
          <a:p>
            <a:pPr marL="0" indent="0">
              <a:buNone/>
            </a:pPr>
            <a:endParaRPr lang="en-US" dirty="0"/>
          </a:p>
          <a:p>
            <a:r>
              <a:rPr lang="en-US" sz="2400" dirty="0"/>
              <a:t>AIM Nov 2018 study: Mean salary 17K higher for males vs females straight out of residency across specialties </a:t>
            </a:r>
          </a:p>
          <a:p>
            <a:endParaRPr lang="en-US" dirty="0"/>
          </a:p>
        </p:txBody>
      </p:sp>
    </p:spTree>
    <p:extLst>
      <p:ext uri="{BB962C8B-B14F-4D97-AF65-F5344CB8AC3E}">
        <p14:creationId xmlns:p14="http://schemas.microsoft.com/office/powerpoint/2010/main" val="3997133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55984-0A6C-FF4E-8E07-085CFB97FF5B}"/>
              </a:ext>
            </a:extLst>
          </p:cNvPr>
          <p:cNvSpPr>
            <a:spLocks noGrp="1"/>
          </p:cNvSpPr>
          <p:nvPr>
            <p:ph type="sldNum" sz="quarter" idx="12"/>
          </p:nvPr>
        </p:nvSpPr>
        <p:spPr/>
        <p:txBody>
          <a:bodyPr/>
          <a:lstStyle/>
          <a:p>
            <a:fld id="{1089705A-F53D-0741-986D-33EAE5423516}" type="slidenum">
              <a:rPr lang="en-US" smtClean="0"/>
              <a:pPr/>
              <a:t>11</a:t>
            </a:fld>
            <a:endParaRPr lang="en-US" sz="1000" dirty="0"/>
          </a:p>
        </p:txBody>
      </p:sp>
      <p:pic>
        <p:nvPicPr>
          <p:cNvPr id="3" name="Picture 2">
            <a:extLst>
              <a:ext uri="{FF2B5EF4-FFF2-40B4-BE49-F238E27FC236}">
                <a16:creationId xmlns:a16="http://schemas.microsoft.com/office/drawing/2014/main" id="{AB56F151-2C3B-864B-896E-572442152FED}"/>
              </a:ext>
            </a:extLst>
          </p:cNvPr>
          <p:cNvPicPr>
            <a:picLocks noChangeAspect="1"/>
          </p:cNvPicPr>
          <p:nvPr/>
        </p:nvPicPr>
        <p:blipFill>
          <a:blip r:embed="rId3"/>
          <a:stretch>
            <a:fillRect/>
          </a:stretch>
        </p:blipFill>
        <p:spPr>
          <a:xfrm>
            <a:off x="7061200" y="31750"/>
            <a:ext cx="2082800" cy="5080000"/>
          </a:xfrm>
          <a:prstGeom prst="rect">
            <a:avLst/>
          </a:prstGeom>
        </p:spPr>
      </p:pic>
      <p:pic>
        <p:nvPicPr>
          <p:cNvPr id="4" name="Picture 3">
            <a:extLst>
              <a:ext uri="{FF2B5EF4-FFF2-40B4-BE49-F238E27FC236}">
                <a16:creationId xmlns:a16="http://schemas.microsoft.com/office/drawing/2014/main" id="{D8B851EE-DC75-3048-AF95-A6A7574BCBFE}"/>
              </a:ext>
            </a:extLst>
          </p:cNvPr>
          <p:cNvPicPr>
            <a:picLocks noChangeAspect="1"/>
          </p:cNvPicPr>
          <p:nvPr/>
        </p:nvPicPr>
        <p:blipFill>
          <a:blip r:embed="rId4"/>
          <a:stretch>
            <a:fillRect/>
          </a:stretch>
        </p:blipFill>
        <p:spPr>
          <a:xfrm>
            <a:off x="15255" y="445189"/>
            <a:ext cx="7045945" cy="4253122"/>
          </a:xfrm>
          <a:prstGeom prst="rect">
            <a:avLst/>
          </a:prstGeom>
        </p:spPr>
      </p:pic>
    </p:spTree>
    <p:extLst>
      <p:ext uri="{BB962C8B-B14F-4D97-AF65-F5344CB8AC3E}">
        <p14:creationId xmlns:p14="http://schemas.microsoft.com/office/powerpoint/2010/main" val="2996703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489EA-4328-DC40-8F76-2C33299F900C}"/>
              </a:ext>
            </a:extLst>
          </p:cNvPr>
          <p:cNvSpPr>
            <a:spLocks noGrp="1"/>
          </p:cNvSpPr>
          <p:nvPr>
            <p:ph type="sldNum" sz="quarter" idx="12"/>
          </p:nvPr>
        </p:nvSpPr>
        <p:spPr/>
        <p:txBody>
          <a:bodyPr/>
          <a:lstStyle/>
          <a:p>
            <a:fld id="{1089705A-F53D-0741-986D-33EAE5423516}" type="slidenum">
              <a:rPr lang="en-US" smtClean="0"/>
              <a:pPr/>
              <a:t>12</a:t>
            </a:fld>
            <a:endParaRPr lang="en-US" sz="1000" dirty="0"/>
          </a:p>
        </p:txBody>
      </p:sp>
      <p:sp>
        <p:nvSpPr>
          <p:cNvPr id="6" name="TextBox 5">
            <a:extLst>
              <a:ext uri="{FF2B5EF4-FFF2-40B4-BE49-F238E27FC236}">
                <a16:creationId xmlns:a16="http://schemas.microsoft.com/office/drawing/2014/main" id="{79BFBB0C-7D16-AD49-A54A-43CD4D9A57F7}"/>
              </a:ext>
            </a:extLst>
          </p:cNvPr>
          <p:cNvSpPr txBox="1"/>
          <p:nvPr/>
        </p:nvSpPr>
        <p:spPr>
          <a:xfrm>
            <a:off x="-7557" y="-96961"/>
            <a:ext cx="9144000" cy="646331"/>
          </a:xfrm>
          <a:prstGeom prst="rect">
            <a:avLst/>
          </a:prstGeom>
          <a:solidFill>
            <a:schemeClr val="bg1"/>
          </a:solidFill>
        </p:spPr>
        <p:txBody>
          <a:bodyPr wrap="square" rtlCol="0">
            <a:spAutoFit/>
          </a:bodyPr>
          <a:lstStyle/>
          <a:p>
            <a:pPr algn="ctr"/>
            <a:endParaRPr lang="en-US" dirty="0"/>
          </a:p>
          <a:p>
            <a:pPr algn="ctr"/>
            <a:r>
              <a:rPr lang="en-US" dirty="0"/>
              <a:t>Top Twenty </a:t>
            </a:r>
            <a:r>
              <a:rPr lang="en-US" b="1" dirty="0">
                <a:solidFill>
                  <a:srgbClr val="00B050"/>
                </a:solidFill>
              </a:rPr>
              <a:t>HIGHEST</a:t>
            </a:r>
            <a:r>
              <a:rPr lang="en-US" dirty="0"/>
              <a:t> and </a:t>
            </a:r>
            <a:r>
              <a:rPr lang="en-US" b="1" dirty="0">
                <a:solidFill>
                  <a:schemeClr val="accent3">
                    <a:lumMod val="75000"/>
                  </a:schemeClr>
                </a:solidFill>
              </a:rPr>
              <a:t>LOWEST</a:t>
            </a:r>
            <a:r>
              <a:rPr lang="en-US" dirty="0"/>
              <a:t> annually compensated specialties</a:t>
            </a:r>
          </a:p>
        </p:txBody>
      </p:sp>
      <p:pic>
        <p:nvPicPr>
          <p:cNvPr id="9" name="Picture 8">
            <a:extLst>
              <a:ext uri="{FF2B5EF4-FFF2-40B4-BE49-F238E27FC236}">
                <a16:creationId xmlns:a16="http://schemas.microsoft.com/office/drawing/2014/main" id="{6D35157A-7CA2-D64B-9CC7-B72D52BD1EE9}"/>
              </a:ext>
            </a:extLst>
          </p:cNvPr>
          <p:cNvPicPr>
            <a:picLocks noChangeAspect="1"/>
          </p:cNvPicPr>
          <p:nvPr/>
        </p:nvPicPr>
        <p:blipFill>
          <a:blip r:embed="rId3"/>
          <a:stretch>
            <a:fillRect/>
          </a:stretch>
        </p:blipFill>
        <p:spPr>
          <a:xfrm>
            <a:off x="3896140" y="4889634"/>
            <a:ext cx="893607" cy="253866"/>
          </a:xfrm>
          <a:prstGeom prst="rect">
            <a:avLst/>
          </a:prstGeom>
        </p:spPr>
      </p:pic>
      <p:pic>
        <p:nvPicPr>
          <p:cNvPr id="10" name="Picture 9">
            <a:extLst>
              <a:ext uri="{FF2B5EF4-FFF2-40B4-BE49-F238E27FC236}">
                <a16:creationId xmlns:a16="http://schemas.microsoft.com/office/drawing/2014/main" id="{834B9ABF-67A8-0342-A3D7-5286AEF81C10}"/>
              </a:ext>
            </a:extLst>
          </p:cNvPr>
          <p:cNvPicPr>
            <a:picLocks noChangeAspect="1"/>
          </p:cNvPicPr>
          <p:nvPr/>
        </p:nvPicPr>
        <p:blipFill>
          <a:blip r:embed="rId4"/>
          <a:stretch>
            <a:fillRect/>
          </a:stretch>
        </p:blipFill>
        <p:spPr>
          <a:xfrm>
            <a:off x="4580486" y="713595"/>
            <a:ext cx="4593516" cy="3918695"/>
          </a:xfrm>
          <a:prstGeom prst="rect">
            <a:avLst/>
          </a:prstGeom>
        </p:spPr>
      </p:pic>
      <p:sp>
        <p:nvSpPr>
          <p:cNvPr id="7" name="Rounded Rectangle 6">
            <a:extLst>
              <a:ext uri="{FF2B5EF4-FFF2-40B4-BE49-F238E27FC236}">
                <a16:creationId xmlns:a16="http://schemas.microsoft.com/office/drawing/2014/main" id="{38A06F86-C85F-364D-A16A-8E4500D5C802}"/>
              </a:ext>
            </a:extLst>
          </p:cNvPr>
          <p:cNvSpPr/>
          <p:nvPr/>
        </p:nvSpPr>
        <p:spPr>
          <a:xfrm>
            <a:off x="4907365" y="1846821"/>
            <a:ext cx="4229078" cy="35625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F15E9CD-8474-284F-BDE3-D8FFE68D6773}"/>
              </a:ext>
            </a:extLst>
          </p:cNvPr>
          <p:cNvPicPr>
            <a:picLocks noChangeAspect="1"/>
          </p:cNvPicPr>
          <p:nvPr/>
        </p:nvPicPr>
        <p:blipFill rotWithShape="1">
          <a:blip r:embed="rId5"/>
          <a:srcRect l="7467"/>
          <a:stretch/>
        </p:blipFill>
        <p:spPr>
          <a:xfrm>
            <a:off x="125803" y="667668"/>
            <a:ext cx="4781562" cy="3808163"/>
          </a:xfrm>
          <a:prstGeom prst="rect">
            <a:avLst/>
          </a:prstGeom>
        </p:spPr>
      </p:pic>
      <p:sp>
        <p:nvSpPr>
          <p:cNvPr id="12" name="Rectangle 11">
            <a:extLst>
              <a:ext uri="{FF2B5EF4-FFF2-40B4-BE49-F238E27FC236}">
                <a16:creationId xmlns:a16="http://schemas.microsoft.com/office/drawing/2014/main" id="{C3392883-E6CE-C549-A11F-8FABD6433671}"/>
              </a:ext>
            </a:extLst>
          </p:cNvPr>
          <p:cNvSpPr/>
          <p:nvPr/>
        </p:nvSpPr>
        <p:spPr>
          <a:xfrm>
            <a:off x="6877244" y="4632290"/>
            <a:ext cx="2266756" cy="511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5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118507"/>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603E36-D08B-8A4E-807F-E18338B66E9D}"/>
              </a:ext>
            </a:extLst>
          </p:cNvPr>
          <p:cNvSpPr>
            <a:spLocks noGrp="1"/>
          </p:cNvSpPr>
          <p:nvPr>
            <p:ph type="title"/>
          </p:nvPr>
        </p:nvSpPr>
        <p:spPr>
          <a:xfrm>
            <a:off x="771525" y="1475449"/>
            <a:ext cx="1971675" cy="1910443"/>
          </a:xfr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The gender wage gap persists regardless of specialty.</a:t>
            </a:r>
          </a:p>
        </p:txBody>
      </p:sp>
      <p:pic>
        <p:nvPicPr>
          <p:cNvPr id="3" name="Picture 2">
            <a:extLst>
              <a:ext uri="{FF2B5EF4-FFF2-40B4-BE49-F238E27FC236}">
                <a16:creationId xmlns:a16="http://schemas.microsoft.com/office/drawing/2014/main" id="{678701D4-5F27-6C40-B882-D9A0C0A2DACC}"/>
              </a:ext>
            </a:extLst>
          </p:cNvPr>
          <p:cNvPicPr>
            <a:picLocks noChangeAspect="1"/>
          </p:cNvPicPr>
          <p:nvPr/>
        </p:nvPicPr>
        <p:blipFill>
          <a:blip r:embed="rId3"/>
          <a:stretch>
            <a:fillRect/>
          </a:stretch>
        </p:blipFill>
        <p:spPr>
          <a:xfrm>
            <a:off x="3582987" y="689232"/>
            <a:ext cx="5085525" cy="3763288"/>
          </a:xfrm>
          <a:prstGeom prst="rect">
            <a:avLst/>
          </a:prstGeom>
        </p:spPr>
      </p:pic>
      <p:sp>
        <p:nvSpPr>
          <p:cNvPr id="2" name="Slide Number Placeholder 1">
            <a:extLst>
              <a:ext uri="{FF2B5EF4-FFF2-40B4-BE49-F238E27FC236}">
                <a16:creationId xmlns:a16="http://schemas.microsoft.com/office/drawing/2014/main" id="{B744EE5E-283E-7744-AAB7-E3890A2FE625}"/>
              </a:ext>
            </a:extLst>
          </p:cNvPr>
          <p:cNvSpPr>
            <a:spLocks noGrp="1"/>
          </p:cNvSpPr>
          <p:nvPr>
            <p:ph type="sldNum" sz="quarter" idx="12"/>
          </p:nvPr>
        </p:nvSpPr>
        <p:spPr>
          <a:xfrm>
            <a:off x="8275638" y="4767262"/>
            <a:ext cx="385761" cy="273844"/>
          </a:xfrm>
        </p:spPr>
        <p:txBody>
          <a:bodyPr vert="horz" lIns="91440" tIns="45720" rIns="91440" bIns="45720" rtlCol="0" anchor="ctr">
            <a:normAutofit/>
          </a:bodyPr>
          <a:lstStyle/>
          <a:p>
            <a:pPr algn="r" defTabSz="914400">
              <a:lnSpc>
                <a:spcPct val="90000"/>
              </a:lnSpc>
              <a:spcAft>
                <a:spcPts val="600"/>
              </a:spcAft>
            </a:pPr>
            <a:fld id="{1089705A-F53D-0741-986D-33EAE5423516}" type="slidenum">
              <a:rPr lang="en-US" sz="1200">
                <a:solidFill>
                  <a:schemeClr val="tx1">
                    <a:alpha val="80000"/>
                  </a:schemeClr>
                </a:solidFill>
                <a:latin typeface="+mn-lt"/>
              </a:rPr>
              <a:pPr algn="r" defTabSz="914400">
                <a:lnSpc>
                  <a:spcPct val="90000"/>
                </a:lnSpc>
                <a:spcAft>
                  <a:spcPts val="600"/>
                </a:spcAft>
              </a:pPr>
              <a:t>13</a:t>
            </a:fld>
            <a:endParaRPr lang="en-US" sz="1200">
              <a:solidFill>
                <a:schemeClr val="tx1">
                  <a:alpha val="80000"/>
                </a:schemeClr>
              </a:solidFill>
              <a:latin typeface="+mn-lt"/>
            </a:endParaRPr>
          </a:p>
        </p:txBody>
      </p:sp>
      <p:pic>
        <p:nvPicPr>
          <p:cNvPr id="6" name="Picture 5">
            <a:extLst>
              <a:ext uri="{FF2B5EF4-FFF2-40B4-BE49-F238E27FC236}">
                <a16:creationId xmlns:a16="http://schemas.microsoft.com/office/drawing/2014/main" id="{3650690F-8F39-7C41-B750-D6B3D2406E54}"/>
              </a:ext>
            </a:extLst>
          </p:cNvPr>
          <p:cNvPicPr>
            <a:picLocks noChangeAspect="1"/>
          </p:cNvPicPr>
          <p:nvPr/>
        </p:nvPicPr>
        <p:blipFill>
          <a:blip r:embed="rId4"/>
          <a:stretch>
            <a:fillRect/>
          </a:stretch>
        </p:blipFill>
        <p:spPr>
          <a:xfrm>
            <a:off x="0" y="4889634"/>
            <a:ext cx="893607" cy="253866"/>
          </a:xfrm>
          <a:prstGeom prst="rect">
            <a:avLst/>
          </a:prstGeom>
        </p:spPr>
      </p:pic>
    </p:spTree>
    <p:extLst>
      <p:ext uri="{BB962C8B-B14F-4D97-AF65-F5344CB8AC3E}">
        <p14:creationId xmlns:p14="http://schemas.microsoft.com/office/powerpoint/2010/main" val="199987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18F3-B029-F74A-9E88-CD409EF9BC7C}"/>
              </a:ext>
            </a:extLst>
          </p:cNvPr>
          <p:cNvSpPr>
            <a:spLocks noGrp="1"/>
          </p:cNvSpPr>
          <p:nvPr>
            <p:ph type="title"/>
          </p:nvPr>
        </p:nvSpPr>
        <p:spPr>
          <a:xfrm>
            <a:off x="628650" y="426712"/>
            <a:ext cx="7886700" cy="993775"/>
          </a:xfrm>
        </p:spPr>
        <p:txBody>
          <a:bodyPr>
            <a:normAutofit/>
          </a:bodyPr>
          <a:lstStyle/>
          <a:p>
            <a:r>
              <a:rPr lang="en-US" sz="2700" b="1" dirty="0"/>
              <a:t>Why Does the Gender Gap Exist?</a:t>
            </a:r>
          </a:p>
        </p:txBody>
      </p:sp>
      <p:sp>
        <p:nvSpPr>
          <p:cNvPr id="3" name="Content Placeholder 2">
            <a:extLst>
              <a:ext uri="{FF2B5EF4-FFF2-40B4-BE49-F238E27FC236}">
                <a16:creationId xmlns:a16="http://schemas.microsoft.com/office/drawing/2014/main" id="{3045EBCA-4995-8C48-98F3-32684D9D0538}"/>
              </a:ext>
            </a:extLst>
          </p:cNvPr>
          <p:cNvSpPr>
            <a:spLocks noGrp="1"/>
          </p:cNvSpPr>
          <p:nvPr>
            <p:ph idx="1"/>
          </p:nvPr>
        </p:nvSpPr>
        <p:spPr>
          <a:xfrm>
            <a:off x="628650" y="1645076"/>
            <a:ext cx="7886700" cy="2948723"/>
          </a:xfrm>
        </p:spPr>
        <p:txBody>
          <a:bodyPr>
            <a:normAutofit/>
          </a:bodyPr>
          <a:lstStyle/>
          <a:p>
            <a:r>
              <a:rPr lang="en-US" sz="2700" dirty="0"/>
              <a:t> Sexism?</a:t>
            </a:r>
          </a:p>
          <a:p>
            <a:r>
              <a:rPr lang="en-US" sz="2700" dirty="0"/>
              <a:t> Valuing ‘women’s work’ ?</a:t>
            </a:r>
          </a:p>
          <a:p>
            <a:r>
              <a:rPr lang="en-US" sz="2700" dirty="0"/>
              <a:t> Specialty choices?</a:t>
            </a:r>
          </a:p>
          <a:p>
            <a:r>
              <a:rPr lang="en-US" sz="2700" dirty="0"/>
              <a:t> Negotiation skills?</a:t>
            </a:r>
          </a:p>
          <a:p>
            <a:r>
              <a:rPr lang="en-US" sz="2700" dirty="0"/>
              <a:t> Values?   Whose ?</a:t>
            </a:r>
          </a:p>
          <a:p>
            <a:r>
              <a:rPr lang="en-US" sz="2700" dirty="0"/>
              <a:t>Different mother / fatherhood penalties and rewards</a:t>
            </a:r>
          </a:p>
          <a:p>
            <a:endParaRPr lang="en-US" sz="2700" dirty="0"/>
          </a:p>
        </p:txBody>
      </p:sp>
      <p:sp>
        <p:nvSpPr>
          <p:cNvPr id="4" name="TextBox 3">
            <a:extLst>
              <a:ext uri="{FF2B5EF4-FFF2-40B4-BE49-F238E27FC236}">
                <a16:creationId xmlns:a16="http://schemas.microsoft.com/office/drawing/2014/main" id="{ACB347DA-44E3-094D-92BB-2C2555A2856A}"/>
              </a:ext>
            </a:extLst>
          </p:cNvPr>
          <p:cNvSpPr txBox="1"/>
          <p:nvPr/>
        </p:nvSpPr>
        <p:spPr>
          <a:xfrm>
            <a:off x="839537" y="4774168"/>
            <a:ext cx="2251242" cy="276999"/>
          </a:xfrm>
          <a:prstGeom prst="rect">
            <a:avLst/>
          </a:prstGeom>
          <a:noFill/>
        </p:spPr>
        <p:txBody>
          <a:bodyPr wrap="square" rtlCol="0">
            <a:spAutoFit/>
          </a:bodyPr>
          <a:lstStyle/>
          <a:p>
            <a:r>
              <a:rPr lang="en-US" sz="1200" dirty="0"/>
              <a:t>(Bowles 2014)</a:t>
            </a:r>
          </a:p>
        </p:txBody>
      </p:sp>
    </p:spTree>
    <p:extLst>
      <p:ext uri="{BB962C8B-B14F-4D97-AF65-F5344CB8AC3E}">
        <p14:creationId xmlns:p14="http://schemas.microsoft.com/office/powerpoint/2010/main" val="3919176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97B5-16F5-9C4C-8760-65BBABC57054}"/>
              </a:ext>
            </a:extLst>
          </p:cNvPr>
          <p:cNvSpPr>
            <a:spLocks noGrp="1"/>
          </p:cNvSpPr>
          <p:nvPr>
            <p:ph type="title"/>
          </p:nvPr>
        </p:nvSpPr>
        <p:spPr>
          <a:xfrm>
            <a:off x="552448" y="356796"/>
            <a:ext cx="7886700" cy="993775"/>
          </a:xfrm>
        </p:spPr>
        <p:txBody>
          <a:bodyPr>
            <a:normAutofit fontScale="90000"/>
          </a:bodyPr>
          <a:lstStyle/>
          <a:p>
            <a:pPr algn="ctr"/>
            <a:r>
              <a:rPr lang="en-US" dirty="0"/>
              <a:t>Primary Care Data: Women spend more time with patients and generate less revenue than male colleagues </a:t>
            </a:r>
            <a:r>
              <a:rPr lang="en-US" i="1" dirty="0"/>
              <a:t>in the same practices.</a:t>
            </a:r>
          </a:p>
        </p:txBody>
      </p:sp>
      <p:sp>
        <p:nvSpPr>
          <p:cNvPr id="3" name="Content Placeholder 2">
            <a:extLst>
              <a:ext uri="{FF2B5EF4-FFF2-40B4-BE49-F238E27FC236}">
                <a16:creationId xmlns:a16="http://schemas.microsoft.com/office/drawing/2014/main" id="{FAACB3CE-AD3A-924A-8D2D-251C8D7037CD}"/>
              </a:ext>
            </a:extLst>
          </p:cNvPr>
          <p:cNvSpPr>
            <a:spLocks noGrp="1"/>
          </p:cNvSpPr>
          <p:nvPr>
            <p:ph sz="half" idx="1"/>
          </p:nvPr>
        </p:nvSpPr>
        <p:spPr>
          <a:xfrm>
            <a:off x="552448" y="1916212"/>
            <a:ext cx="3867150" cy="3262312"/>
          </a:xfrm>
        </p:spPr>
        <p:txBody>
          <a:bodyPr>
            <a:normAutofit/>
          </a:bodyPr>
          <a:lstStyle/>
          <a:p>
            <a:r>
              <a:rPr lang="en-US" dirty="0"/>
              <a:t>24 million PCP office visits in 2017</a:t>
            </a:r>
          </a:p>
          <a:p>
            <a:r>
              <a:rPr lang="en-US" dirty="0"/>
              <a:t>Female PCP’s generated 10.9% less revenue; conducted 10.8% fewer visits and had 2.6% fewer clinical days </a:t>
            </a:r>
          </a:p>
          <a:p>
            <a:r>
              <a:rPr lang="en-US" dirty="0"/>
              <a:t>Female PCP’s spent 15.7% more time with patients </a:t>
            </a:r>
          </a:p>
          <a:p>
            <a:pPr marL="0" indent="0">
              <a:buNone/>
            </a:pPr>
            <a:endParaRPr lang="en-US" dirty="0"/>
          </a:p>
        </p:txBody>
      </p:sp>
      <p:sp>
        <p:nvSpPr>
          <p:cNvPr id="5" name="Content Placeholder 4">
            <a:extLst>
              <a:ext uri="{FF2B5EF4-FFF2-40B4-BE49-F238E27FC236}">
                <a16:creationId xmlns:a16="http://schemas.microsoft.com/office/drawing/2014/main" id="{5DC0D0AB-7F88-5446-8B05-06433DBC38F9}"/>
              </a:ext>
            </a:extLst>
          </p:cNvPr>
          <p:cNvSpPr>
            <a:spLocks noGrp="1"/>
          </p:cNvSpPr>
          <p:nvPr>
            <p:ph sz="half" idx="2"/>
          </p:nvPr>
        </p:nvSpPr>
        <p:spPr>
          <a:xfrm>
            <a:off x="4724402" y="1881188"/>
            <a:ext cx="3867150" cy="3262312"/>
          </a:xfrm>
        </p:spPr>
        <p:txBody>
          <a:bodyPr>
            <a:normAutofit/>
          </a:bodyPr>
          <a:lstStyle/>
          <a:p>
            <a:pPr fontAlgn="base"/>
            <a:r>
              <a:rPr lang="en-US" dirty="0"/>
              <a:t>Female PCPs spent 15.7 % more time with patients.</a:t>
            </a:r>
          </a:p>
          <a:p>
            <a:pPr fontAlgn="base"/>
            <a:r>
              <a:rPr lang="en-US" dirty="0"/>
              <a:t>Lower volume of visits yet spent more time in direct patient care per visit, per day, and per year. </a:t>
            </a:r>
          </a:p>
          <a:p>
            <a:pPr fontAlgn="base"/>
            <a:r>
              <a:rPr lang="en-US" dirty="0"/>
              <a:t>Female PCP’s under-coded more than male PCP’s </a:t>
            </a:r>
          </a:p>
          <a:p>
            <a:endParaRPr lang="en-US" dirty="0"/>
          </a:p>
        </p:txBody>
      </p:sp>
      <p:sp>
        <p:nvSpPr>
          <p:cNvPr id="4" name="TextBox 3">
            <a:extLst>
              <a:ext uri="{FF2B5EF4-FFF2-40B4-BE49-F238E27FC236}">
                <a16:creationId xmlns:a16="http://schemas.microsoft.com/office/drawing/2014/main" id="{12BFC17C-13F1-B841-AE7F-D0AAFFFF3092}"/>
              </a:ext>
            </a:extLst>
          </p:cNvPr>
          <p:cNvSpPr txBox="1"/>
          <p:nvPr/>
        </p:nvSpPr>
        <p:spPr>
          <a:xfrm>
            <a:off x="926275" y="4821382"/>
            <a:ext cx="2386941" cy="276999"/>
          </a:xfrm>
          <a:prstGeom prst="rect">
            <a:avLst/>
          </a:prstGeom>
          <a:noFill/>
        </p:spPr>
        <p:txBody>
          <a:bodyPr wrap="square" rtlCol="0">
            <a:spAutoFit/>
          </a:bodyPr>
          <a:lstStyle/>
          <a:p>
            <a:r>
              <a:rPr lang="en-US" sz="1200" dirty="0"/>
              <a:t>(NEJM 2020)</a:t>
            </a:r>
          </a:p>
        </p:txBody>
      </p:sp>
      <p:sp>
        <p:nvSpPr>
          <p:cNvPr id="7" name="Rectangle 6">
            <a:extLst>
              <a:ext uri="{FF2B5EF4-FFF2-40B4-BE49-F238E27FC236}">
                <a16:creationId xmlns:a16="http://schemas.microsoft.com/office/drawing/2014/main" id="{B4746F17-B028-E442-923E-46541639FAF6}"/>
              </a:ext>
            </a:extLst>
          </p:cNvPr>
          <p:cNvSpPr/>
          <p:nvPr/>
        </p:nvSpPr>
        <p:spPr>
          <a:xfrm>
            <a:off x="4940135" y="2481943"/>
            <a:ext cx="3499013" cy="104502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78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228D-BEC7-1945-B7B5-F238DBA4A6FF}"/>
              </a:ext>
            </a:extLst>
          </p:cNvPr>
          <p:cNvSpPr>
            <a:spLocks noGrp="1"/>
          </p:cNvSpPr>
          <p:nvPr>
            <p:ph type="title"/>
          </p:nvPr>
        </p:nvSpPr>
        <p:spPr>
          <a:xfrm>
            <a:off x="628650" y="187623"/>
            <a:ext cx="7886700" cy="993775"/>
          </a:xfrm>
        </p:spPr>
        <p:txBody>
          <a:bodyPr>
            <a:normAutofit/>
          </a:bodyPr>
          <a:lstStyle/>
          <a:p>
            <a:r>
              <a:rPr lang="en-US" sz="2700" b="1" dirty="0"/>
              <a:t>Why the Gap?</a:t>
            </a:r>
            <a:endParaRPr lang="en-US" sz="3300" b="1" dirty="0"/>
          </a:p>
        </p:txBody>
      </p:sp>
      <p:sp>
        <p:nvSpPr>
          <p:cNvPr id="3" name="Content Placeholder 2">
            <a:extLst>
              <a:ext uri="{FF2B5EF4-FFF2-40B4-BE49-F238E27FC236}">
                <a16:creationId xmlns:a16="http://schemas.microsoft.com/office/drawing/2014/main" id="{715A5540-D173-1B4E-BAFC-7794FCC7B861}"/>
              </a:ext>
            </a:extLst>
          </p:cNvPr>
          <p:cNvSpPr>
            <a:spLocks noGrp="1"/>
          </p:cNvSpPr>
          <p:nvPr>
            <p:ph idx="1"/>
          </p:nvPr>
        </p:nvSpPr>
        <p:spPr>
          <a:xfrm>
            <a:off x="628650" y="1181398"/>
            <a:ext cx="7886700" cy="3325407"/>
          </a:xfrm>
        </p:spPr>
        <p:txBody>
          <a:bodyPr>
            <a:noAutofit/>
          </a:bodyPr>
          <a:lstStyle/>
          <a:p>
            <a:pPr marL="0" indent="0">
              <a:buNone/>
            </a:pPr>
            <a:r>
              <a:rPr lang="en-US" b="1" dirty="0"/>
              <a:t>Specialty choice: </a:t>
            </a:r>
          </a:p>
          <a:p>
            <a:pPr lvl="1"/>
            <a:r>
              <a:rPr lang="en-US" dirty="0"/>
              <a:t>63% pediatricians are female; 95% orthopedists are male </a:t>
            </a:r>
          </a:p>
          <a:p>
            <a:pPr marL="0" indent="0">
              <a:buNone/>
            </a:pPr>
            <a:r>
              <a:rPr lang="en-US" b="1" dirty="0"/>
              <a:t>Priorities: </a:t>
            </a:r>
            <a:r>
              <a:rPr lang="en-US" dirty="0"/>
              <a:t>Males rank optimal workload and salary as 1</a:t>
            </a:r>
            <a:r>
              <a:rPr lang="en-US" baseline="30000" dirty="0"/>
              <a:t>st</a:t>
            </a:r>
            <a:r>
              <a:rPr lang="en-US" dirty="0"/>
              <a:t> and 2</a:t>
            </a:r>
            <a:r>
              <a:rPr lang="en-US" baseline="30000" dirty="0"/>
              <a:t>nd</a:t>
            </a:r>
            <a:r>
              <a:rPr lang="en-US" dirty="0"/>
              <a:t>. Females rank 1</a:t>
            </a:r>
            <a:r>
              <a:rPr lang="en-US" baseline="30000" dirty="0"/>
              <a:t>st</a:t>
            </a:r>
            <a:r>
              <a:rPr lang="en-US" dirty="0"/>
              <a:t>/2</a:t>
            </a:r>
            <a:r>
              <a:rPr lang="en-US" baseline="30000" dirty="0"/>
              <a:t>nd</a:t>
            </a:r>
            <a:r>
              <a:rPr lang="en-US" dirty="0"/>
              <a:t>/3</a:t>
            </a:r>
            <a:r>
              <a:rPr lang="en-US" baseline="30000" dirty="0"/>
              <a:t>rd</a:t>
            </a:r>
            <a:r>
              <a:rPr lang="en-US" dirty="0"/>
              <a:t> priority: optimal collegiality;  control of personal time; salary </a:t>
            </a:r>
          </a:p>
          <a:p>
            <a:pPr marL="0" indent="0">
              <a:buNone/>
            </a:pPr>
            <a:endParaRPr lang="en-US" dirty="0"/>
          </a:p>
          <a:p>
            <a:pPr marL="0" indent="0">
              <a:buNone/>
            </a:pPr>
            <a:r>
              <a:rPr lang="en-US" b="1" u="sng" dirty="0"/>
              <a:t>Child Tax </a:t>
            </a:r>
            <a:r>
              <a:rPr lang="en-US" b="1" dirty="0"/>
              <a:t>- work hours: </a:t>
            </a:r>
            <a:r>
              <a:rPr lang="en-US" dirty="0"/>
              <a:t>presence/absence of children: </a:t>
            </a:r>
          </a:p>
          <a:p>
            <a:pPr lvl="1"/>
            <a:r>
              <a:rPr lang="en-US" dirty="0"/>
              <a:t>reduced work hours for women but not for men – </a:t>
            </a:r>
            <a:r>
              <a:rPr lang="en-US" i="1" dirty="0"/>
              <a:t>men increased work hours.</a:t>
            </a:r>
          </a:p>
          <a:p>
            <a:pPr marL="0" indent="0">
              <a:buNone/>
            </a:pPr>
            <a:r>
              <a:rPr lang="en-US" b="1" u="sng" dirty="0"/>
              <a:t>Geography</a:t>
            </a:r>
            <a:r>
              <a:rPr lang="en-US" b="1" dirty="0"/>
              <a:t>: </a:t>
            </a:r>
            <a:r>
              <a:rPr lang="en-US" dirty="0"/>
              <a:t>Region of country; size of city, </a:t>
            </a:r>
            <a:r>
              <a:rPr lang="en-US" i="1" u="sng" dirty="0"/>
              <a:t>presence Academic Medical Centers</a:t>
            </a:r>
            <a:r>
              <a:rPr lang="en-US" dirty="0"/>
              <a:t>, demand for specialty </a:t>
            </a:r>
          </a:p>
        </p:txBody>
      </p:sp>
      <p:sp>
        <p:nvSpPr>
          <p:cNvPr id="4" name="TextBox 3">
            <a:extLst>
              <a:ext uri="{FF2B5EF4-FFF2-40B4-BE49-F238E27FC236}">
                <a16:creationId xmlns:a16="http://schemas.microsoft.com/office/drawing/2014/main" id="{9D34604A-DF34-D643-BBC2-BAF182308BF2}"/>
              </a:ext>
            </a:extLst>
          </p:cNvPr>
          <p:cNvSpPr txBox="1"/>
          <p:nvPr/>
        </p:nvSpPr>
        <p:spPr>
          <a:xfrm>
            <a:off x="4119995" y="4817377"/>
            <a:ext cx="1983921" cy="276999"/>
          </a:xfrm>
          <a:prstGeom prst="rect">
            <a:avLst/>
          </a:prstGeom>
          <a:noFill/>
        </p:spPr>
        <p:txBody>
          <a:bodyPr wrap="square" rtlCol="0">
            <a:spAutoFit/>
          </a:bodyPr>
          <a:lstStyle/>
          <a:p>
            <a:r>
              <a:rPr lang="en-US" sz="1200" dirty="0"/>
              <a:t>(JAMA 2017)</a:t>
            </a:r>
          </a:p>
        </p:txBody>
      </p:sp>
    </p:spTree>
    <p:extLst>
      <p:ext uri="{BB962C8B-B14F-4D97-AF65-F5344CB8AC3E}">
        <p14:creationId xmlns:p14="http://schemas.microsoft.com/office/powerpoint/2010/main" val="120868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E1CA-3500-0D42-88C1-156EF8BAD2F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0D03D03-1616-A746-BD65-CA27CDDA0E93}"/>
              </a:ext>
            </a:extLst>
          </p:cNvPr>
          <p:cNvSpPr>
            <a:spLocks noGrp="1"/>
          </p:cNvSpPr>
          <p:nvPr>
            <p:ph type="subTitle" idx="1"/>
          </p:nvPr>
        </p:nvSpPr>
        <p:spPr/>
        <p:txBody>
          <a:bodyPr/>
          <a:lstStyle/>
          <a:p>
            <a:endParaRPr lang="en-US"/>
          </a:p>
        </p:txBody>
      </p:sp>
      <p:pic>
        <p:nvPicPr>
          <p:cNvPr id="5" name="slide.url=https://www.polleverywhere.com/multiple_choice_polls/VZzuv0ohzl0NNF9L1yV0f">
            <a:extLst>
              <a:ext uri="{FF2B5EF4-FFF2-40B4-BE49-F238E27FC236}">
                <a16:creationId xmlns:a16="http://schemas.microsoft.com/office/drawing/2014/main" id="{D4309B08-8E87-0C4E-BF1B-930F4E7FE41A}"/>
              </a:ext>
            </a:extLst>
          </p:cNvPr>
          <p:cNvPicPr>
            <a:picLocks/>
          </p:cNvPicPr>
          <p:nvPr/>
        </p:nvPicPr>
        <p:blipFill>
          <a:blip r:embed="rId3"/>
          <a:stretch>
            <a:fillRect/>
          </a:stretch>
        </p:blipFill>
        <p:spPr>
          <a:xfrm>
            <a:off x="47625" y="47625"/>
            <a:ext cx="9048750" cy="5048250"/>
          </a:xfrm>
          <a:prstGeom prst="rect">
            <a:avLst/>
          </a:prstGeom>
        </p:spPr>
      </p:pic>
    </p:spTree>
    <p:extLst>
      <p:ext uri="{BB962C8B-B14F-4D97-AF65-F5344CB8AC3E}">
        <p14:creationId xmlns:p14="http://schemas.microsoft.com/office/powerpoint/2010/main" val="66286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201B-DDF5-294F-A691-00F5ADA27228}"/>
              </a:ext>
            </a:extLst>
          </p:cNvPr>
          <p:cNvSpPr>
            <a:spLocks noGrp="1"/>
          </p:cNvSpPr>
          <p:nvPr>
            <p:ph type="title"/>
          </p:nvPr>
        </p:nvSpPr>
        <p:spPr>
          <a:xfrm>
            <a:off x="1443567" y="138961"/>
            <a:ext cx="7886700" cy="993775"/>
          </a:xfrm>
        </p:spPr>
        <p:txBody>
          <a:bodyPr/>
          <a:lstStyle/>
          <a:p>
            <a:r>
              <a:rPr lang="en-US" dirty="0"/>
              <a:t>Gender differences: Negotiation</a:t>
            </a:r>
          </a:p>
        </p:txBody>
      </p:sp>
      <p:sp>
        <p:nvSpPr>
          <p:cNvPr id="3" name="Content Placeholder 2">
            <a:extLst>
              <a:ext uri="{FF2B5EF4-FFF2-40B4-BE49-F238E27FC236}">
                <a16:creationId xmlns:a16="http://schemas.microsoft.com/office/drawing/2014/main" id="{53758D91-6C0F-3140-84E9-20304CBDAB6A}"/>
              </a:ext>
            </a:extLst>
          </p:cNvPr>
          <p:cNvSpPr>
            <a:spLocks noGrp="1"/>
          </p:cNvSpPr>
          <p:nvPr>
            <p:ph idx="1"/>
          </p:nvPr>
        </p:nvSpPr>
        <p:spPr>
          <a:xfrm>
            <a:off x="420461" y="1274616"/>
            <a:ext cx="6172200" cy="2967164"/>
          </a:xfrm>
        </p:spPr>
        <p:txBody>
          <a:bodyPr>
            <a:normAutofit/>
          </a:bodyPr>
          <a:lstStyle/>
          <a:p>
            <a:r>
              <a:rPr lang="en-US" dirty="0"/>
              <a:t>Women don’t ask – especially at the beginning of their careers; long term cumulative impact</a:t>
            </a:r>
          </a:p>
          <a:p>
            <a:r>
              <a:rPr lang="en-US" dirty="0"/>
              <a:t>More likely to ask indirectly and value collaboration</a:t>
            </a:r>
          </a:p>
          <a:p>
            <a:r>
              <a:rPr lang="en-US" dirty="0"/>
              <a:t>Assume that by working harder they’ll be rewarded</a:t>
            </a:r>
          </a:p>
          <a:p>
            <a:r>
              <a:rPr lang="en-US" dirty="0"/>
              <a:t>Doubt they are deserving</a:t>
            </a:r>
          </a:p>
          <a:p>
            <a:r>
              <a:rPr lang="en-US" dirty="0"/>
              <a:t>Roles</a:t>
            </a:r>
          </a:p>
          <a:p>
            <a:r>
              <a:rPr lang="en-US" dirty="0"/>
              <a:t>Women worry more about impact of asking on personal relationships - </a:t>
            </a:r>
            <a:r>
              <a:rPr lang="en-US" u="sng" dirty="0"/>
              <a:t>Penalty</a:t>
            </a:r>
          </a:p>
          <a:p>
            <a:endParaRPr lang="en-US" dirty="0"/>
          </a:p>
        </p:txBody>
      </p:sp>
      <p:sp>
        <p:nvSpPr>
          <p:cNvPr id="4" name="TextBox 3">
            <a:extLst>
              <a:ext uri="{FF2B5EF4-FFF2-40B4-BE49-F238E27FC236}">
                <a16:creationId xmlns:a16="http://schemas.microsoft.com/office/drawing/2014/main" id="{5C415908-849C-EE4A-A3E4-8DB004BC6C0C}"/>
              </a:ext>
            </a:extLst>
          </p:cNvPr>
          <p:cNvSpPr txBox="1"/>
          <p:nvPr/>
        </p:nvSpPr>
        <p:spPr>
          <a:xfrm>
            <a:off x="116693" y="4842955"/>
            <a:ext cx="2106386" cy="246221"/>
          </a:xfrm>
          <a:prstGeom prst="rect">
            <a:avLst/>
          </a:prstGeom>
          <a:noFill/>
        </p:spPr>
        <p:txBody>
          <a:bodyPr wrap="square" rtlCol="0">
            <a:spAutoFit/>
          </a:bodyPr>
          <a:lstStyle/>
          <a:p>
            <a:r>
              <a:rPr lang="en-US" sz="1000" dirty="0"/>
              <a:t>(Bowles 2007 &amp; 2014)</a:t>
            </a:r>
          </a:p>
        </p:txBody>
      </p:sp>
      <p:pic>
        <p:nvPicPr>
          <p:cNvPr id="5" name="Picture 4">
            <a:extLst>
              <a:ext uri="{FF2B5EF4-FFF2-40B4-BE49-F238E27FC236}">
                <a16:creationId xmlns:a16="http://schemas.microsoft.com/office/drawing/2014/main" id="{4A2A1885-4D55-F142-B57D-0711A566CFDF}"/>
              </a:ext>
            </a:extLst>
          </p:cNvPr>
          <p:cNvPicPr>
            <a:picLocks noChangeAspect="1"/>
          </p:cNvPicPr>
          <p:nvPr/>
        </p:nvPicPr>
        <p:blipFill>
          <a:blip r:embed="rId3"/>
          <a:stretch>
            <a:fillRect/>
          </a:stretch>
        </p:blipFill>
        <p:spPr>
          <a:xfrm>
            <a:off x="6335254" y="2644189"/>
            <a:ext cx="1563683" cy="1905873"/>
          </a:xfrm>
          <a:prstGeom prst="rect">
            <a:avLst/>
          </a:prstGeom>
        </p:spPr>
      </p:pic>
      <p:pic>
        <p:nvPicPr>
          <p:cNvPr id="6" name="Picture 5">
            <a:extLst>
              <a:ext uri="{FF2B5EF4-FFF2-40B4-BE49-F238E27FC236}">
                <a16:creationId xmlns:a16="http://schemas.microsoft.com/office/drawing/2014/main" id="{356A852B-9171-1446-8964-E717A8353FFB}"/>
              </a:ext>
            </a:extLst>
          </p:cNvPr>
          <p:cNvPicPr>
            <a:picLocks noChangeAspect="1"/>
          </p:cNvPicPr>
          <p:nvPr/>
        </p:nvPicPr>
        <p:blipFill>
          <a:blip r:embed="rId4"/>
          <a:stretch>
            <a:fillRect/>
          </a:stretch>
        </p:blipFill>
        <p:spPr>
          <a:xfrm>
            <a:off x="7316327" y="499998"/>
            <a:ext cx="1684867" cy="1999313"/>
          </a:xfrm>
          <a:prstGeom prst="rect">
            <a:avLst/>
          </a:prstGeom>
        </p:spPr>
      </p:pic>
      <p:sp>
        <p:nvSpPr>
          <p:cNvPr id="7" name="TextBox 6">
            <a:extLst>
              <a:ext uri="{FF2B5EF4-FFF2-40B4-BE49-F238E27FC236}">
                <a16:creationId xmlns:a16="http://schemas.microsoft.com/office/drawing/2014/main" id="{61546F33-5207-7C45-A6E5-9756790FE4EB}"/>
              </a:ext>
            </a:extLst>
          </p:cNvPr>
          <p:cNvSpPr txBox="1"/>
          <p:nvPr/>
        </p:nvSpPr>
        <p:spPr>
          <a:xfrm>
            <a:off x="4062164" y="4868557"/>
            <a:ext cx="6722533" cy="246221"/>
          </a:xfrm>
          <a:prstGeom prst="rect">
            <a:avLst/>
          </a:prstGeom>
          <a:noFill/>
        </p:spPr>
        <p:txBody>
          <a:bodyPr wrap="square" rtlCol="0">
            <a:spAutoFit/>
          </a:bodyPr>
          <a:lstStyle/>
          <a:p>
            <a:r>
              <a:rPr lang="en-US" sz="1000" dirty="0"/>
              <a:t>Copyright P&amp;G Pantene and BBDO Guerrero, Manila</a:t>
            </a:r>
          </a:p>
        </p:txBody>
      </p:sp>
    </p:spTree>
    <p:extLst>
      <p:ext uri="{BB962C8B-B14F-4D97-AF65-F5344CB8AC3E}">
        <p14:creationId xmlns:p14="http://schemas.microsoft.com/office/powerpoint/2010/main" val="25836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A535-B5A1-D14B-8925-FE7CC6A4DEB9}"/>
              </a:ext>
            </a:extLst>
          </p:cNvPr>
          <p:cNvSpPr>
            <a:spLocks noGrp="1"/>
          </p:cNvSpPr>
          <p:nvPr>
            <p:ph type="title"/>
          </p:nvPr>
        </p:nvSpPr>
        <p:spPr/>
        <p:txBody>
          <a:bodyPr/>
          <a:lstStyle/>
          <a:p>
            <a:r>
              <a:rPr lang="en-US" dirty="0"/>
              <a:t>Small groups –Time to Negotiate!</a:t>
            </a:r>
          </a:p>
        </p:txBody>
      </p:sp>
      <p:sp>
        <p:nvSpPr>
          <p:cNvPr id="3" name="Content Placeholder 2">
            <a:extLst>
              <a:ext uri="{FF2B5EF4-FFF2-40B4-BE49-F238E27FC236}">
                <a16:creationId xmlns:a16="http://schemas.microsoft.com/office/drawing/2014/main" id="{65B7DF14-531F-1246-8A62-F97C104752E9}"/>
              </a:ext>
            </a:extLst>
          </p:cNvPr>
          <p:cNvSpPr>
            <a:spLocks noGrp="1"/>
          </p:cNvSpPr>
          <p:nvPr>
            <p:ph idx="1"/>
          </p:nvPr>
        </p:nvSpPr>
        <p:spPr>
          <a:xfrm>
            <a:off x="628650" y="1645076"/>
            <a:ext cx="7886700" cy="3028524"/>
          </a:xfrm>
        </p:spPr>
        <p:txBody>
          <a:bodyPr>
            <a:normAutofit fontScale="92500" lnSpcReduction="10000"/>
          </a:bodyPr>
          <a:lstStyle/>
          <a:p>
            <a:pPr marL="428625" indent="-428625">
              <a:buFont typeface="+mj-lt"/>
              <a:buAutoNum type="romanUcPeriod"/>
            </a:pPr>
            <a:r>
              <a:rPr lang="en-US" sz="2800" b="1" dirty="0">
                <a:solidFill>
                  <a:srgbClr val="00B050"/>
                </a:solidFill>
              </a:rPr>
              <a:t> First Job after training</a:t>
            </a:r>
          </a:p>
          <a:p>
            <a:pPr marL="0" indent="0">
              <a:buNone/>
            </a:pPr>
            <a:endParaRPr lang="en-US" sz="2800" b="1" dirty="0">
              <a:solidFill>
                <a:srgbClr val="00B050"/>
              </a:solidFill>
            </a:endParaRPr>
          </a:p>
          <a:p>
            <a:pPr marL="571500" indent="-571500">
              <a:buFont typeface="+mj-lt"/>
              <a:buAutoNum type="romanUcPeriod" startAt="2"/>
            </a:pPr>
            <a:r>
              <a:rPr lang="en-US" sz="2800" b="1" dirty="0">
                <a:solidFill>
                  <a:srgbClr val="7030A0"/>
                </a:solidFill>
              </a:rPr>
              <a:t>New faculty after experience in the ‘real’ world</a:t>
            </a:r>
          </a:p>
          <a:p>
            <a:pPr marL="0" indent="0">
              <a:buNone/>
            </a:pPr>
            <a:endParaRPr lang="en-US" sz="2800" b="1" dirty="0">
              <a:solidFill>
                <a:srgbClr val="7030A0"/>
              </a:solidFill>
            </a:endParaRPr>
          </a:p>
          <a:p>
            <a:pPr marL="571500" indent="-571500">
              <a:buFont typeface="+mj-lt"/>
              <a:buAutoNum type="romanUcPeriod" startAt="3"/>
            </a:pPr>
            <a:r>
              <a:rPr lang="en-US" sz="2800" b="1" dirty="0">
                <a:solidFill>
                  <a:srgbClr val="0070C0"/>
                </a:solidFill>
              </a:rPr>
              <a:t>Program director / mid-career</a:t>
            </a:r>
          </a:p>
          <a:p>
            <a:endParaRPr lang="en-US" dirty="0"/>
          </a:p>
          <a:p>
            <a:pPr marL="0" indent="0">
              <a:buNone/>
            </a:pPr>
            <a:r>
              <a:rPr lang="en-US" dirty="0"/>
              <a:t>(pick your group and room)</a:t>
            </a:r>
          </a:p>
          <a:p>
            <a:pPr marL="0" indent="0">
              <a:buNone/>
            </a:pPr>
            <a:endParaRPr lang="en-US" dirty="0"/>
          </a:p>
        </p:txBody>
      </p:sp>
    </p:spTree>
    <p:extLst>
      <p:ext uri="{BB962C8B-B14F-4D97-AF65-F5344CB8AC3E}">
        <p14:creationId xmlns:p14="http://schemas.microsoft.com/office/powerpoint/2010/main" val="91389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D2BCC3-AFFC-534C-A868-016AC892CC1E}"/>
              </a:ext>
            </a:extLst>
          </p:cNvPr>
          <p:cNvSpPr>
            <a:spLocks noGrp="1"/>
          </p:cNvSpPr>
          <p:nvPr>
            <p:ph idx="1"/>
          </p:nvPr>
        </p:nvSpPr>
        <p:spPr>
          <a:xfrm>
            <a:off x="628650" y="1645076"/>
            <a:ext cx="7886700" cy="2948723"/>
          </a:xfrm>
        </p:spPr>
        <p:txBody>
          <a:bodyPr>
            <a:normAutofit lnSpcReduction="10000"/>
          </a:bodyPr>
          <a:lstStyle/>
          <a:p>
            <a:r>
              <a:rPr lang="en-US" dirty="0"/>
              <a:t>OD018 Addressing the Misidentification of Female Physicians in the Hospital Setting.</a:t>
            </a:r>
          </a:p>
          <a:p>
            <a:endParaRPr lang="en-US" dirty="0"/>
          </a:p>
          <a:p>
            <a:r>
              <a:rPr lang="en-US" dirty="0"/>
              <a:t>OD139 Let’s Talk about Sex(ism): Constructive Advice for Women in Medicine</a:t>
            </a:r>
          </a:p>
          <a:p>
            <a:pPr marL="0" indent="0">
              <a:buNone/>
            </a:pPr>
            <a:endParaRPr lang="en-US" dirty="0"/>
          </a:p>
          <a:p>
            <a:r>
              <a:rPr lang="en-US" dirty="0"/>
              <a:t>OD 208 Speed Group Mentoring for Women Faculty</a:t>
            </a:r>
          </a:p>
          <a:p>
            <a:endParaRPr lang="en-US" dirty="0"/>
          </a:p>
          <a:p>
            <a:r>
              <a:rPr lang="en-US" dirty="0"/>
              <a:t>OD086 Medical Sexism and Racism in Early Anatomy</a:t>
            </a:r>
          </a:p>
          <a:p>
            <a:endParaRPr lang="en-US" dirty="0"/>
          </a:p>
        </p:txBody>
      </p:sp>
      <p:sp>
        <p:nvSpPr>
          <p:cNvPr id="4" name="Slide Number Placeholder 3">
            <a:extLst>
              <a:ext uri="{FF2B5EF4-FFF2-40B4-BE49-F238E27FC236}">
                <a16:creationId xmlns:a16="http://schemas.microsoft.com/office/drawing/2014/main" id="{14ECAE3C-88F7-B840-885C-61CAD367DCDC}"/>
              </a:ext>
            </a:extLst>
          </p:cNvPr>
          <p:cNvSpPr>
            <a:spLocks noGrp="1"/>
          </p:cNvSpPr>
          <p:nvPr>
            <p:ph type="sldNum" sz="quarter" idx="12"/>
          </p:nvPr>
        </p:nvSpPr>
        <p:spPr/>
        <p:txBody>
          <a:bodyPr/>
          <a:lstStyle/>
          <a:p>
            <a:fld id="{E1764F5A-D4C4-7947-86EC-52AB909FE928}" type="slidenum">
              <a:rPr lang="en-US" smtClean="0"/>
              <a:pPr/>
              <a:t>2</a:t>
            </a:fld>
            <a:endParaRPr lang="en-US" dirty="0"/>
          </a:p>
        </p:txBody>
      </p:sp>
      <p:sp>
        <p:nvSpPr>
          <p:cNvPr id="5" name="Title 1">
            <a:extLst>
              <a:ext uri="{FF2B5EF4-FFF2-40B4-BE49-F238E27FC236}">
                <a16:creationId xmlns:a16="http://schemas.microsoft.com/office/drawing/2014/main" id="{F9CA37DD-6C85-C040-86E5-C5AD20E4D457}"/>
              </a:ext>
            </a:extLst>
          </p:cNvPr>
          <p:cNvSpPr txBox="1">
            <a:spLocks/>
          </p:cNvSpPr>
          <p:nvPr/>
        </p:nvSpPr>
        <p:spPr>
          <a:xfrm>
            <a:off x="628650" y="549701"/>
            <a:ext cx="7688766" cy="801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accent1"/>
                </a:solidFill>
                <a:latin typeface="Arial Narrow" panose="020B0604020202020204" pitchFamily="34" charset="0"/>
                <a:ea typeface="+mj-ea"/>
                <a:cs typeface="+mj-cs"/>
              </a:defRPr>
            </a:lvl1pPr>
          </a:lstStyle>
          <a:p>
            <a:pPr algn="ctr"/>
            <a:r>
              <a:rPr lang="en-US" sz="2400" dirty="0" err="1">
                <a:latin typeface="Arial" panose="020B0604020202020204" pitchFamily="34" charset="0"/>
                <a:cs typeface="Arial" panose="020B0604020202020204" pitchFamily="34" charset="0"/>
              </a:rPr>
              <a:t>MoneyTalks</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Show Us the Money:</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Women and Salary Negotiation</a:t>
            </a:r>
          </a:p>
        </p:txBody>
      </p:sp>
    </p:spTree>
    <p:extLst>
      <p:ext uri="{BB962C8B-B14F-4D97-AF65-F5344CB8AC3E}">
        <p14:creationId xmlns:p14="http://schemas.microsoft.com/office/powerpoint/2010/main" val="337108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EF06-EC64-0D4F-9550-AE9312E380E0}"/>
              </a:ext>
            </a:extLst>
          </p:cNvPr>
          <p:cNvSpPr>
            <a:spLocks noGrp="1"/>
          </p:cNvSpPr>
          <p:nvPr>
            <p:ph type="title"/>
          </p:nvPr>
        </p:nvSpPr>
        <p:spPr>
          <a:xfrm>
            <a:off x="628650" y="414235"/>
            <a:ext cx="7886700" cy="993775"/>
          </a:xfrm>
        </p:spPr>
        <p:txBody>
          <a:bodyPr/>
          <a:lstStyle/>
          <a:p>
            <a:r>
              <a:rPr lang="en-US" dirty="0"/>
              <a:t>Case Study #1: </a:t>
            </a:r>
            <a:r>
              <a:rPr lang="en-US" b="1" dirty="0">
                <a:solidFill>
                  <a:srgbClr val="00B050"/>
                </a:solidFill>
              </a:rPr>
              <a:t>First job out of residency</a:t>
            </a:r>
          </a:p>
        </p:txBody>
      </p:sp>
      <p:sp>
        <p:nvSpPr>
          <p:cNvPr id="3" name="Content Placeholder 2">
            <a:extLst>
              <a:ext uri="{FF2B5EF4-FFF2-40B4-BE49-F238E27FC236}">
                <a16:creationId xmlns:a16="http://schemas.microsoft.com/office/drawing/2014/main" id="{506A41F0-6972-7049-A33E-0B0288BF4DBF}"/>
              </a:ext>
            </a:extLst>
          </p:cNvPr>
          <p:cNvSpPr>
            <a:spLocks noGrp="1"/>
          </p:cNvSpPr>
          <p:nvPr>
            <p:ph idx="1"/>
          </p:nvPr>
        </p:nvSpPr>
        <p:spPr>
          <a:xfrm>
            <a:off x="628650" y="1236133"/>
            <a:ext cx="8210550" cy="3589867"/>
          </a:xfrm>
        </p:spPr>
        <p:txBody>
          <a:bodyPr>
            <a:normAutofit fontScale="92500" lnSpcReduction="10000"/>
          </a:bodyPr>
          <a:lstStyle/>
          <a:p>
            <a:pPr marL="0" indent="0">
              <a:buNone/>
            </a:pPr>
            <a:r>
              <a:rPr lang="en-US" sz="2400" dirty="0"/>
              <a:t>3</a:t>
            </a:r>
            <a:r>
              <a:rPr lang="en-US" sz="2400" baseline="30000" dirty="0"/>
              <a:t>rd</a:t>
            </a:r>
            <a:r>
              <a:rPr lang="en-US" sz="2400" dirty="0"/>
              <a:t> year FM resident looking for your first job </a:t>
            </a:r>
          </a:p>
          <a:p>
            <a:pPr marL="0" indent="0">
              <a:buNone/>
            </a:pPr>
            <a:endParaRPr lang="en-US" sz="2400" dirty="0"/>
          </a:p>
          <a:p>
            <a:r>
              <a:rPr lang="en-US" sz="2400" dirty="0"/>
              <a:t>Community clinic in Southwest New Mexico</a:t>
            </a:r>
          </a:p>
          <a:p>
            <a:r>
              <a:rPr lang="en-US" sz="2400" dirty="0"/>
              <a:t>8 half-days in clinic; 5 days / hospital service, call shared</a:t>
            </a:r>
          </a:p>
          <a:p>
            <a:r>
              <a:rPr lang="en-US" sz="2400" dirty="0"/>
              <a:t>Opportunity to precept residents as community faculty</a:t>
            </a:r>
          </a:p>
          <a:p>
            <a:r>
              <a:rPr lang="en-US" sz="2400" dirty="0"/>
              <a:t>Concerns about loan repayment (Owes over $100K)</a:t>
            </a:r>
          </a:p>
          <a:p>
            <a:r>
              <a:rPr lang="en-US" sz="2400" dirty="0"/>
              <a:t>You have 2 other offers</a:t>
            </a:r>
          </a:p>
          <a:p>
            <a:r>
              <a:rPr lang="en-US" sz="2400" dirty="0"/>
              <a:t>You interview with the clinic director who has been there for 20 years</a:t>
            </a:r>
          </a:p>
          <a:p>
            <a:r>
              <a:rPr lang="en-US" sz="2400" dirty="0"/>
              <a:t>“</a:t>
            </a:r>
            <a:r>
              <a:rPr lang="en-US" sz="2400" dirty="0" err="1">
                <a:solidFill>
                  <a:srgbClr val="FF0000"/>
                </a:solidFill>
              </a:rPr>
              <a:t>Covid</a:t>
            </a:r>
            <a:r>
              <a:rPr lang="en-US" sz="2400" dirty="0">
                <a:solidFill>
                  <a:srgbClr val="FF0000"/>
                </a:solidFill>
              </a:rPr>
              <a:t> Clause”</a:t>
            </a:r>
          </a:p>
          <a:p>
            <a:pPr marL="0" indent="0" algn="ctr">
              <a:buNone/>
            </a:pPr>
            <a:endParaRPr lang="en-US" sz="1800" dirty="0">
              <a:solidFill>
                <a:srgbClr val="FF0000"/>
              </a:solidFill>
            </a:endParaRPr>
          </a:p>
        </p:txBody>
      </p:sp>
      <p:sp>
        <p:nvSpPr>
          <p:cNvPr id="4" name="Rectangle 3">
            <a:extLst>
              <a:ext uri="{FF2B5EF4-FFF2-40B4-BE49-F238E27FC236}">
                <a16:creationId xmlns:a16="http://schemas.microsoft.com/office/drawing/2014/main" id="{D897C0D2-2A69-2B40-A8DA-1F47AB487190}"/>
              </a:ext>
            </a:extLst>
          </p:cNvPr>
          <p:cNvSpPr/>
          <p:nvPr/>
        </p:nvSpPr>
        <p:spPr>
          <a:xfrm>
            <a:off x="6903453" y="4491789"/>
            <a:ext cx="2149642" cy="59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765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A10E-51B9-1A46-AE1D-E29DD8E0F48E}"/>
              </a:ext>
            </a:extLst>
          </p:cNvPr>
          <p:cNvSpPr>
            <a:spLocks noGrp="1"/>
          </p:cNvSpPr>
          <p:nvPr>
            <p:ph type="title"/>
          </p:nvPr>
        </p:nvSpPr>
        <p:spPr>
          <a:xfrm>
            <a:off x="628650" y="354969"/>
            <a:ext cx="7886700" cy="993775"/>
          </a:xfrm>
        </p:spPr>
        <p:txBody>
          <a:bodyPr/>
          <a:lstStyle/>
          <a:p>
            <a:r>
              <a:rPr lang="en-US" dirty="0"/>
              <a:t>Case Study #2: </a:t>
            </a:r>
            <a:r>
              <a:rPr lang="en-US" b="1" dirty="0">
                <a:solidFill>
                  <a:srgbClr val="7030A0"/>
                </a:solidFill>
              </a:rPr>
              <a:t>Early Career  </a:t>
            </a:r>
          </a:p>
        </p:txBody>
      </p:sp>
      <p:sp>
        <p:nvSpPr>
          <p:cNvPr id="4" name="Rectangle 3">
            <a:extLst>
              <a:ext uri="{FF2B5EF4-FFF2-40B4-BE49-F238E27FC236}">
                <a16:creationId xmlns:a16="http://schemas.microsoft.com/office/drawing/2014/main" id="{2E959F66-389A-5644-99E4-BCBC7BB4F92A}"/>
              </a:ext>
            </a:extLst>
          </p:cNvPr>
          <p:cNvSpPr/>
          <p:nvPr/>
        </p:nvSpPr>
        <p:spPr>
          <a:xfrm>
            <a:off x="6903453" y="4491789"/>
            <a:ext cx="2149642" cy="59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D049E2-5B4B-8E40-ABFF-E1FB950C2DF5}"/>
              </a:ext>
            </a:extLst>
          </p:cNvPr>
          <p:cNvSpPr>
            <a:spLocks noGrp="1"/>
          </p:cNvSpPr>
          <p:nvPr>
            <p:ph idx="1"/>
          </p:nvPr>
        </p:nvSpPr>
        <p:spPr>
          <a:xfrm>
            <a:off x="518584" y="1348744"/>
            <a:ext cx="7886700" cy="3570390"/>
          </a:xfrm>
        </p:spPr>
        <p:txBody>
          <a:bodyPr>
            <a:normAutofit lnSpcReduction="10000"/>
          </a:bodyPr>
          <a:lstStyle/>
          <a:p>
            <a:pPr marL="0" indent="0">
              <a:buNone/>
            </a:pPr>
            <a:r>
              <a:rPr lang="en-US" sz="2800" dirty="0"/>
              <a:t>4-year career outpatient clinician in a large health system hoping to pursue academics</a:t>
            </a:r>
          </a:p>
          <a:p>
            <a:pPr marL="0" indent="0">
              <a:buNone/>
            </a:pPr>
            <a:endParaRPr lang="en-US" sz="2800" dirty="0"/>
          </a:p>
          <a:p>
            <a:r>
              <a:rPr lang="en-US" sz="2800" dirty="0"/>
              <a:t>Faculty position with community FM residency in the Midwest </a:t>
            </a:r>
          </a:p>
          <a:p>
            <a:r>
              <a:rPr lang="en-US" sz="2800" dirty="0"/>
              <a:t>Time half days: 4 clinical, 3 precepting, 3 admin</a:t>
            </a:r>
          </a:p>
          <a:p>
            <a:r>
              <a:rPr lang="en-US" sz="2800" dirty="0"/>
              <a:t>You interview with the Residency Program Director and the </a:t>
            </a:r>
            <a:r>
              <a:rPr lang="en-US" sz="2800" u="sng" dirty="0"/>
              <a:t>first salary offer is 15% lower than your current salary</a:t>
            </a:r>
          </a:p>
          <a:p>
            <a:pPr marL="192881" indent="-192881">
              <a:buFont typeface="+mj-lt"/>
              <a:buAutoNum type="arabicPeriod"/>
            </a:pPr>
            <a:endParaRPr lang="en-US" dirty="0"/>
          </a:p>
        </p:txBody>
      </p:sp>
    </p:spTree>
    <p:extLst>
      <p:ext uri="{BB962C8B-B14F-4D97-AF65-F5344CB8AC3E}">
        <p14:creationId xmlns:p14="http://schemas.microsoft.com/office/powerpoint/2010/main" val="3014140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F1F86-D034-2348-BCB2-C504A1326B6C}"/>
              </a:ext>
            </a:extLst>
          </p:cNvPr>
          <p:cNvSpPr>
            <a:spLocks noGrp="1"/>
          </p:cNvSpPr>
          <p:nvPr>
            <p:ph type="title"/>
          </p:nvPr>
        </p:nvSpPr>
        <p:spPr/>
        <p:txBody>
          <a:bodyPr/>
          <a:lstStyle/>
          <a:p>
            <a:r>
              <a:rPr lang="en-US" dirty="0"/>
              <a:t>Case Study #3: </a:t>
            </a:r>
            <a:r>
              <a:rPr lang="en-US" b="1" dirty="0">
                <a:solidFill>
                  <a:srgbClr val="0070C0"/>
                </a:solidFill>
              </a:rPr>
              <a:t>Established Career</a:t>
            </a:r>
          </a:p>
        </p:txBody>
      </p:sp>
      <p:sp>
        <p:nvSpPr>
          <p:cNvPr id="3" name="Content Placeholder 2">
            <a:extLst>
              <a:ext uri="{FF2B5EF4-FFF2-40B4-BE49-F238E27FC236}">
                <a16:creationId xmlns:a16="http://schemas.microsoft.com/office/drawing/2014/main" id="{51B7BD5B-ADB2-FF4B-8693-D7099F2AD385}"/>
              </a:ext>
            </a:extLst>
          </p:cNvPr>
          <p:cNvSpPr>
            <a:spLocks noGrp="1"/>
          </p:cNvSpPr>
          <p:nvPr>
            <p:ph idx="1"/>
          </p:nvPr>
        </p:nvSpPr>
        <p:spPr>
          <a:xfrm>
            <a:off x="628650" y="1669852"/>
            <a:ext cx="7886700" cy="3181548"/>
          </a:xfrm>
        </p:spPr>
        <p:txBody>
          <a:bodyPr>
            <a:normAutofit/>
          </a:bodyPr>
          <a:lstStyle/>
          <a:p>
            <a:pPr marL="0" indent="0">
              <a:buNone/>
            </a:pPr>
            <a:r>
              <a:rPr lang="en-US" sz="2400" dirty="0"/>
              <a:t>12 year career FM faculty with OB and outpatient procedures, curriculum design/development, considerable administrative background, and national experience </a:t>
            </a:r>
          </a:p>
          <a:p>
            <a:pPr marL="0" indent="0">
              <a:buNone/>
            </a:pPr>
            <a:endParaRPr lang="en-US" sz="2400" dirty="0"/>
          </a:p>
          <a:p>
            <a:r>
              <a:rPr lang="en-US" sz="2400" dirty="0"/>
              <a:t>Being recruited for Program Director of FM residency out West  </a:t>
            </a:r>
          </a:p>
          <a:p>
            <a:r>
              <a:rPr lang="en-US" sz="2400" dirty="0"/>
              <a:t>First round of interviews are complete, no discussion yet of salary and benefits. </a:t>
            </a:r>
            <a:r>
              <a:rPr lang="en-US" sz="2400" u="sng" dirty="0"/>
              <a:t>You are now in the second interview. </a:t>
            </a:r>
            <a:r>
              <a:rPr lang="en-US" sz="2400" dirty="0"/>
              <a:t>“We would love to have you join us."</a:t>
            </a:r>
          </a:p>
        </p:txBody>
      </p:sp>
      <p:sp>
        <p:nvSpPr>
          <p:cNvPr id="4" name="Rectangle 3">
            <a:extLst>
              <a:ext uri="{FF2B5EF4-FFF2-40B4-BE49-F238E27FC236}">
                <a16:creationId xmlns:a16="http://schemas.microsoft.com/office/drawing/2014/main" id="{87207056-D946-C344-BD75-A09059D2F286}"/>
              </a:ext>
            </a:extLst>
          </p:cNvPr>
          <p:cNvSpPr/>
          <p:nvPr/>
        </p:nvSpPr>
        <p:spPr>
          <a:xfrm>
            <a:off x="6903453" y="4491789"/>
            <a:ext cx="2149642" cy="59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444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BC5-6E48-5A47-A043-45193C742C8E}"/>
              </a:ext>
            </a:extLst>
          </p:cNvPr>
          <p:cNvSpPr>
            <a:spLocks noGrp="1"/>
          </p:cNvSpPr>
          <p:nvPr>
            <p:ph type="title"/>
          </p:nvPr>
        </p:nvSpPr>
        <p:spPr>
          <a:xfrm>
            <a:off x="121503" y="549701"/>
            <a:ext cx="8177253" cy="993775"/>
          </a:xfrm>
        </p:spPr>
        <p:txBody>
          <a:bodyPr>
            <a:normAutofit/>
          </a:bodyPr>
          <a:lstStyle/>
          <a:p>
            <a:pPr algn="ctr"/>
            <a:r>
              <a:rPr lang="en-US" sz="2800" dirty="0"/>
              <a:t>Group Rooms: I. After Residency, II. Early Career, III. Established Career / PD</a:t>
            </a:r>
          </a:p>
        </p:txBody>
      </p:sp>
      <p:sp>
        <p:nvSpPr>
          <p:cNvPr id="3" name="Content Placeholder 2">
            <a:extLst>
              <a:ext uri="{FF2B5EF4-FFF2-40B4-BE49-F238E27FC236}">
                <a16:creationId xmlns:a16="http://schemas.microsoft.com/office/drawing/2014/main" id="{EB103564-EBD4-174D-83B2-29DC5FA9074E}"/>
              </a:ext>
            </a:extLst>
          </p:cNvPr>
          <p:cNvSpPr>
            <a:spLocks noGrp="1"/>
          </p:cNvSpPr>
          <p:nvPr>
            <p:ph idx="1"/>
          </p:nvPr>
        </p:nvSpPr>
        <p:spPr>
          <a:xfrm>
            <a:off x="628650" y="1808922"/>
            <a:ext cx="7886700" cy="2784877"/>
          </a:xfrm>
        </p:spPr>
        <p:txBody>
          <a:bodyPr>
            <a:normAutofit/>
          </a:bodyPr>
          <a:lstStyle/>
          <a:p>
            <a:r>
              <a:rPr lang="en-US" dirty="0"/>
              <a:t>Discuss your group case for 20 minutes</a:t>
            </a:r>
          </a:p>
          <a:p>
            <a:r>
              <a:rPr lang="en-US" dirty="0"/>
              <a:t>Time check at </a:t>
            </a:r>
            <a:r>
              <a:rPr lang="en-US" dirty="0">
                <a:solidFill>
                  <a:srgbClr val="FF0000"/>
                </a:solidFill>
              </a:rPr>
              <a:t>5 min &amp; 2 min</a:t>
            </a:r>
            <a:r>
              <a:rPr lang="en-US" dirty="0"/>
              <a:t> remaining, then return to large group </a:t>
            </a:r>
          </a:p>
          <a:p>
            <a:r>
              <a:rPr lang="en-US" dirty="0"/>
              <a:t>Each group will elect 1-2 people to present</a:t>
            </a:r>
          </a:p>
          <a:p>
            <a:pPr lvl="1"/>
            <a:r>
              <a:rPr lang="en-US" sz="2000" dirty="0"/>
              <a:t>Barriers to salary negotiation / how did you feel?</a:t>
            </a:r>
          </a:p>
          <a:p>
            <a:pPr lvl="1"/>
            <a:r>
              <a:rPr lang="en-US" sz="2000" dirty="0"/>
              <a:t>How might it be different if “you” were a man? A minority woman of color?</a:t>
            </a:r>
          </a:p>
          <a:p>
            <a:pPr lvl="1"/>
            <a:r>
              <a:rPr lang="en-US" sz="2000" b="1" u="sng" dirty="0">
                <a:solidFill>
                  <a:srgbClr val="00B050"/>
                </a:solidFill>
              </a:rPr>
              <a:t>Solutions</a:t>
            </a:r>
          </a:p>
          <a:p>
            <a:pPr marL="0" indent="0">
              <a:buNone/>
            </a:pPr>
            <a:endParaRPr lang="en-US" sz="2200" b="1" dirty="0">
              <a:solidFill>
                <a:srgbClr val="00B050"/>
              </a:solidFill>
            </a:endParaRPr>
          </a:p>
        </p:txBody>
      </p:sp>
      <p:sp>
        <p:nvSpPr>
          <p:cNvPr id="4" name="Slide Number Placeholder 3">
            <a:extLst>
              <a:ext uri="{FF2B5EF4-FFF2-40B4-BE49-F238E27FC236}">
                <a16:creationId xmlns:a16="http://schemas.microsoft.com/office/drawing/2014/main" id="{8758A4CD-690D-E644-8132-BEF05231ACB9}"/>
              </a:ext>
            </a:extLst>
          </p:cNvPr>
          <p:cNvSpPr>
            <a:spLocks noGrp="1"/>
          </p:cNvSpPr>
          <p:nvPr>
            <p:ph type="sldNum" sz="quarter" idx="12"/>
          </p:nvPr>
        </p:nvSpPr>
        <p:spPr/>
        <p:txBody>
          <a:bodyPr/>
          <a:lstStyle/>
          <a:p>
            <a:fld id="{E1764F5A-D4C4-7947-86EC-52AB909FE928}" type="slidenum">
              <a:rPr lang="en-US" smtClean="0"/>
              <a:pPr/>
              <a:t>23</a:t>
            </a:fld>
            <a:endParaRPr lang="en-US" dirty="0"/>
          </a:p>
        </p:txBody>
      </p:sp>
    </p:spTree>
    <p:extLst>
      <p:ext uri="{BB962C8B-B14F-4D97-AF65-F5344CB8AC3E}">
        <p14:creationId xmlns:p14="http://schemas.microsoft.com/office/powerpoint/2010/main" val="2791394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816F5B-3833-5749-AB8A-AC1CEDD97017}"/>
              </a:ext>
            </a:extLst>
          </p:cNvPr>
          <p:cNvSpPr>
            <a:spLocks noGrp="1"/>
          </p:cNvSpPr>
          <p:nvPr>
            <p:ph sz="half" idx="1"/>
          </p:nvPr>
        </p:nvSpPr>
        <p:spPr/>
        <p:txBody>
          <a:bodyPr>
            <a:normAutofit/>
          </a:bodyPr>
          <a:lstStyle/>
          <a:p>
            <a:pPr marL="0" indent="0">
              <a:buNone/>
            </a:pPr>
            <a:r>
              <a:rPr lang="en-US" sz="2250" u="sng" dirty="0">
                <a:solidFill>
                  <a:srgbClr val="00B050"/>
                </a:solidFill>
                <a:hlinkClick r:id="rId3" action="ppaction://hlinksldjump">
                  <a:extLst>
                    <a:ext uri="{A12FA001-AC4F-418D-AE19-62706E023703}">
                      <ahyp:hlinkClr xmlns:ahyp="http://schemas.microsoft.com/office/drawing/2018/hyperlinkcolor" val="tx"/>
                    </a:ext>
                  </a:extLst>
                </a:hlinkClick>
              </a:rPr>
              <a:t>Data / Know the numbers</a:t>
            </a:r>
            <a:endParaRPr lang="en-US" sz="2250" u="sng" dirty="0">
              <a:solidFill>
                <a:srgbClr val="00B050"/>
              </a:solidFill>
            </a:endParaRPr>
          </a:p>
          <a:p>
            <a:endParaRPr lang="en-US" sz="2250" dirty="0">
              <a:solidFill>
                <a:srgbClr val="00B050"/>
              </a:solidFill>
            </a:endParaRPr>
          </a:p>
          <a:p>
            <a:pPr marL="0" indent="0">
              <a:buNone/>
            </a:pPr>
            <a:r>
              <a:rPr lang="en-US" sz="2250" dirty="0">
                <a:hlinkClick r:id="rId4" action="ppaction://hlinksldjump">
                  <a:extLst>
                    <a:ext uri="{A12FA001-AC4F-418D-AE19-62706E023703}">
                      <ahyp:hlinkClr xmlns:ahyp="http://schemas.microsoft.com/office/drawing/2018/hyperlinkcolor" val="tx"/>
                    </a:ext>
                  </a:extLst>
                </a:hlinkClick>
              </a:rPr>
              <a:t>Salary History Bans</a:t>
            </a:r>
            <a:endParaRPr lang="en-US" sz="2250" dirty="0"/>
          </a:p>
          <a:p>
            <a:pPr marL="0" indent="0">
              <a:buNone/>
            </a:pPr>
            <a:endParaRPr lang="en-US" sz="2250" dirty="0"/>
          </a:p>
          <a:p>
            <a:pPr marL="0" indent="0">
              <a:buNone/>
            </a:pPr>
            <a:r>
              <a:rPr lang="en-US" sz="2400" dirty="0">
                <a:solidFill>
                  <a:srgbClr val="7030A0"/>
                </a:solidFill>
                <a:hlinkClick r:id="rId5" action="ppaction://hlinksldjump">
                  <a:extLst>
                    <a:ext uri="{A12FA001-AC4F-418D-AE19-62706E023703}">
                      <ahyp:hlinkClr xmlns:ahyp="http://schemas.microsoft.com/office/drawing/2018/hyperlinkcolor" val="tx"/>
                    </a:ext>
                  </a:extLst>
                </a:hlinkClick>
              </a:rPr>
              <a:t>Pause</a:t>
            </a:r>
            <a:endParaRPr lang="en-US" sz="2400" dirty="0">
              <a:solidFill>
                <a:srgbClr val="7030A0"/>
              </a:solidFill>
            </a:endParaRPr>
          </a:p>
          <a:p>
            <a:pPr marL="0" indent="0">
              <a:buNone/>
            </a:pPr>
            <a:endParaRPr lang="en-US" sz="2400" dirty="0">
              <a:solidFill>
                <a:srgbClr val="7030A0"/>
              </a:solidFill>
            </a:endParaRPr>
          </a:p>
          <a:p>
            <a:pPr marL="0" indent="0">
              <a:buNone/>
            </a:pPr>
            <a:r>
              <a:rPr lang="en-US" sz="2400" u="sng" dirty="0">
                <a:solidFill>
                  <a:srgbClr val="00B050"/>
                </a:solidFill>
                <a:hlinkClick r:id="rId6" action="ppaction://hlinksldjump">
                  <a:extLst>
                    <a:ext uri="{A12FA001-AC4F-418D-AE19-62706E023703}">
                      <ahyp:hlinkClr xmlns:ahyp="http://schemas.microsoft.com/office/drawing/2018/hyperlinkcolor" val="tx"/>
                    </a:ext>
                  </a:extLst>
                </a:hlinkClick>
              </a:rPr>
              <a:t>Other Offers</a:t>
            </a:r>
            <a:endParaRPr lang="en-US" sz="2400" u="sng" dirty="0">
              <a:solidFill>
                <a:srgbClr val="00B050"/>
              </a:solidFill>
            </a:endParaRPr>
          </a:p>
          <a:p>
            <a:pPr marL="0" indent="0">
              <a:buNone/>
            </a:pPr>
            <a:endParaRPr lang="en-US" sz="2250" dirty="0"/>
          </a:p>
          <a:p>
            <a:pPr marL="0" indent="0">
              <a:buNone/>
            </a:pPr>
            <a:endParaRPr lang="en-US" sz="2250" dirty="0"/>
          </a:p>
        </p:txBody>
      </p:sp>
      <p:sp>
        <p:nvSpPr>
          <p:cNvPr id="6" name="Content Placeholder 5">
            <a:extLst>
              <a:ext uri="{FF2B5EF4-FFF2-40B4-BE49-F238E27FC236}">
                <a16:creationId xmlns:a16="http://schemas.microsoft.com/office/drawing/2014/main" id="{619CC216-49A7-6841-A3AB-617447B5DBB6}"/>
              </a:ext>
            </a:extLst>
          </p:cNvPr>
          <p:cNvSpPr>
            <a:spLocks noGrp="1"/>
          </p:cNvSpPr>
          <p:nvPr>
            <p:ph sz="half" idx="2"/>
          </p:nvPr>
        </p:nvSpPr>
        <p:spPr/>
        <p:txBody>
          <a:bodyPr>
            <a:normAutofit/>
          </a:bodyPr>
          <a:lstStyle/>
          <a:p>
            <a:pPr marL="0" indent="0">
              <a:buNone/>
            </a:pPr>
            <a:r>
              <a:rPr lang="en-US" sz="2250" dirty="0"/>
              <a:t>How to say it</a:t>
            </a:r>
          </a:p>
          <a:p>
            <a:r>
              <a:rPr lang="en-US" sz="2250" dirty="0">
                <a:hlinkClick r:id="rId7" action="ppaction://hlinksldjump">
                  <a:extLst>
                    <a:ext uri="{A12FA001-AC4F-418D-AE19-62706E023703}">
                      <ahyp:hlinkClr xmlns:ahyp="http://schemas.microsoft.com/office/drawing/2018/hyperlinkcolor" val="tx"/>
                    </a:ext>
                  </a:extLst>
                </a:hlinkClick>
              </a:rPr>
              <a:t>Early</a:t>
            </a:r>
            <a:r>
              <a:rPr lang="en-US" sz="2250" dirty="0"/>
              <a:t> – unknown salary</a:t>
            </a:r>
          </a:p>
          <a:p>
            <a:r>
              <a:rPr lang="en-US" sz="2250" dirty="0">
                <a:hlinkClick r:id="rId8" action="ppaction://hlinksldjump">
                  <a:extLst>
                    <a:ext uri="{A12FA001-AC4F-418D-AE19-62706E023703}">
                      <ahyp:hlinkClr xmlns:ahyp="http://schemas.microsoft.com/office/drawing/2018/hyperlinkcolor" val="tx"/>
                    </a:ext>
                  </a:extLst>
                </a:hlinkClick>
              </a:rPr>
              <a:t>Low offer</a:t>
            </a:r>
            <a:endParaRPr lang="en-US" sz="2250" dirty="0"/>
          </a:p>
          <a:p>
            <a:r>
              <a:rPr lang="en-US" sz="2250" dirty="0">
                <a:hlinkClick r:id="rId9" action="ppaction://hlinksldjump">
                  <a:extLst>
                    <a:ext uri="{A12FA001-AC4F-418D-AE19-62706E023703}">
                      <ahyp:hlinkClr xmlns:ahyp="http://schemas.microsoft.com/office/drawing/2018/hyperlinkcolor" val="tx"/>
                    </a:ext>
                  </a:extLst>
                </a:hlinkClick>
              </a:rPr>
              <a:t>History</a:t>
            </a:r>
            <a:endParaRPr lang="en-US" sz="2250" dirty="0"/>
          </a:p>
          <a:p>
            <a:pPr marL="0" indent="0">
              <a:buNone/>
            </a:pPr>
            <a:endParaRPr lang="en-US" sz="2250" dirty="0"/>
          </a:p>
          <a:p>
            <a:pPr marL="0" indent="0">
              <a:buNone/>
            </a:pPr>
            <a:r>
              <a:rPr lang="en-US" sz="2250" dirty="0">
                <a:solidFill>
                  <a:srgbClr val="FF0000"/>
                </a:solidFill>
                <a:hlinkClick r:id="rId8" action="ppaction://hlinksldjump">
                  <a:extLst>
                    <a:ext uri="{A12FA001-AC4F-418D-AE19-62706E023703}">
                      <ahyp:hlinkClr xmlns:ahyp="http://schemas.microsoft.com/office/drawing/2018/hyperlinkcolor" val="tx"/>
                    </a:ext>
                  </a:extLst>
                </a:hlinkClick>
              </a:rPr>
              <a:t>How </a:t>
            </a:r>
            <a:r>
              <a:rPr lang="en-US" sz="2250" dirty="0">
                <a:solidFill>
                  <a:srgbClr val="FF0000"/>
                </a:solidFill>
                <a:hlinkClick r:id="rId10" action="ppaction://hlinksldjump">
                  <a:extLst>
                    <a:ext uri="{A12FA001-AC4F-418D-AE19-62706E023703}">
                      <ahyp:hlinkClr xmlns:ahyp="http://schemas.microsoft.com/office/drawing/2018/hyperlinkcolor" val="tx"/>
                    </a:ext>
                  </a:extLst>
                </a:hlinkClick>
              </a:rPr>
              <a:t>Not</a:t>
            </a:r>
            <a:r>
              <a:rPr lang="en-US" sz="2250" dirty="0">
                <a:solidFill>
                  <a:srgbClr val="FF0000"/>
                </a:solidFill>
                <a:hlinkClick r:id="rId8" action="ppaction://hlinksldjump">
                  <a:extLst>
                    <a:ext uri="{A12FA001-AC4F-418D-AE19-62706E023703}">
                      <ahyp:hlinkClr xmlns:ahyp="http://schemas.microsoft.com/office/drawing/2018/hyperlinkcolor" val="tx"/>
                    </a:ext>
                  </a:extLst>
                </a:hlinkClick>
              </a:rPr>
              <a:t> to </a:t>
            </a:r>
            <a:r>
              <a:rPr lang="en-US" sz="2250" dirty="0">
                <a:solidFill>
                  <a:srgbClr val="FF0000"/>
                </a:solidFill>
                <a:hlinkClick r:id="rId10" action="ppaction://hlinksldjump">
                  <a:extLst>
                    <a:ext uri="{A12FA001-AC4F-418D-AE19-62706E023703}">
                      <ahyp:hlinkClr xmlns:ahyp="http://schemas.microsoft.com/office/drawing/2018/hyperlinkcolor" val="tx"/>
                    </a:ext>
                  </a:extLst>
                </a:hlinkClick>
              </a:rPr>
              <a:t>say</a:t>
            </a:r>
            <a:r>
              <a:rPr lang="en-US" sz="2250" dirty="0">
                <a:solidFill>
                  <a:srgbClr val="FF0000"/>
                </a:solidFill>
                <a:hlinkClick r:id="rId8" action="ppaction://hlinksldjump">
                  <a:extLst>
                    <a:ext uri="{A12FA001-AC4F-418D-AE19-62706E023703}">
                      <ahyp:hlinkClr xmlns:ahyp="http://schemas.microsoft.com/office/drawing/2018/hyperlinkcolor" val="tx"/>
                    </a:ext>
                  </a:extLst>
                </a:hlinkClick>
              </a:rPr>
              <a:t> it</a:t>
            </a:r>
            <a:endParaRPr lang="en-US" sz="2250" dirty="0">
              <a:solidFill>
                <a:srgbClr val="FF0000"/>
              </a:solidFill>
            </a:endParaRPr>
          </a:p>
          <a:p>
            <a:pPr marL="0" indent="0">
              <a:buNone/>
            </a:pPr>
            <a:endParaRPr lang="en-US" sz="2250" dirty="0"/>
          </a:p>
          <a:p>
            <a:pPr marL="0" indent="0">
              <a:buNone/>
            </a:pPr>
            <a:endParaRPr lang="en-US" dirty="0"/>
          </a:p>
          <a:p>
            <a:pPr marL="0" indent="0">
              <a:buNone/>
            </a:pPr>
            <a:endParaRPr lang="en-US" dirty="0"/>
          </a:p>
        </p:txBody>
      </p:sp>
      <p:pic>
        <p:nvPicPr>
          <p:cNvPr id="2" name="Picture 1">
            <a:hlinkClick r:id="rId11" action="ppaction://hlinksldjump"/>
            <a:extLst>
              <a:ext uri="{FF2B5EF4-FFF2-40B4-BE49-F238E27FC236}">
                <a16:creationId xmlns:a16="http://schemas.microsoft.com/office/drawing/2014/main" id="{1311D874-E557-004F-B214-18EB7EFFF066}"/>
              </a:ext>
            </a:extLst>
          </p:cNvPr>
          <p:cNvPicPr>
            <a:picLocks noChangeAspect="1"/>
          </p:cNvPicPr>
          <p:nvPr/>
        </p:nvPicPr>
        <p:blipFill>
          <a:blip r:embed="rId12"/>
          <a:stretch>
            <a:fillRect/>
          </a:stretch>
        </p:blipFill>
        <p:spPr>
          <a:xfrm>
            <a:off x="3960561" y="4548885"/>
            <a:ext cx="525714" cy="525714"/>
          </a:xfrm>
          <a:prstGeom prst="rect">
            <a:avLst/>
          </a:prstGeom>
        </p:spPr>
      </p:pic>
      <p:sp>
        <p:nvSpPr>
          <p:cNvPr id="3" name="TextBox 2"/>
          <p:cNvSpPr txBox="1"/>
          <p:nvPr/>
        </p:nvSpPr>
        <p:spPr>
          <a:xfrm>
            <a:off x="860079" y="570368"/>
            <a:ext cx="7487216" cy="523220"/>
          </a:xfrm>
          <a:prstGeom prst="rect">
            <a:avLst/>
          </a:prstGeom>
          <a:noFill/>
        </p:spPr>
        <p:txBody>
          <a:bodyPr wrap="square" rtlCol="0">
            <a:spAutoFit/>
          </a:bodyPr>
          <a:lstStyle/>
          <a:p>
            <a:pPr algn="ctr"/>
            <a:r>
              <a:rPr lang="en-US" sz="2800" b="1" dirty="0"/>
              <a:t>Negotiation Pearls</a:t>
            </a:r>
          </a:p>
        </p:txBody>
      </p:sp>
    </p:spTree>
    <p:extLst>
      <p:ext uri="{BB962C8B-B14F-4D97-AF65-F5344CB8AC3E}">
        <p14:creationId xmlns:p14="http://schemas.microsoft.com/office/powerpoint/2010/main" val="1263956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8C53-1EAC-4F4E-A746-335D3D9F6C1F}"/>
              </a:ext>
            </a:extLst>
          </p:cNvPr>
          <p:cNvSpPr>
            <a:spLocks noGrp="1"/>
          </p:cNvSpPr>
          <p:nvPr>
            <p:ph type="title"/>
          </p:nvPr>
        </p:nvSpPr>
        <p:spPr>
          <a:xfrm>
            <a:off x="628650" y="334364"/>
            <a:ext cx="7886700" cy="993775"/>
          </a:xfrm>
        </p:spPr>
        <p:txBody>
          <a:bodyPr/>
          <a:lstStyle/>
          <a:p>
            <a:r>
              <a:rPr lang="en-US" dirty="0">
                <a:latin typeface="+mj-lt"/>
              </a:rPr>
              <a:t>Research salary/benefits </a:t>
            </a:r>
          </a:p>
        </p:txBody>
      </p:sp>
      <p:sp>
        <p:nvSpPr>
          <p:cNvPr id="3" name="Content Placeholder 2">
            <a:extLst>
              <a:ext uri="{FF2B5EF4-FFF2-40B4-BE49-F238E27FC236}">
                <a16:creationId xmlns:a16="http://schemas.microsoft.com/office/drawing/2014/main" id="{A5307C1C-7E8F-004B-885A-2619BA968F78}"/>
              </a:ext>
            </a:extLst>
          </p:cNvPr>
          <p:cNvSpPr>
            <a:spLocks noGrp="1"/>
          </p:cNvSpPr>
          <p:nvPr>
            <p:ph sz="half" idx="1"/>
          </p:nvPr>
        </p:nvSpPr>
        <p:spPr>
          <a:xfrm>
            <a:off x="628649" y="1370013"/>
            <a:ext cx="7311239" cy="3262312"/>
          </a:xfrm>
        </p:spPr>
        <p:txBody>
          <a:bodyPr/>
          <a:lstStyle/>
          <a:p>
            <a:r>
              <a:rPr lang="en-US" sz="2400" dirty="0">
                <a:latin typeface="+mn-lt"/>
              </a:rPr>
              <a:t>Public websites: </a:t>
            </a:r>
            <a:r>
              <a:rPr lang="en-US" sz="2400" dirty="0" err="1">
                <a:latin typeface="+mn-lt"/>
              </a:rPr>
              <a:t>Salary.com</a:t>
            </a:r>
            <a:r>
              <a:rPr lang="en-US" sz="2400" dirty="0">
                <a:latin typeface="+mn-lt"/>
              </a:rPr>
              <a:t>, Glassdoor</a:t>
            </a:r>
          </a:p>
          <a:p>
            <a:r>
              <a:rPr lang="en-US" sz="2400" dirty="0">
                <a:latin typeface="+mn-lt"/>
              </a:rPr>
              <a:t>Medical websites: AAFP, STFM, SHM, AFMRD, New Physician</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Job recruiters </a:t>
            </a:r>
          </a:p>
          <a:p>
            <a:r>
              <a:rPr lang="en-US" sz="2400" dirty="0">
                <a:latin typeface="Arial" panose="020B0604020202020204" pitchFamily="34" charset="0"/>
                <a:cs typeface="Arial" panose="020B0604020202020204" pitchFamily="34" charset="0"/>
              </a:rPr>
              <a:t>Ask mentors, colleagues </a:t>
            </a:r>
          </a:p>
          <a:p>
            <a:r>
              <a:rPr lang="en-US" sz="2400" dirty="0">
                <a:latin typeface="Arial" panose="020B0604020202020204" pitchFamily="34" charset="0"/>
                <a:cs typeface="Arial" panose="020B0604020202020204" pitchFamily="34" charset="0"/>
              </a:rPr>
              <a:t>Social networking groups: Facebook </a:t>
            </a:r>
          </a:p>
          <a:p>
            <a:endParaRPr lang="en-US" dirty="0"/>
          </a:p>
        </p:txBody>
      </p:sp>
      <p:sp>
        <p:nvSpPr>
          <p:cNvPr id="5" name="Slide Number Placeholder 4">
            <a:extLst>
              <a:ext uri="{FF2B5EF4-FFF2-40B4-BE49-F238E27FC236}">
                <a16:creationId xmlns:a16="http://schemas.microsoft.com/office/drawing/2014/main" id="{44F9FE44-56A1-564D-8591-C42AF63A83EE}"/>
              </a:ext>
            </a:extLst>
          </p:cNvPr>
          <p:cNvSpPr>
            <a:spLocks noGrp="1"/>
          </p:cNvSpPr>
          <p:nvPr>
            <p:ph type="sldNum" sz="quarter" idx="12"/>
          </p:nvPr>
        </p:nvSpPr>
        <p:spPr/>
        <p:txBody>
          <a:bodyPr/>
          <a:lstStyle/>
          <a:p>
            <a:fld id="{AC4B98E0-5042-0243-872C-EFEBC8B3DB10}" type="slidenum">
              <a:rPr lang="en-US" smtClean="0"/>
              <a:pPr/>
              <a:t>25</a:t>
            </a:fld>
            <a:endParaRPr lang="en-US" dirty="0"/>
          </a:p>
        </p:txBody>
      </p:sp>
    </p:spTree>
    <p:extLst>
      <p:ext uri="{BB962C8B-B14F-4D97-AF65-F5344CB8AC3E}">
        <p14:creationId xmlns:p14="http://schemas.microsoft.com/office/powerpoint/2010/main" val="4198935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36603" y="4472412"/>
            <a:ext cx="2607398" cy="671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C4B98E0-5042-0243-872C-EFEBC8B3DB10}" type="slidenum">
              <a:rPr lang="en-US" smtClean="0"/>
              <a:pPr/>
              <a:t>26</a:t>
            </a:fld>
            <a:endParaRPr lang="en-US" dirty="0"/>
          </a:p>
        </p:txBody>
      </p:sp>
      <p:sp>
        <p:nvSpPr>
          <p:cNvPr id="9" name="Rectangle 8">
            <a:extLst>
              <a:ext uri="{FF2B5EF4-FFF2-40B4-BE49-F238E27FC236}">
                <a16:creationId xmlns:a16="http://schemas.microsoft.com/office/drawing/2014/main" id="{8E9008E6-713D-534B-A9DC-09522BB02909}"/>
              </a:ext>
            </a:extLst>
          </p:cNvPr>
          <p:cNvSpPr/>
          <p:nvPr/>
        </p:nvSpPr>
        <p:spPr>
          <a:xfrm>
            <a:off x="6924321" y="2494372"/>
            <a:ext cx="1439333" cy="321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EAE3A5-0E0A-D644-9E6C-839FA96F4BBD}"/>
              </a:ext>
            </a:extLst>
          </p:cNvPr>
          <p:cNvSpPr/>
          <p:nvPr/>
        </p:nvSpPr>
        <p:spPr>
          <a:xfrm>
            <a:off x="889000" y="936212"/>
            <a:ext cx="2201333" cy="433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07781C8-6E3A-2140-B174-22B8E4D1A162}"/>
              </a:ext>
            </a:extLst>
          </p:cNvPr>
          <p:cNvGrpSpPr/>
          <p:nvPr/>
        </p:nvGrpSpPr>
        <p:grpSpPr>
          <a:xfrm>
            <a:off x="628650" y="335544"/>
            <a:ext cx="7735004" cy="4777597"/>
            <a:chOff x="628650" y="335544"/>
            <a:chExt cx="7735004" cy="4777597"/>
          </a:xfrm>
        </p:grpSpPr>
        <p:grpSp>
          <p:nvGrpSpPr>
            <p:cNvPr id="12" name="Group 11">
              <a:extLst>
                <a:ext uri="{FF2B5EF4-FFF2-40B4-BE49-F238E27FC236}">
                  <a16:creationId xmlns:a16="http://schemas.microsoft.com/office/drawing/2014/main" id="{65120311-7B47-5843-8CAF-DEBC31B5C928}"/>
                </a:ext>
              </a:extLst>
            </p:cNvPr>
            <p:cNvGrpSpPr/>
            <p:nvPr/>
          </p:nvGrpSpPr>
          <p:grpSpPr>
            <a:xfrm>
              <a:off x="628650" y="335544"/>
              <a:ext cx="7735004" cy="4777597"/>
              <a:chOff x="780346" y="30359"/>
              <a:chExt cx="7735004" cy="4777597"/>
            </a:xfrm>
          </p:grpSpPr>
          <p:pic>
            <p:nvPicPr>
              <p:cNvPr id="2" name="Picture 1">
                <a:extLst>
                  <a:ext uri="{FF2B5EF4-FFF2-40B4-BE49-F238E27FC236}">
                    <a16:creationId xmlns:a16="http://schemas.microsoft.com/office/drawing/2014/main" id="{1E95419C-8A2A-C448-9F3A-D2D55C8706C5}"/>
                  </a:ext>
                </a:extLst>
              </p:cNvPr>
              <p:cNvPicPr>
                <a:picLocks noChangeAspect="1"/>
              </p:cNvPicPr>
              <p:nvPr/>
            </p:nvPicPr>
            <p:blipFill>
              <a:blip r:embed="rId3"/>
              <a:stretch>
                <a:fillRect/>
              </a:stretch>
            </p:blipFill>
            <p:spPr>
              <a:xfrm>
                <a:off x="870654" y="3158277"/>
                <a:ext cx="7493000" cy="1574800"/>
              </a:xfrm>
              <a:prstGeom prst="rect">
                <a:avLst/>
              </a:prstGeom>
            </p:spPr>
          </p:pic>
          <p:pic>
            <p:nvPicPr>
              <p:cNvPr id="3" name="Picture 2">
                <a:extLst>
                  <a:ext uri="{FF2B5EF4-FFF2-40B4-BE49-F238E27FC236}">
                    <a16:creationId xmlns:a16="http://schemas.microsoft.com/office/drawing/2014/main" id="{ED479FB7-EC89-9648-B70C-119F52D0DEBF}"/>
                  </a:ext>
                </a:extLst>
              </p:cNvPr>
              <p:cNvPicPr>
                <a:picLocks noChangeAspect="1"/>
              </p:cNvPicPr>
              <p:nvPr/>
            </p:nvPicPr>
            <p:blipFill rotWithShape="1">
              <a:blip r:embed="rId4"/>
              <a:srcRect l="463" r="-1" b="2828"/>
              <a:stretch/>
            </p:blipFill>
            <p:spPr>
              <a:xfrm>
                <a:off x="780346" y="56480"/>
                <a:ext cx="7735004" cy="2718933"/>
              </a:xfrm>
              <a:prstGeom prst="rect">
                <a:avLst/>
              </a:prstGeom>
            </p:spPr>
          </p:pic>
          <p:sp>
            <p:nvSpPr>
              <p:cNvPr id="11" name="Rectangle 10">
                <a:extLst>
                  <a:ext uri="{FF2B5EF4-FFF2-40B4-BE49-F238E27FC236}">
                    <a16:creationId xmlns:a16="http://schemas.microsoft.com/office/drawing/2014/main" id="{F932E769-83A9-EA4C-971F-A61B164CD699}"/>
                  </a:ext>
                </a:extLst>
              </p:cNvPr>
              <p:cNvSpPr/>
              <p:nvPr/>
            </p:nvSpPr>
            <p:spPr>
              <a:xfrm>
                <a:off x="780346" y="30359"/>
                <a:ext cx="7735004" cy="4777597"/>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839B3BA5-710C-1649-A725-FDDD553166F9}"/>
                </a:ext>
              </a:extLst>
            </p:cNvPr>
            <p:cNvSpPr/>
            <p:nvPr/>
          </p:nvSpPr>
          <p:spPr>
            <a:xfrm>
              <a:off x="6696425" y="2853950"/>
              <a:ext cx="1439333" cy="321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937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CBB36-B09B-1F4C-AC5D-D71CC6372298}"/>
              </a:ext>
            </a:extLst>
          </p:cNvPr>
          <p:cNvSpPr>
            <a:spLocks noGrp="1"/>
          </p:cNvSpPr>
          <p:nvPr>
            <p:ph type="title"/>
          </p:nvPr>
        </p:nvSpPr>
        <p:spPr/>
        <p:txBody>
          <a:bodyPr>
            <a:normAutofit/>
          </a:bodyPr>
          <a:lstStyle/>
          <a:p>
            <a:r>
              <a:rPr lang="en-US" dirty="0"/>
              <a:t>DATA – Research the Job’s Value</a:t>
            </a:r>
          </a:p>
        </p:txBody>
      </p:sp>
      <p:sp>
        <p:nvSpPr>
          <p:cNvPr id="3" name="Content Placeholder 2">
            <a:extLst>
              <a:ext uri="{FF2B5EF4-FFF2-40B4-BE49-F238E27FC236}">
                <a16:creationId xmlns:a16="http://schemas.microsoft.com/office/drawing/2014/main" id="{2CDF1E9F-A038-8242-A8F2-9813038429A0}"/>
              </a:ext>
            </a:extLst>
          </p:cNvPr>
          <p:cNvSpPr>
            <a:spLocks noGrp="1"/>
          </p:cNvSpPr>
          <p:nvPr>
            <p:ph idx="1"/>
          </p:nvPr>
        </p:nvSpPr>
        <p:spPr>
          <a:xfrm>
            <a:off x="628650" y="1645076"/>
            <a:ext cx="7886700" cy="2736801"/>
          </a:xfrm>
        </p:spPr>
        <p:txBody>
          <a:bodyPr>
            <a:normAutofit fontScale="70000" lnSpcReduction="20000"/>
          </a:bodyPr>
          <a:lstStyle/>
          <a:p>
            <a:r>
              <a:rPr lang="en-US" sz="3200" dirty="0">
                <a:latin typeface="+mj-lt"/>
              </a:rPr>
              <a:t>AAMC Faculty Salary Report – Annual; Cost $1,150.00 if not a member</a:t>
            </a:r>
          </a:p>
          <a:p>
            <a:r>
              <a:rPr lang="en-US" sz="3200" dirty="0">
                <a:latin typeface="+mj-lt"/>
              </a:rPr>
              <a:t>Others in comparable jobs salaries; region is very important</a:t>
            </a:r>
          </a:p>
          <a:p>
            <a:r>
              <a:rPr lang="en-US" sz="3200" dirty="0">
                <a:latin typeface="+mj-lt"/>
              </a:rPr>
              <a:t>Talk about it – huddle with women at the same level and ASK!</a:t>
            </a:r>
          </a:p>
          <a:p>
            <a:r>
              <a:rPr lang="en-US" sz="3200" dirty="0">
                <a:latin typeface="+mj-lt"/>
              </a:rPr>
              <a:t>Specialty differentials are significant</a:t>
            </a:r>
          </a:p>
          <a:p>
            <a:endParaRPr lang="en-US" sz="3200" dirty="0">
              <a:latin typeface="+mj-lt"/>
            </a:endParaRPr>
          </a:p>
          <a:p>
            <a:r>
              <a:rPr lang="en-US" sz="3200" u="sng" dirty="0">
                <a:latin typeface="+mj-lt"/>
              </a:rPr>
              <a:t>University, public information websites</a:t>
            </a:r>
          </a:p>
          <a:p>
            <a:endParaRPr lang="en-US" dirty="0"/>
          </a:p>
        </p:txBody>
      </p:sp>
    </p:spTree>
    <p:extLst>
      <p:ext uri="{BB962C8B-B14F-4D97-AF65-F5344CB8AC3E}">
        <p14:creationId xmlns:p14="http://schemas.microsoft.com/office/powerpoint/2010/main" val="1913742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98741" y="443619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C4B98E0-5042-0243-872C-EFEBC8B3DB10}" type="slidenum">
              <a:rPr lang="en-US" smtClean="0"/>
              <a:pPr/>
              <a:t>28</a:t>
            </a:fld>
            <a:endParaRPr lang="en-US" dirty="0"/>
          </a:p>
        </p:txBody>
      </p:sp>
      <p:pic>
        <p:nvPicPr>
          <p:cNvPr id="6" name="Picture 5"/>
          <p:cNvPicPr>
            <a:picLocks noChangeAspect="1"/>
          </p:cNvPicPr>
          <p:nvPr/>
        </p:nvPicPr>
        <p:blipFill>
          <a:blip r:embed="rId3"/>
          <a:stretch>
            <a:fillRect/>
          </a:stretch>
        </p:blipFill>
        <p:spPr>
          <a:xfrm>
            <a:off x="1416627" y="1432536"/>
            <a:ext cx="6038850" cy="3524250"/>
          </a:xfrm>
          <a:prstGeom prst="rect">
            <a:avLst/>
          </a:prstGeom>
          <a:solidFill>
            <a:schemeClr val="accent1">
              <a:lumMod val="75000"/>
            </a:schemeClr>
          </a:solidFill>
          <a:ln w="38100">
            <a:solidFill>
              <a:schemeClr val="accent1"/>
            </a:solidFill>
          </a:ln>
        </p:spPr>
      </p:pic>
      <p:sp>
        <p:nvSpPr>
          <p:cNvPr id="7" name="Right Arrow 6"/>
          <p:cNvSpPr/>
          <p:nvPr/>
        </p:nvSpPr>
        <p:spPr>
          <a:xfrm flipH="1">
            <a:off x="2734145" y="2924837"/>
            <a:ext cx="2652665" cy="416460"/>
          </a:xfrm>
          <a:prstGeom prst="rightArrow">
            <a:avLst/>
          </a:prstGeom>
          <a:solidFill>
            <a:srgbClr val="7EE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A3072CC-1C45-AB4D-896C-CC620EB4F7AB}"/>
              </a:ext>
            </a:extLst>
          </p:cNvPr>
          <p:cNvSpPr txBox="1">
            <a:spLocks/>
          </p:cNvSpPr>
          <p:nvPr/>
        </p:nvSpPr>
        <p:spPr>
          <a:xfrm>
            <a:off x="1416627" y="591885"/>
            <a:ext cx="6172200" cy="890899"/>
          </a:xfrm>
          <a:prstGeom prst="rect">
            <a:avLst/>
          </a:prstGeom>
        </p:spPr>
        <p:txBody>
          <a:bodyPr>
            <a:normAutofit fontScale="97500"/>
          </a:bodyPr>
          <a:lstStyle>
            <a:lvl1pPr algn="l" defTabSz="914400" rtl="0" eaLnBrk="1" latinLnBrk="0" hangingPunct="1">
              <a:lnSpc>
                <a:spcPct val="90000"/>
              </a:lnSpc>
              <a:spcBef>
                <a:spcPct val="0"/>
              </a:spcBef>
              <a:buNone/>
              <a:defRPr sz="3600" b="0" i="0" kern="1200">
                <a:solidFill>
                  <a:schemeClr val="accent1"/>
                </a:solidFill>
                <a:latin typeface="Arial Narrow" panose="020B0604020202020204" pitchFamily="34" charset="0"/>
                <a:ea typeface="+mj-ea"/>
                <a:cs typeface="+mj-cs"/>
              </a:defRPr>
            </a:lvl1pPr>
          </a:lstStyle>
          <a:p>
            <a:endParaRPr lang="en-US" dirty="0"/>
          </a:p>
        </p:txBody>
      </p:sp>
      <p:sp>
        <p:nvSpPr>
          <p:cNvPr id="9" name="TextBox 8"/>
          <p:cNvSpPr txBox="1"/>
          <p:nvPr/>
        </p:nvSpPr>
        <p:spPr>
          <a:xfrm>
            <a:off x="344032" y="478351"/>
            <a:ext cx="7595857" cy="830997"/>
          </a:xfrm>
          <a:prstGeom prst="rect">
            <a:avLst/>
          </a:prstGeom>
          <a:noFill/>
        </p:spPr>
        <p:txBody>
          <a:bodyPr wrap="square" rtlCol="0">
            <a:spAutoFit/>
          </a:bodyPr>
          <a:lstStyle/>
          <a:p>
            <a:r>
              <a:rPr lang="en-US" sz="2400" dirty="0">
                <a:hlinkClick r:id="rId4"/>
              </a:rPr>
              <a:t>Projects.propublica.org</a:t>
            </a:r>
            <a:r>
              <a:rPr lang="en-US" sz="2400" dirty="0"/>
              <a:t> – non profit explorer gives information on key personnel and the board members.</a:t>
            </a:r>
          </a:p>
        </p:txBody>
      </p:sp>
    </p:spTree>
    <p:extLst>
      <p:ext uri="{BB962C8B-B14F-4D97-AF65-F5344CB8AC3E}">
        <p14:creationId xmlns:p14="http://schemas.microsoft.com/office/powerpoint/2010/main" val="4002365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89705A-F53D-0741-986D-33EAE5423516}" type="slidenum">
              <a:rPr lang="en-US" smtClean="0"/>
              <a:pPr/>
              <a:t>29</a:t>
            </a:fld>
            <a:endParaRPr lang="en-US" sz="1000" dirty="0"/>
          </a:p>
        </p:txBody>
      </p:sp>
      <p:sp>
        <p:nvSpPr>
          <p:cNvPr id="8" name="TextBox 7"/>
          <p:cNvSpPr txBox="1"/>
          <p:nvPr/>
        </p:nvSpPr>
        <p:spPr>
          <a:xfrm>
            <a:off x="380245" y="484422"/>
            <a:ext cx="8039478" cy="461665"/>
          </a:xfrm>
          <a:prstGeom prst="rect">
            <a:avLst/>
          </a:prstGeom>
          <a:noFill/>
        </p:spPr>
        <p:txBody>
          <a:bodyPr wrap="square" rtlCol="0">
            <a:spAutoFit/>
          </a:bodyPr>
          <a:lstStyle/>
          <a:p>
            <a:r>
              <a:rPr lang="en-US" sz="2400" dirty="0">
                <a:solidFill>
                  <a:schemeClr val="accent1">
                    <a:lumMod val="75000"/>
                  </a:schemeClr>
                </a:solidFill>
              </a:rPr>
              <a:t>Form 990 gives salary insight and also clues to benefits…</a:t>
            </a:r>
          </a:p>
        </p:txBody>
      </p:sp>
      <p:sp>
        <p:nvSpPr>
          <p:cNvPr id="11" name="Rectangle 10">
            <a:extLst>
              <a:ext uri="{FF2B5EF4-FFF2-40B4-BE49-F238E27FC236}">
                <a16:creationId xmlns:a16="http://schemas.microsoft.com/office/drawing/2014/main" id="{FBCA1746-9116-084F-BAFC-29C3E3558108}"/>
              </a:ext>
            </a:extLst>
          </p:cNvPr>
          <p:cNvSpPr/>
          <p:nvPr/>
        </p:nvSpPr>
        <p:spPr>
          <a:xfrm>
            <a:off x="1216936" y="3325922"/>
            <a:ext cx="916664" cy="10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CE3D44-1710-9D42-98DE-CED6CBC86EBF}"/>
              </a:ext>
            </a:extLst>
          </p:cNvPr>
          <p:cNvSpPr/>
          <p:nvPr/>
        </p:nvSpPr>
        <p:spPr>
          <a:xfrm>
            <a:off x="1216936" y="4465186"/>
            <a:ext cx="916664" cy="10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26EB06-85F1-4B49-BCB9-95FB6737E0A4}"/>
              </a:ext>
            </a:extLst>
          </p:cNvPr>
          <p:cNvSpPr/>
          <p:nvPr/>
        </p:nvSpPr>
        <p:spPr>
          <a:xfrm>
            <a:off x="1216936" y="4064339"/>
            <a:ext cx="916664" cy="10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D446816-54F8-B144-BC0C-84E6265F6674}"/>
              </a:ext>
            </a:extLst>
          </p:cNvPr>
          <p:cNvSpPr/>
          <p:nvPr/>
        </p:nvSpPr>
        <p:spPr>
          <a:xfrm>
            <a:off x="1216936" y="4778784"/>
            <a:ext cx="916664" cy="103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58DCBA-FC16-684F-B78A-8C5F5A4D95A6}"/>
              </a:ext>
            </a:extLst>
          </p:cNvPr>
          <p:cNvSpPr txBox="1"/>
          <p:nvPr/>
        </p:nvSpPr>
        <p:spPr>
          <a:xfrm>
            <a:off x="1172339" y="3692979"/>
            <a:ext cx="885061" cy="253916"/>
          </a:xfrm>
          <a:prstGeom prst="rect">
            <a:avLst/>
          </a:prstGeom>
          <a:solidFill>
            <a:schemeClr val="bg1"/>
          </a:solidFill>
        </p:spPr>
        <p:txBody>
          <a:bodyPr wrap="square" rtlCol="0">
            <a:spAutoFit/>
          </a:bodyPr>
          <a:lstStyle/>
          <a:p>
            <a:r>
              <a:rPr lang="en-US" sz="1050" dirty="0"/>
              <a:t>Director</a:t>
            </a:r>
          </a:p>
        </p:txBody>
      </p:sp>
      <p:pic>
        <p:nvPicPr>
          <p:cNvPr id="17" name="Picture 16">
            <a:extLst>
              <a:ext uri="{FF2B5EF4-FFF2-40B4-BE49-F238E27FC236}">
                <a16:creationId xmlns:a16="http://schemas.microsoft.com/office/drawing/2014/main" id="{393D88A0-9FD8-DB4C-8A27-EB9FE90745BA}"/>
              </a:ext>
            </a:extLst>
          </p:cNvPr>
          <p:cNvPicPr>
            <a:picLocks noChangeAspect="1"/>
          </p:cNvPicPr>
          <p:nvPr/>
        </p:nvPicPr>
        <p:blipFill>
          <a:blip r:embed="rId3"/>
          <a:stretch>
            <a:fillRect/>
          </a:stretch>
        </p:blipFill>
        <p:spPr>
          <a:xfrm>
            <a:off x="234384" y="905182"/>
            <a:ext cx="9144000" cy="4713694"/>
          </a:xfrm>
          <a:prstGeom prst="rect">
            <a:avLst/>
          </a:prstGeom>
        </p:spPr>
      </p:pic>
      <p:cxnSp>
        <p:nvCxnSpPr>
          <p:cNvPr id="19" name="Straight Arrow Connector 18">
            <a:extLst>
              <a:ext uri="{FF2B5EF4-FFF2-40B4-BE49-F238E27FC236}">
                <a16:creationId xmlns:a16="http://schemas.microsoft.com/office/drawing/2014/main" id="{CAF831B3-0A63-4E46-A8C4-83AEC0DA4016}"/>
              </a:ext>
            </a:extLst>
          </p:cNvPr>
          <p:cNvCxnSpPr>
            <a:cxnSpLocks/>
          </p:cNvCxnSpPr>
          <p:nvPr/>
        </p:nvCxnSpPr>
        <p:spPr>
          <a:xfrm flipH="1">
            <a:off x="2785533" y="1286933"/>
            <a:ext cx="251460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6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AA2D-2136-BE4D-A8C1-3AA0EACF441A}"/>
              </a:ext>
            </a:extLst>
          </p:cNvPr>
          <p:cNvSpPr>
            <a:spLocks noGrp="1"/>
          </p:cNvSpPr>
          <p:nvPr>
            <p:ph type="title"/>
          </p:nvPr>
        </p:nvSpPr>
        <p:spPr>
          <a:xfrm>
            <a:off x="1485900" y="704321"/>
            <a:ext cx="6172200" cy="634041"/>
          </a:xfrm>
        </p:spPr>
        <p:txBody>
          <a:bodyPr/>
          <a:lstStyle/>
          <a:p>
            <a:r>
              <a:rPr lang="en-US" dirty="0"/>
              <a:t>Disclosures: None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2927" y="1329220"/>
            <a:ext cx="4668982" cy="3140669"/>
          </a:xfrm>
        </p:spPr>
      </p:pic>
    </p:spTree>
    <p:extLst>
      <p:ext uri="{BB962C8B-B14F-4D97-AF65-F5344CB8AC3E}">
        <p14:creationId xmlns:p14="http://schemas.microsoft.com/office/powerpoint/2010/main" val="4294586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81046" y="4306300"/>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a:t>Universities </a:t>
            </a:r>
            <a:r>
              <a:rPr lang="en-US" dirty="0">
                <a:latin typeface="+mj-lt"/>
              </a:rPr>
              <a:t>are</a:t>
            </a:r>
            <a:r>
              <a:rPr lang="en-US" dirty="0"/>
              <a:t> also public – be persistent. </a:t>
            </a:r>
          </a:p>
        </p:txBody>
      </p:sp>
      <p:sp>
        <p:nvSpPr>
          <p:cNvPr id="5" name="Content Placeholder 4"/>
          <p:cNvSpPr>
            <a:spLocks noGrp="1"/>
          </p:cNvSpPr>
          <p:nvPr>
            <p:ph idx="1"/>
          </p:nvPr>
        </p:nvSpPr>
        <p:spPr/>
        <p:txBody>
          <a:bodyPr/>
          <a:lstStyle/>
          <a:p>
            <a:pPr marL="457200" indent="-457200">
              <a:buFont typeface="+mj-lt"/>
              <a:buAutoNum type="arabicPeriod"/>
            </a:pPr>
            <a:r>
              <a:rPr lang="en-US" dirty="0">
                <a:latin typeface="+mj-lt"/>
              </a:rPr>
              <a:t>Search by Name</a:t>
            </a:r>
          </a:p>
          <a:p>
            <a:pPr marL="457200" indent="-457200">
              <a:buFont typeface="+mj-lt"/>
              <a:buAutoNum type="arabicPeriod"/>
            </a:pPr>
            <a:r>
              <a:rPr lang="en-US" dirty="0">
                <a:latin typeface="+mj-lt"/>
              </a:rPr>
              <a:t>Research the employer’s website and find similar people</a:t>
            </a:r>
          </a:p>
          <a:p>
            <a:pPr marL="457200" indent="-457200">
              <a:buFont typeface="+mj-lt"/>
              <a:buAutoNum type="arabicPeriod"/>
            </a:pPr>
            <a:r>
              <a:rPr lang="en-US" dirty="0">
                <a:latin typeface="+mj-lt"/>
              </a:rPr>
              <a:t>Health and Education often split – creative searches</a:t>
            </a:r>
          </a:p>
          <a:p>
            <a:pPr lvl="1"/>
            <a:r>
              <a:rPr lang="en-US" dirty="0">
                <a:latin typeface="+mj-lt"/>
              </a:rPr>
              <a:t>University vs University Health Plan vs School of Medicine</a:t>
            </a:r>
          </a:p>
          <a:p>
            <a:pPr lvl="1"/>
            <a:r>
              <a:rPr lang="en-US" dirty="0">
                <a:latin typeface="+mj-lt"/>
                <a:hlinkClick r:id="rId3"/>
              </a:rPr>
              <a:t>https://govsalaries.com/salaries/NC/unc-health-care-system</a:t>
            </a:r>
            <a:endParaRPr lang="en-US" dirty="0">
              <a:latin typeface="+mj-lt"/>
            </a:endParaRPr>
          </a:p>
          <a:p>
            <a:pPr lvl="1"/>
            <a:endParaRPr lang="en-US" dirty="0">
              <a:latin typeface="+mj-lt"/>
            </a:endParaRPr>
          </a:p>
          <a:p>
            <a:pPr marL="457200" indent="-457200">
              <a:buFont typeface="+mj-lt"/>
              <a:buAutoNum type="arabicPeriod"/>
            </a:pPr>
            <a:endParaRPr lang="en-US" dirty="0">
              <a:latin typeface="+mj-lt"/>
            </a:endParaRPr>
          </a:p>
        </p:txBody>
      </p:sp>
      <p:sp>
        <p:nvSpPr>
          <p:cNvPr id="2" name="Slide Number Placeholder 1"/>
          <p:cNvSpPr>
            <a:spLocks noGrp="1"/>
          </p:cNvSpPr>
          <p:nvPr>
            <p:ph type="sldNum" sz="quarter" idx="4294967295"/>
          </p:nvPr>
        </p:nvSpPr>
        <p:spPr>
          <a:xfrm>
            <a:off x="0" y="4906963"/>
            <a:ext cx="2057400" cy="236537"/>
          </a:xfrm>
        </p:spPr>
        <p:txBody>
          <a:bodyPr/>
          <a:lstStyle/>
          <a:p>
            <a:fld id="{1089705A-F53D-0741-986D-33EAE5423516}" type="slidenum">
              <a:rPr lang="en-US" smtClean="0"/>
              <a:pPr/>
              <a:t>30</a:t>
            </a:fld>
            <a:endParaRPr lang="en-US" sz="1000" dirty="0"/>
          </a:p>
        </p:txBody>
      </p:sp>
    </p:spTree>
    <p:extLst>
      <p:ext uri="{BB962C8B-B14F-4D97-AF65-F5344CB8AC3E}">
        <p14:creationId xmlns:p14="http://schemas.microsoft.com/office/powerpoint/2010/main" val="997458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101190" y="0"/>
            <a:ext cx="4837112" cy="4934139"/>
            <a:chOff x="3101190" y="0"/>
            <a:chExt cx="4837112" cy="4934139"/>
          </a:xfrm>
        </p:grpSpPr>
        <p:pic>
          <p:nvPicPr>
            <p:cNvPr id="5" name="Picture 4"/>
            <p:cNvPicPr>
              <a:picLocks noChangeAspect="1"/>
            </p:cNvPicPr>
            <p:nvPr/>
          </p:nvPicPr>
          <p:blipFill rotWithShape="1">
            <a:blip r:embed="rId3"/>
            <a:srcRect b="10986"/>
            <a:stretch/>
          </p:blipFill>
          <p:spPr>
            <a:xfrm>
              <a:off x="3101190" y="0"/>
              <a:ext cx="4837112" cy="4861711"/>
            </a:xfrm>
            <a:prstGeom prst="rect">
              <a:avLst/>
            </a:prstGeom>
          </p:spPr>
        </p:pic>
        <p:pic>
          <p:nvPicPr>
            <p:cNvPr id="4" name="Picture 3"/>
            <p:cNvPicPr>
              <a:picLocks noChangeAspect="1"/>
            </p:cNvPicPr>
            <p:nvPr/>
          </p:nvPicPr>
          <p:blipFill>
            <a:blip r:embed="rId4"/>
            <a:stretch>
              <a:fillRect/>
            </a:stretch>
          </p:blipFill>
          <p:spPr>
            <a:xfrm>
              <a:off x="3101190" y="4102920"/>
              <a:ext cx="1988072" cy="831219"/>
            </a:xfrm>
            <a:prstGeom prst="rect">
              <a:avLst/>
            </a:prstGeom>
          </p:spPr>
        </p:pic>
      </p:grpSp>
      <p:sp>
        <p:nvSpPr>
          <p:cNvPr id="3" name="Content Placeholder 2"/>
          <p:cNvSpPr>
            <a:spLocks noGrp="1"/>
          </p:cNvSpPr>
          <p:nvPr>
            <p:ph idx="1"/>
          </p:nvPr>
        </p:nvSpPr>
        <p:spPr>
          <a:xfrm>
            <a:off x="232827" y="1465554"/>
            <a:ext cx="2607230" cy="2751553"/>
          </a:xfrm>
          <a:ln>
            <a:solidFill>
              <a:schemeClr val="tx1"/>
            </a:solidFill>
          </a:ln>
        </p:spPr>
        <p:txBody>
          <a:bodyPr/>
          <a:lstStyle/>
          <a:p>
            <a:pPr marL="0" indent="0">
              <a:buNone/>
            </a:pPr>
            <a:r>
              <a:rPr lang="en-US" b="1" dirty="0">
                <a:solidFill>
                  <a:schemeClr val="accent1">
                    <a:lumMod val="75000"/>
                  </a:schemeClr>
                </a:solidFill>
              </a:rPr>
              <a:t>Search Variations:</a:t>
            </a:r>
          </a:p>
          <a:p>
            <a:r>
              <a:rPr lang="en-US" dirty="0"/>
              <a:t>UNC</a:t>
            </a:r>
          </a:p>
          <a:p>
            <a:r>
              <a:rPr lang="en-US" dirty="0"/>
              <a:t>UNC Health</a:t>
            </a:r>
          </a:p>
          <a:p>
            <a:r>
              <a:rPr lang="en-US" dirty="0"/>
              <a:t>University of North</a:t>
            </a:r>
          </a:p>
          <a:p>
            <a:r>
              <a:rPr lang="en-US" dirty="0"/>
              <a:t>School of Medicine</a:t>
            </a:r>
          </a:p>
          <a:p>
            <a:r>
              <a:rPr lang="en-US" dirty="0"/>
              <a:t>SOM</a:t>
            </a:r>
          </a:p>
          <a:p>
            <a:pPr marL="0" indent="0">
              <a:buNone/>
            </a:pPr>
            <a:endParaRPr lang="en-US" dirty="0"/>
          </a:p>
        </p:txBody>
      </p:sp>
      <p:pic>
        <p:nvPicPr>
          <p:cNvPr id="8" name="Picture 7">
            <a:hlinkClick r:id="rId5" action="ppaction://hlinksldjump"/>
            <a:extLst>
              <a:ext uri="{FF2B5EF4-FFF2-40B4-BE49-F238E27FC236}">
                <a16:creationId xmlns:a16="http://schemas.microsoft.com/office/drawing/2014/main" id="{CD0017B2-430A-BE46-BED8-BDDC8087B8FC}"/>
              </a:ext>
            </a:extLst>
          </p:cNvPr>
          <p:cNvPicPr>
            <a:picLocks noChangeAspect="1"/>
          </p:cNvPicPr>
          <p:nvPr/>
        </p:nvPicPr>
        <p:blipFill>
          <a:blip r:embed="rId6"/>
          <a:stretch>
            <a:fillRect/>
          </a:stretch>
        </p:blipFill>
        <p:spPr>
          <a:xfrm>
            <a:off x="8339201" y="4186864"/>
            <a:ext cx="601096" cy="640729"/>
          </a:xfrm>
          <a:prstGeom prst="rect">
            <a:avLst/>
          </a:prstGeom>
        </p:spPr>
      </p:pic>
      <p:cxnSp>
        <p:nvCxnSpPr>
          <p:cNvPr id="9" name="Straight Arrow Connector 8">
            <a:extLst>
              <a:ext uri="{FF2B5EF4-FFF2-40B4-BE49-F238E27FC236}">
                <a16:creationId xmlns:a16="http://schemas.microsoft.com/office/drawing/2014/main" id="{6D0A0FA5-4C80-B844-9768-1E667FF1A25D}"/>
              </a:ext>
            </a:extLst>
          </p:cNvPr>
          <p:cNvCxnSpPr>
            <a:cxnSpLocks/>
          </p:cNvCxnSpPr>
          <p:nvPr/>
        </p:nvCxnSpPr>
        <p:spPr>
          <a:xfrm>
            <a:off x="2030536" y="4531727"/>
            <a:ext cx="908323" cy="579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FA1CBB-A187-AB46-A049-8C1026AFDFEA}"/>
              </a:ext>
            </a:extLst>
          </p:cNvPr>
          <p:cNvSpPr/>
          <p:nvPr/>
        </p:nvSpPr>
        <p:spPr>
          <a:xfrm>
            <a:off x="3081867" y="135467"/>
            <a:ext cx="4876800" cy="49627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14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B46CF8-6D1F-DE4C-BE8E-5204FE6AD796}"/>
              </a:ext>
            </a:extLst>
          </p:cNvPr>
          <p:cNvSpPr>
            <a:spLocks noGrp="1"/>
          </p:cNvSpPr>
          <p:nvPr>
            <p:ph type="title"/>
          </p:nvPr>
        </p:nvSpPr>
        <p:spPr>
          <a:xfrm>
            <a:off x="628650" y="549701"/>
            <a:ext cx="7886700" cy="1075899"/>
          </a:xfrm>
          <a:ln w="3175">
            <a:solidFill>
              <a:schemeClr val="tx1"/>
            </a:solidFill>
          </a:ln>
        </p:spPr>
        <p:txBody>
          <a:bodyPr>
            <a:normAutofit fontScale="90000"/>
          </a:bodyPr>
          <a:lstStyle/>
          <a:p>
            <a:r>
              <a:rPr lang="en-US" dirty="0">
                <a:latin typeface="+mj-lt"/>
              </a:rPr>
              <a:t>Legalities: </a:t>
            </a:r>
            <a:r>
              <a:rPr lang="en-US" i="1" dirty="0">
                <a:latin typeface="+mj-lt"/>
              </a:rPr>
              <a:t>Employees can discuss salaries and </a:t>
            </a:r>
            <a:r>
              <a:rPr lang="en-US" i="1" u="sng" dirty="0">
                <a:latin typeface="+mj-lt"/>
              </a:rPr>
              <a:t>MAY not </a:t>
            </a:r>
            <a:r>
              <a:rPr lang="en-US" i="1" dirty="0">
                <a:latin typeface="+mj-lt"/>
              </a:rPr>
              <a:t>have to share previous salary with interviewer.</a:t>
            </a:r>
          </a:p>
        </p:txBody>
      </p:sp>
      <p:sp>
        <p:nvSpPr>
          <p:cNvPr id="4" name="Content Placeholder 3">
            <a:extLst>
              <a:ext uri="{FF2B5EF4-FFF2-40B4-BE49-F238E27FC236}">
                <a16:creationId xmlns:a16="http://schemas.microsoft.com/office/drawing/2014/main" id="{CC34AD56-DC38-FC43-BCBB-D7C77F259C8A}"/>
              </a:ext>
            </a:extLst>
          </p:cNvPr>
          <p:cNvSpPr>
            <a:spLocks noGrp="1"/>
          </p:cNvSpPr>
          <p:nvPr>
            <p:ph idx="1"/>
          </p:nvPr>
        </p:nvSpPr>
        <p:spPr>
          <a:xfrm>
            <a:off x="628650" y="1983742"/>
            <a:ext cx="7886700" cy="2890710"/>
          </a:xfrm>
        </p:spPr>
        <p:txBody>
          <a:bodyPr>
            <a:normAutofit/>
          </a:bodyPr>
          <a:lstStyle/>
          <a:p>
            <a:r>
              <a:rPr lang="en-US" dirty="0">
                <a:latin typeface="Arial" panose="020B0604020202020204" pitchFamily="34" charset="0"/>
                <a:cs typeface="Arial" panose="020B0604020202020204" pitchFamily="34" charset="0"/>
                <a:hlinkClick r:id="rId3"/>
              </a:rPr>
              <a:t>National Labor Relations Act</a:t>
            </a:r>
            <a:r>
              <a:rPr lang="en-US" dirty="0">
                <a:latin typeface="Arial" panose="020B0604020202020204" pitchFamily="34" charset="0"/>
                <a:cs typeface="Arial" panose="020B0604020202020204" pitchFamily="34" charset="0"/>
              </a:rPr>
              <a:t>, enacted in 1935</a:t>
            </a:r>
          </a:p>
          <a:p>
            <a:r>
              <a:rPr lang="en-US" dirty="0">
                <a:latin typeface="Arial" panose="020B0604020202020204" pitchFamily="34" charset="0"/>
                <a:cs typeface="Arial" panose="020B0604020202020204" pitchFamily="34" charset="0"/>
              </a:rPr>
              <a:t>"concerted activities for the purpose of collective bargaining or other mutual aid or protection.”</a:t>
            </a:r>
          </a:p>
          <a:p>
            <a:r>
              <a:rPr lang="en-US" dirty="0">
                <a:latin typeface="Arial" panose="020B0604020202020204" pitchFamily="34" charset="0"/>
                <a:cs typeface="Arial" panose="020B0604020202020204" pitchFamily="34" charset="0"/>
              </a:rPr>
              <a:t>Exceptions: </a:t>
            </a:r>
            <a:r>
              <a:rPr lang="en-US" u="sng" dirty="0">
                <a:latin typeface="Arial" panose="020B0604020202020204" pitchFamily="34" charset="0"/>
                <a:cs typeface="Arial" panose="020B0604020202020204" pitchFamily="34" charset="0"/>
              </a:rPr>
              <a:t>supervisors</a:t>
            </a:r>
            <a:r>
              <a:rPr lang="en-US" dirty="0">
                <a:latin typeface="Arial" panose="020B0604020202020204" pitchFamily="34" charset="0"/>
                <a:cs typeface="Arial" panose="020B0604020202020204" pitchFamily="34" charset="0"/>
              </a:rPr>
              <a:t>, independent contractors, agricultural workers, railway (and airline), state / federal / government</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Several states and municipalities do not allow past salary history.</a:t>
            </a: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262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089705A-F53D-0741-986D-33EAE5423516}" type="slidenum">
              <a:rPr lang="en-US" smtClean="0"/>
              <a:pPr/>
              <a:t>33</a:t>
            </a:fld>
            <a:endParaRPr lang="en-US" sz="1000" dirty="0"/>
          </a:p>
        </p:txBody>
      </p:sp>
      <p:pic>
        <p:nvPicPr>
          <p:cNvPr id="4" name="Picture 3"/>
          <p:cNvPicPr>
            <a:picLocks noChangeAspect="1"/>
          </p:cNvPicPr>
          <p:nvPr/>
        </p:nvPicPr>
        <p:blipFill>
          <a:blip r:embed="rId3"/>
          <a:stretch>
            <a:fillRect/>
          </a:stretch>
        </p:blipFill>
        <p:spPr>
          <a:xfrm>
            <a:off x="0" y="0"/>
            <a:ext cx="7421808" cy="5105491"/>
          </a:xfrm>
          <a:prstGeom prst="rect">
            <a:avLst/>
          </a:prstGeom>
        </p:spPr>
      </p:pic>
      <p:sp>
        <p:nvSpPr>
          <p:cNvPr id="5" name="TextBox 4"/>
          <p:cNvSpPr txBox="1"/>
          <p:nvPr/>
        </p:nvSpPr>
        <p:spPr>
          <a:xfrm>
            <a:off x="1144246" y="4588638"/>
            <a:ext cx="6424451" cy="307777"/>
          </a:xfrm>
          <a:prstGeom prst="rect">
            <a:avLst/>
          </a:prstGeom>
          <a:solidFill>
            <a:schemeClr val="bg1"/>
          </a:solidFill>
        </p:spPr>
        <p:txBody>
          <a:bodyPr wrap="square" rtlCol="0">
            <a:spAutoFit/>
          </a:bodyPr>
          <a:lstStyle/>
          <a:p>
            <a:r>
              <a:rPr lang="en-US" sz="1200" dirty="0"/>
              <a:t>https://www.aauw.org/resources/policy/state-and-local-salary-history-bans</a:t>
            </a:r>
            <a:r>
              <a:rPr lang="en-US" sz="1400" dirty="0"/>
              <a:t>/</a:t>
            </a:r>
          </a:p>
        </p:txBody>
      </p:sp>
      <p:sp>
        <p:nvSpPr>
          <p:cNvPr id="2" name="Title 1"/>
          <p:cNvSpPr>
            <a:spLocks noGrp="1"/>
          </p:cNvSpPr>
          <p:nvPr>
            <p:ph type="title"/>
          </p:nvPr>
        </p:nvSpPr>
        <p:spPr>
          <a:xfrm>
            <a:off x="7256907" y="0"/>
            <a:ext cx="2020956" cy="5143500"/>
          </a:xfrm>
          <a:solidFill>
            <a:schemeClr val="bg1"/>
          </a:solidFill>
        </p:spPr>
        <p:txBody>
          <a:bodyPr>
            <a:normAutofit/>
          </a:bodyPr>
          <a:lstStyle/>
          <a:p>
            <a:r>
              <a:rPr lang="en-US" sz="2000" b="1" u="sng" dirty="0">
                <a:solidFill>
                  <a:schemeClr val="tx1"/>
                </a:solidFill>
              </a:rPr>
              <a:t>Salary History Bans</a:t>
            </a:r>
            <a:br>
              <a:rPr lang="en-US" sz="2000" b="1" dirty="0">
                <a:solidFill>
                  <a:srgbClr val="C00000"/>
                </a:solidFill>
              </a:rPr>
            </a:br>
            <a:br>
              <a:rPr lang="en-US" sz="2000" b="1" dirty="0">
                <a:solidFill>
                  <a:srgbClr val="C00000"/>
                </a:solidFill>
              </a:rPr>
            </a:br>
            <a:r>
              <a:rPr lang="en-US" sz="2000" b="1" dirty="0">
                <a:solidFill>
                  <a:srgbClr val="C00000"/>
                </a:solidFill>
              </a:rPr>
              <a:t>All employers</a:t>
            </a:r>
            <a:br>
              <a:rPr lang="en-US" sz="2000" dirty="0"/>
            </a:br>
            <a:br>
              <a:rPr lang="en-US" sz="2000" dirty="0"/>
            </a:br>
            <a:r>
              <a:rPr lang="en-US" sz="2000" b="1" dirty="0">
                <a:solidFill>
                  <a:schemeClr val="accent3">
                    <a:lumMod val="60000"/>
                    <a:lumOff val="40000"/>
                  </a:schemeClr>
                </a:solidFill>
              </a:rPr>
              <a:t>All state agencies</a:t>
            </a:r>
          </a:p>
        </p:txBody>
      </p:sp>
      <p:pic>
        <p:nvPicPr>
          <p:cNvPr id="7" name="Picture 6">
            <a:hlinkClick r:id="rId4" action="ppaction://hlinksldjump"/>
            <a:extLst>
              <a:ext uri="{FF2B5EF4-FFF2-40B4-BE49-F238E27FC236}">
                <a16:creationId xmlns:a16="http://schemas.microsoft.com/office/drawing/2014/main" id="{6A926AFE-32DC-504B-802C-957719337623}"/>
              </a:ext>
            </a:extLst>
          </p:cNvPr>
          <p:cNvPicPr>
            <a:picLocks noChangeAspect="1"/>
          </p:cNvPicPr>
          <p:nvPr/>
        </p:nvPicPr>
        <p:blipFill>
          <a:blip r:embed="rId5"/>
          <a:stretch>
            <a:fillRect/>
          </a:stretch>
        </p:blipFill>
        <p:spPr>
          <a:xfrm>
            <a:off x="8566054" y="4374729"/>
            <a:ext cx="603296" cy="650289"/>
          </a:xfrm>
          <a:prstGeom prst="rect">
            <a:avLst/>
          </a:prstGeom>
        </p:spPr>
      </p:pic>
      <p:sp>
        <p:nvSpPr>
          <p:cNvPr id="8" name="Rectangle 7">
            <a:extLst>
              <a:ext uri="{FF2B5EF4-FFF2-40B4-BE49-F238E27FC236}">
                <a16:creationId xmlns:a16="http://schemas.microsoft.com/office/drawing/2014/main" id="{AB412BD8-A8E1-1748-871A-9CB6C12BC820}"/>
              </a:ext>
            </a:extLst>
          </p:cNvPr>
          <p:cNvSpPr/>
          <p:nvPr/>
        </p:nvSpPr>
        <p:spPr>
          <a:xfrm>
            <a:off x="7267074" y="1620253"/>
            <a:ext cx="1876926" cy="1973179"/>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431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607480"/>
            <a:ext cx="6172200" cy="890899"/>
          </a:xfrm>
        </p:spPr>
        <p:txBody>
          <a:bodyPr/>
          <a:lstStyle/>
          <a:p>
            <a:r>
              <a:rPr lang="en-US" dirty="0"/>
              <a:t>Pause. </a:t>
            </a:r>
          </a:p>
        </p:txBody>
      </p:sp>
      <p:pic>
        <p:nvPicPr>
          <p:cNvPr id="3" name="Picture 2">
            <a:extLst>
              <a:ext uri="{FF2B5EF4-FFF2-40B4-BE49-F238E27FC236}">
                <a16:creationId xmlns:a16="http://schemas.microsoft.com/office/drawing/2014/main" id="{ABD881A2-8217-AA44-88BC-EE0574121956}"/>
              </a:ext>
            </a:extLst>
          </p:cNvPr>
          <p:cNvPicPr>
            <a:picLocks noChangeAspect="1"/>
          </p:cNvPicPr>
          <p:nvPr/>
        </p:nvPicPr>
        <p:blipFill>
          <a:blip r:embed="rId3"/>
          <a:stretch>
            <a:fillRect/>
          </a:stretch>
        </p:blipFill>
        <p:spPr>
          <a:xfrm>
            <a:off x="2139723" y="1562435"/>
            <a:ext cx="4661127" cy="2973585"/>
          </a:xfrm>
          <a:prstGeom prst="rect">
            <a:avLst/>
          </a:prstGeom>
        </p:spPr>
      </p:pic>
    </p:spTree>
    <p:extLst>
      <p:ext uri="{BB962C8B-B14F-4D97-AF65-F5344CB8AC3E}">
        <p14:creationId xmlns:p14="http://schemas.microsoft.com/office/powerpoint/2010/main" val="3376484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latin typeface="+mj-lt"/>
              </a:rPr>
              <a:t>Pause and Breathe: Buy Time!</a:t>
            </a:r>
          </a:p>
        </p:txBody>
      </p:sp>
      <p:sp>
        <p:nvSpPr>
          <p:cNvPr id="3" name="Content Placeholder 2"/>
          <p:cNvSpPr>
            <a:spLocks noGrp="1"/>
          </p:cNvSpPr>
          <p:nvPr>
            <p:ph idx="1"/>
          </p:nvPr>
        </p:nvSpPr>
        <p:spPr>
          <a:xfrm>
            <a:off x="628650" y="1781078"/>
            <a:ext cx="7886700" cy="1581343"/>
          </a:xfrm>
        </p:spPr>
        <p:txBody>
          <a:bodyPr>
            <a:noAutofit/>
          </a:bodyPr>
          <a:lstStyle/>
          <a:p>
            <a:pPr marL="0" indent="0">
              <a:buNone/>
            </a:pPr>
            <a:r>
              <a:rPr lang="en-US" dirty="0">
                <a:latin typeface="Arial" panose="020B0604020202020204" pitchFamily="34" charset="0"/>
                <a:cs typeface="Arial" panose="020B0604020202020204" pitchFamily="34" charset="0"/>
              </a:rPr>
              <a:t>“I am excited about this opportunity.  Everyone has made a great impression. I will review the offer and look over the benefits and let’s plan on talking next week, perhaps Wednesday.”</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“Okay, well I appreciate you telling me that. I have some other questions about the offer. When would you like to talk again?”</a:t>
            </a:r>
          </a:p>
        </p:txBody>
      </p:sp>
      <p:pic>
        <p:nvPicPr>
          <p:cNvPr id="4" name="Picture 3">
            <a:hlinkClick r:id="rId3" action="ppaction://hlinksldjump"/>
            <a:extLst>
              <a:ext uri="{FF2B5EF4-FFF2-40B4-BE49-F238E27FC236}">
                <a16:creationId xmlns:a16="http://schemas.microsoft.com/office/drawing/2014/main" id="{1571E9E2-1D6C-3B46-872F-7667F5CDCEF4}"/>
              </a:ext>
            </a:extLst>
          </p:cNvPr>
          <p:cNvPicPr>
            <a:picLocks noChangeAspect="1"/>
          </p:cNvPicPr>
          <p:nvPr/>
        </p:nvPicPr>
        <p:blipFill>
          <a:blip r:embed="rId4"/>
          <a:stretch>
            <a:fillRect/>
          </a:stretch>
        </p:blipFill>
        <p:spPr>
          <a:xfrm>
            <a:off x="7962523" y="4301528"/>
            <a:ext cx="1082683" cy="792992"/>
          </a:xfrm>
          <a:prstGeom prst="rect">
            <a:avLst/>
          </a:prstGeom>
        </p:spPr>
      </p:pic>
    </p:spTree>
    <p:extLst>
      <p:ext uri="{BB962C8B-B14F-4D97-AF65-F5344CB8AC3E}">
        <p14:creationId xmlns:p14="http://schemas.microsoft.com/office/powerpoint/2010/main" val="2904046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CFDB4-543E-8A42-A260-37A913BDE71D}"/>
              </a:ext>
            </a:extLst>
          </p:cNvPr>
          <p:cNvSpPr>
            <a:spLocks noGrp="1"/>
          </p:cNvSpPr>
          <p:nvPr>
            <p:ph type="title"/>
          </p:nvPr>
        </p:nvSpPr>
        <p:spPr/>
        <p:txBody>
          <a:bodyPr/>
          <a:lstStyle/>
          <a:p>
            <a:r>
              <a:rPr lang="en-US" dirty="0">
                <a:latin typeface="+mj-lt"/>
              </a:rPr>
              <a:t>How to Say it: Early</a:t>
            </a:r>
          </a:p>
        </p:txBody>
      </p:sp>
      <p:sp>
        <p:nvSpPr>
          <p:cNvPr id="3" name="Content Placeholder 2">
            <a:extLst>
              <a:ext uri="{FF2B5EF4-FFF2-40B4-BE49-F238E27FC236}">
                <a16:creationId xmlns:a16="http://schemas.microsoft.com/office/drawing/2014/main" id="{A21272CB-B6A0-4946-97B1-E0D46FC2E27D}"/>
              </a:ext>
            </a:extLst>
          </p:cNvPr>
          <p:cNvSpPr>
            <a:spLocks noGrp="1"/>
          </p:cNvSpPr>
          <p:nvPr>
            <p:ph idx="1"/>
          </p:nvPr>
        </p:nvSpPr>
        <p:spPr>
          <a:xfrm>
            <a:off x="628650" y="1645076"/>
            <a:ext cx="7886700" cy="2698324"/>
          </a:xfrm>
        </p:spPr>
        <p:txBody>
          <a:bodyPr>
            <a:normAutofit/>
          </a:bodyPr>
          <a:lstStyle/>
          <a:p>
            <a:r>
              <a:rPr lang="en-US" dirty="0">
                <a:latin typeface="+mj-lt"/>
              </a:rPr>
              <a:t>“Before I let you pay for my travel, can we touch base on the salary range for this position?”</a:t>
            </a:r>
          </a:p>
          <a:p>
            <a:pPr marL="0" indent="0">
              <a:buNone/>
            </a:pPr>
            <a:endParaRPr lang="en-US" dirty="0">
              <a:latin typeface="+mj-lt"/>
            </a:endParaRPr>
          </a:p>
          <a:p>
            <a:r>
              <a:rPr lang="en-US" dirty="0">
                <a:latin typeface="+mj-lt"/>
              </a:rPr>
              <a:t>“I was wondering what the salary ranges are for the position to make sure we are aligned.”</a:t>
            </a:r>
          </a:p>
          <a:p>
            <a:endParaRPr lang="en-US" dirty="0">
              <a:latin typeface="+mj-lt"/>
            </a:endParaRPr>
          </a:p>
          <a:p>
            <a:pPr marL="0" indent="0">
              <a:buNone/>
            </a:pPr>
            <a:r>
              <a:rPr lang="en-US" dirty="0">
                <a:solidFill>
                  <a:schemeClr val="accent1">
                    <a:lumMod val="75000"/>
                  </a:schemeClr>
                </a:solidFill>
                <a:latin typeface="+mj-lt"/>
              </a:rPr>
              <a:t>Actual Quotes….”I’m not getting on the plane for that’…..male</a:t>
            </a:r>
          </a:p>
        </p:txBody>
      </p:sp>
      <p:pic>
        <p:nvPicPr>
          <p:cNvPr id="4" name="Picture 3">
            <a:hlinkClick r:id="rId3" action="ppaction://hlinksldjump"/>
            <a:extLst>
              <a:ext uri="{FF2B5EF4-FFF2-40B4-BE49-F238E27FC236}">
                <a16:creationId xmlns:a16="http://schemas.microsoft.com/office/drawing/2014/main" id="{89AF98C2-DC5A-ED4B-9394-EDAD8913E7FE}"/>
              </a:ext>
            </a:extLst>
          </p:cNvPr>
          <p:cNvPicPr>
            <a:picLocks noChangeAspect="1"/>
          </p:cNvPicPr>
          <p:nvPr/>
        </p:nvPicPr>
        <p:blipFill>
          <a:blip r:embed="rId4"/>
          <a:stretch>
            <a:fillRect/>
          </a:stretch>
        </p:blipFill>
        <p:spPr>
          <a:xfrm>
            <a:off x="8214802" y="4400452"/>
            <a:ext cx="601096" cy="640729"/>
          </a:xfrm>
          <a:prstGeom prst="rect">
            <a:avLst/>
          </a:prstGeom>
        </p:spPr>
      </p:pic>
    </p:spTree>
    <p:extLst>
      <p:ext uri="{BB962C8B-B14F-4D97-AF65-F5344CB8AC3E}">
        <p14:creationId xmlns:p14="http://schemas.microsoft.com/office/powerpoint/2010/main" val="1935851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j-lt"/>
              </a:rPr>
              <a:t>How to say it: Previous Salary history (and know your range)</a:t>
            </a:r>
          </a:p>
        </p:txBody>
      </p:sp>
      <p:sp>
        <p:nvSpPr>
          <p:cNvPr id="3" name="Content Placeholder 2"/>
          <p:cNvSpPr>
            <a:spLocks noGrp="1"/>
          </p:cNvSpPr>
          <p:nvPr>
            <p:ph idx="1"/>
          </p:nvPr>
        </p:nvSpPr>
        <p:spPr>
          <a:xfrm>
            <a:off x="628650" y="1645076"/>
            <a:ext cx="7886700" cy="2736424"/>
          </a:xfrm>
        </p:spPr>
        <p:txBody>
          <a:bodyPr>
            <a:normAutofit/>
          </a:bodyPr>
          <a:lstStyle/>
          <a:p>
            <a:r>
              <a:rPr lang="en-US" i="1" dirty="0">
                <a:latin typeface="+mn-lt"/>
              </a:rPr>
              <a:t>“Since this is opportunity is different from my current job, I’m expecting to be paid what’s fair for this specific job and my experience.”</a:t>
            </a:r>
          </a:p>
          <a:p>
            <a:r>
              <a:rPr lang="en-US" i="1" dirty="0">
                <a:latin typeface="+mn-lt"/>
              </a:rPr>
              <a:t>”I am looking for a range of 180-200K.”</a:t>
            </a:r>
          </a:p>
          <a:p>
            <a:r>
              <a:rPr lang="en-US" i="1" dirty="0">
                <a:latin typeface="+mn-lt"/>
              </a:rPr>
              <a:t>“I keep that information confidential. I …”</a:t>
            </a:r>
          </a:p>
          <a:p>
            <a:endParaRPr lang="en-US" dirty="0">
              <a:latin typeface="+mn-lt"/>
            </a:endParaRPr>
          </a:p>
          <a:p>
            <a:r>
              <a:rPr lang="en-US" b="1" dirty="0">
                <a:solidFill>
                  <a:srgbClr val="00B050"/>
                </a:solidFill>
                <a:latin typeface="+mn-lt"/>
              </a:rPr>
              <a:t>I’m really interested in…</a:t>
            </a:r>
          </a:p>
        </p:txBody>
      </p:sp>
      <p:pic>
        <p:nvPicPr>
          <p:cNvPr id="4" name="Picture 3">
            <a:hlinkClick r:id="rId3" action="ppaction://hlinksldjump"/>
            <a:extLst>
              <a:ext uri="{FF2B5EF4-FFF2-40B4-BE49-F238E27FC236}">
                <a16:creationId xmlns:a16="http://schemas.microsoft.com/office/drawing/2014/main" id="{D0C23859-9FBB-C54F-B5F2-720CE3866EDC}"/>
              </a:ext>
            </a:extLst>
          </p:cNvPr>
          <p:cNvPicPr>
            <a:picLocks noChangeAspect="1"/>
          </p:cNvPicPr>
          <p:nvPr/>
        </p:nvPicPr>
        <p:blipFill>
          <a:blip r:embed="rId4"/>
          <a:stretch>
            <a:fillRect/>
          </a:stretch>
        </p:blipFill>
        <p:spPr>
          <a:xfrm>
            <a:off x="6586962" y="3866898"/>
            <a:ext cx="2394384" cy="1232403"/>
          </a:xfrm>
          <a:prstGeom prst="rect">
            <a:avLst/>
          </a:prstGeom>
        </p:spPr>
      </p:pic>
    </p:spTree>
    <p:extLst>
      <p:ext uri="{BB962C8B-B14F-4D97-AF65-F5344CB8AC3E}">
        <p14:creationId xmlns:p14="http://schemas.microsoft.com/office/powerpoint/2010/main" val="48716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FDF9-BF2B-D244-A0EF-A52EF696B12F}"/>
              </a:ext>
            </a:extLst>
          </p:cNvPr>
          <p:cNvSpPr>
            <a:spLocks noGrp="1"/>
          </p:cNvSpPr>
          <p:nvPr>
            <p:ph type="title"/>
          </p:nvPr>
        </p:nvSpPr>
        <p:spPr/>
        <p:txBody>
          <a:bodyPr/>
          <a:lstStyle/>
          <a:p>
            <a:r>
              <a:rPr lang="en-US" dirty="0">
                <a:latin typeface="+mn-lt"/>
              </a:rPr>
              <a:t>How NOT to say it: Low salary offer</a:t>
            </a:r>
          </a:p>
        </p:txBody>
      </p:sp>
      <p:sp>
        <p:nvSpPr>
          <p:cNvPr id="3" name="Content Placeholder 2">
            <a:extLst>
              <a:ext uri="{FF2B5EF4-FFF2-40B4-BE49-F238E27FC236}">
                <a16:creationId xmlns:a16="http://schemas.microsoft.com/office/drawing/2014/main" id="{3C390574-B9E4-7944-B34D-F581A2D00F22}"/>
              </a:ext>
            </a:extLst>
          </p:cNvPr>
          <p:cNvSpPr>
            <a:spLocks noGrp="1"/>
          </p:cNvSpPr>
          <p:nvPr>
            <p:ph idx="1"/>
          </p:nvPr>
        </p:nvSpPr>
        <p:spPr>
          <a:xfrm>
            <a:off x="628650" y="1789042"/>
            <a:ext cx="7886700" cy="2948057"/>
          </a:xfrm>
        </p:spPr>
        <p:txBody>
          <a:bodyPr>
            <a:normAutofit/>
          </a:bodyPr>
          <a:lstStyle/>
          <a:p>
            <a:pPr marL="0" indent="0">
              <a:buNone/>
            </a:pPr>
            <a:r>
              <a:rPr lang="en-US" u="sng" dirty="0">
                <a:latin typeface="+mj-lt"/>
              </a:rPr>
              <a:t>NOT </a:t>
            </a:r>
            <a:r>
              <a:rPr lang="en-US" dirty="0">
                <a:latin typeface="+mj-lt"/>
              </a:rPr>
              <a:t>THIS: “Thank you. </a:t>
            </a:r>
            <a:r>
              <a:rPr lang="en-US" dirty="0">
                <a:solidFill>
                  <a:srgbClr val="FF0000"/>
                </a:solidFill>
                <a:latin typeface="+mj-lt"/>
              </a:rPr>
              <a:t>Any chance you could go up to $150?” </a:t>
            </a:r>
          </a:p>
          <a:p>
            <a:pPr marL="0" indent="0">
              <a:buNone/>
            </a:pPr>
            <a:endParaRPr lang="en-US" dirty="0">
              <a:latin typeface="+mj-lt"/>
            </a:endParaRPr>
          </a:p>
          <a:p>
            <a:pPr marL="0" indent="0">
              <a:buNone/>
            </a:pPr>
            <a:r>
              <a:rPr lang="en-US" b="1" dirty="0">
                <a:solidFill>
                  <a:srgbClr val="00B050"/>
                </a:solidFill>
                <a:latin typeface="+mj-lt"/>
              </a:rPr>
              <a:t>INSTEAD: Thank you. I believe a salary of 150K would be a reasonable offer.</a:t>
            </a:r>
          </a:p>
          <a:p>
            <a:pPr marL="0" indent="0">
              <a:buNone/>
            </a:pPr>
            <a:endParaRPr lang="en-US" dirty="0"/>
          </a:p>
        </p:txBody>
      </p:sp>
    </p:spTree>
    <p:extLst>
      <p:ext uri="{BB962C8B-B14F-4D97-AF65-F5344CB8AC3E}">
        <p14:creationId xmlns:p14="http://schemas.microsoft.com/office/powerpoint/2010/main" val="2487431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FDF9-BF2B-D244-A0EF-A52EF696B12F}"/>
              </a:ext>
            </a:extLst>
          </p:cNvPr>
          <p:cNvSpPr>
            <a:spLocks noGrp="1"/>
          </p:cNvSpPr>
          <p:nvPr>
            <p:ph type="title"/>
          </p:nvPr>
        </p:nvSpPr>
        <p:spPr/>
        <p:txBody>
          <a:bodyPr>
            <a:normAutofit fontScale="90000"/>
          </a:bodyPr>
          <a:lstStyle/>
          <a:p>
            <a:r>
              <a:rPr lang="en-US" dirty="0">
                <a:latin typeface="+mj-lt"/>
              </a:rPr>
              <a:t>How NOT to say it: Low salary offer – avoid yes / no and be confident.</a:t>
            </a:r>
          </a:p>
        </p:txBody>
      </p:sp>
      <p:sp>
        <p:nvSpPr>
          <p:cNvPr id="3" name="Content Placeholder 2">
            <a:extLst>
              <a:ext uri="{FF2B5EF4-FFF2-40B4-BE49-F238E27FC236}">
                <a16:creationId xmlns:a16="http://schemas.microsoft.com/office/drawing/2014/main" id="{3C390574-B9E4-7944-B34D-F581A2D00F22}"/>
              </a:ext>
            </a:extLst>
          </p:cNvPr>
          <p:cNvSpPr>
            <a:spLocks noGrp="1"/>
          </p:cNvSpPr>
          <p:nvPr>
            <p:ph idx="1"/>
          </p:nvPr>
        </p:nvSpPr>
        <p:spPr>
          <a:xfrm>
            <a:off x="628650" y="2051476"/>
            <a:ext cx="7886700" cy="3092024"/>
          </a:xfrm>
        </p:spPr>
        <p:txBody>
          <a:bodyPr>
            <a:normAutofit/>
          </a:bodyPr>
          <a:lstStyle/>
          <a:p>
            <a:pPr marL="0" indent="0">
              <a:buNone/>
            </a:pPr>
            <a:r>
              <a:rPr lang="en-US" u="sng" dirty="0">
                <a:latin typeface="+mj-lt"/>
              </a:rPr>
              <a:t>NOT </a:t>
            </a:r>
            <a:r>
              <a:rPr lang="en-US" dirty="0">
                <a:latin typeface="+mj-lt"/>
              </a:rPr>
              <a:t>THIS: “</a:t>
            </a:r>
            <a:r>
              <a:rPr lang="en-US" dirty="0">
                <a:solidFill>
                  <a:srgbClr val="FF0000"/>
                </a:solidFill>
                <a:latin typeface="+mj-lt"/>
              </a:rPr>
              <a:t>Do you have any flexibility on salary? </a:t>
            </a:r>
            <a:r>
              <a:rPr lang="en-US" dirty="0">
                <a:latin typeface="+mj-lt"/>
              </a:rPr>
              <a:t>I had something closer to $210 in mind.”</a:t>
            </a:r>
          </a:p>
          <a:p>
            <a:pPr marL="0" indent="0">
              <a:buNone/>
            </a:pPr>
            <a:endParaRPr lang="en-US" dirty="0">
              <a:latin typeface="+mj-lt"/>
            </a:endParaRPr>
          </a:p>
          <a:p>
            <a:pPr marL="0" indent="0">
              <a:buNone/>
            </a:pPr>
            <a:r>
              <a:rPr lang="en-US" b="1" dirty="0">
                <a:solidFill>
                  <a:srgbClr val="00B050"/>
                </a:solidFill>
                <a:latin typeface="+mj-lt"/>
              </a:rPr>
              <a:t>INSTEAD: I feel 210K would be a solid place to start. </a:t>
            </a:r>
            <a:endParaRPr lang="en-US" dirty="0"/>
          </a:p>
        </p:txBody>
      </p:sp>
    </p:spTree>
    <p:extLst>
      <p:ext uri="{BB962C8B-B14F-4D97-AF65-F5344CB8AC3E}">
        <p14:creationId xmlns:p14="http://schemas.microsoft.com/office/powerpoint/2010/main" val="439692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2384-0F78-654C-8372-A3D17EB47C7B}"/>
              </a:ext>
            </a:extLst>
          </p:cNvPr>
          <p:cNvSpPr>
            <a:spLocks noGrp="1"/>
          </p:cNvSpPr>
          <p:nvPr>
            <p:ph type="title"/>
          </p:nvPr>
        </p:nvSpPr>
        <p:spPr>
          <a:xfrm>
            <a:off x="628650" y="365414"/>
            <a:ext cx="7886700" cy="993775"/>
          </a:xfrm>
        </p:spPr>
        <p:txBody>
          <a:bodyPr/>
          <a:lstStyle/>
          <a:p>
            <a:r>
              <a:rPr lang="en-US" dirty="0"/>
              <a:t>Who are we to talk about money?</a:t>
            </a:r>
          </a:p>
        </p:txBody>
      </p:sp>
      <p:sp>
        <p:nvSpPr>
          <p:cNvPr id="3" name="Content Placeholder 2">
            <a:extLst>
              <a:ext uri="{FF2B5EF4-FFF2-40B4-BE49-F238E27FC236}">
                <a16:creationId xmlns:a16="http://schemas.microsoft.com/office/drawing/2014/main" id="{9303AA92-1181-0243-8D04-81FD57ED902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807F6E9-DA6B-024C-B67D-EEBD89A43F3B}"/>
              </a:ext>
            </a:extLst>
          </p:cNvPr>
          <p:cNvSpPr>
            <a:spLocks noGrp="1"/>
          </p:cNvSpPr>
          <p:nvPr>
            <p:ph type="sldNum" sz="quarter" idx="12"/>
          </p:nvPr>
        </p:nvSpPr>
        <p:spPr/>
        <p:txBody>
          <a:bodyPr/>
          <a:lstStyle/>
          <a:p>
            <a:fld id="{E1764F5A-D4C4-7947-86EC-52AB909FE928}" type="slidenum">
              <a:rPr lang="en-US" smtClean="0"/>
              <a:pPr/>
              <a:t>4</a:t>
            </a:fld>
            <a:endParaRPr lang="en-US" dirty="0"/>
          </a:p>
        </p:txBody>
      </p:sp>
      <p:pic>
        <p:nvPicPr>
          <p:cNvPr id="6" name="Picture 5">
            <a:extLst>
              <a:ext uri="{FF2B5EF4-FFF2-40B4-BE49-F238E27FC236}">
                <a16:creationId xmlns:a16="http://schemas.microsoft.com/office/drawing/2014/main" id="{5C71EBF2-7EA4-184C-9BDB-9C5D22E5CCB7}"/>
              </a:ext>
            </a:extLst>
          </p:cNvPr>
          <p:cNvPicPr>
            <a:picLocks noChangeAspect="1"/>
          </p:cNvPicPr>
          <p:nvPr/>
        </p:nvPicPr>
        <p:blipFill>
          <a:blip r:embed="rId3"/>
          <a:stretch>
            <a:fillRect/>
          </a:stretch>
        </p:blipFill>
        <p:spPr>
          <a:xfrm>
            <a:off x="628650" y="1279813"/>
            <a:ext cx="7264400" cy="3352800"/>
          </a:xfrm>
          <a:prstGeom prst="rect">
            <a:avLst/>
          </a:prstGeom>
        </p:spPr>
      </p:pic>
    </p:spTree>
    <p:extLst>
      <p:ext uri="{BB962C8B-B14F-4D97-AF65-F5344CB8AC3E}">
        <p14:creationId xmlns:p14="http://schemas.microsoft.com/office/powerpoint/2010/main" val="2773704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0FDF9-BF2B-D244-A0EF-A52EF696B12F}"/>
              </a:ext>
            </a:extLst>
          </p:cNvPr>
          <p:cNvSpPr>
            <a:spLocks noGrp="1"/>
          </p:cNvSpPr>
          <p:nvPr>
            <p:ph type="title"/>
          </p:nvPr>
        </p:nvSpPr>
        <p:spPr>
          <a:xfrm>
            <a:off x="628650" y="271604"/>
            <a:ext cx="7886700" cy="1548143"/>
          </a:xfrm>
        </p:spPr>
        <p:txBody>
          <a:bodyPr/>
          <a:lstStyle/>
          <a:p>
            <a:pPr algn="ctr"/>
            <a:r>
              <a:rPr lang="en-US" dirty="0">
                <a:latin typeface="+mj-lt"/>
              </a:rPr>
              <a:t>How NOT to say it: Low salary offer – lay out salary expectations</a:t>
            </a:r>
          </a:p>
        </p:txBody>
      </p:sp>
      <p:sp>
        <p:nvSpPr>
          <p:cNvPr id="3" name="Content Placeholder 2">
            <a:extLst>
              <a:ext uri="{FF2B5EF4-FFF2-40B4-BE49-F238E27FC236}">
                <a16:creationId xmlns:a16="http://schemas.microsoft.com/office/drawing/2014/main" id="{3C390574-B9E4-7944-B34D-F581A2D00F22}"/>
              </a:ext>
            </a:extLst>
          </p:cNvPr>
          <p:cNvSpPr>
            <a:spLocks noGrp="1"/>
          </p:cNvSpPr>
          <p:nvPr>
            <p:ph idx="1"/>
          </p:nvPr>
        </p:nvSpPr>
        <p:spPr>
          <a:xfrm>
            <a:off x="556223" y="1735610"/>
            <a:ext cx="7886700" cy="3092024"/>
          </a:xfrm>
        </p:spPr>
        <p:txBody>
          <a:bodyPr>
            <a:normAutofit fontScale="92500" lnSpcReduction="20000"/>
          </a:bodyPr>
          <a:lstStyle/>
          <a:p>
            <a:pPr marL="0" indent="0">
              <a:buNone/>
            </a:pPr>
            <a:r>
              <a:rPr lang="en-US" u="sng" dirty="0">
                <a:solidFill>
                  <a:srgbClr val="FF0000"/>
                </a:solidFill>
                <a:latin typeface="+mj-lt"/>
              </a:rPr>
              <a:t>Maybe NOT </a:t>
            </a:r>
            <a:r>
              <a:rPr lang="en-US" dirty="0">
                <a:solidFill>
                  <a:srgbClr val="FF0000"/>
                </a:solidFill>
                <a:latin typeface="+mj-lt"/>
              </a:rPr>
              <a:t>THIS</a:t>
            </a:r>
            <a:r>
              <a:rPr lang="en-US" dirty="0">
                <a:latin typeface="+mj-lt"/>
              </a:rPr>
              <a:t>: “I’m really excited about the job, but I had hoped the salary was higher. I am excited about joining your team and the number I had in mind was $X. I think I am worth this because of my varied experience in Z, 1, 2.”</a:t>
            </a:r>
          </a:p>
          <a:p>
            <a:pPr marL="0" indent="0">
              <a:buNone/>
            </a:pPr>
            <a:endParaRPr lang="en-US" dirty="0">
              <a:latin typeface="+mj-lt"/>
            </a:endParaRPr>
          </a:p>
          <a:p>
            <a:pPr marL="0" indent="0">
              <a:buNone/>
            </a:pPr>
            <a:r>
              <a:rPr lang="en-US" dirty="0">
                <a:latin typeface="+mj-lt"/>
              </a:rPr>
              <a:t>Option #1: </a:t>
            </a:r>
            <a:r>
              <a:rPr lang="en-US" b="1" dirty="0">
                <a:solidFill>
                  <a:srgbClr val="00B050"/>
                </a:solidFill>
                <a:latin typeface="+mj-lt"/>
              </a:rPr>
              <a:t>I am really excited about the job </a:t>
            </a:r>
            <a:r>
              <a:rPr lang="en-US" b="1" u="sng" dirty="0">
                <a:solidFill>
                  <a:srgbClr val="00B050"/>
                </a:solidFill>
                <a:latin typeface="+mj-lt"/>
              </a:rPr>
              <a:t>and</a:t>
            </a:r>
            <a:r>
              <a:rPr lang="en-US" b="1" dirty="0">
                <a:solidFill>
                  <a:srgbClr val="00B050"/>
                </a:solidFill>
                <a:latin typeface="+mj-lt"/>
              </a:rPr>
              <a:t> was expecting a salary offer in the range of ______.</a:t>
            </a:r>
          </a:p>
          <a:p>
            <a:pPr marL="0" indent="0">
              <a:buNone/>
            </a:pPr>
            <a:endParaRPr lang="en-US" dirty="0">
              <a:solidFill>
                <a:schemeClr val="accent4"/>
              </a:solidFill>
              <a:latin typeface="+mj-lt"/>
            </a:endParaRPr>
          </a:p>
          <a:p>
            <a:pPr marL="0" indent="0">
              <a:buNone/>
            </a:pPr>
            <a:r>
              <a:rPr lang="en-US" dirty="0">
                <a:latin typeface="+mj-lt"/>
              </a:rPr>
              <a:t>Option #2: </a:t>
            </a:r>
            <a:r>
              <a:rPr lang="en-US" b="1" dirty="0">
                <a:solidFill>
                  <a:srgbClr val="00B050"/>
                </a:solidFill>
                <a:latin typeface="+mj-lt"/>
              </a:rPr>
              <a:t>I am currently making _____ </a:t>
            </a:r>
            <a:r>
              <a:rPr lang="en-US" b="1" u="sng" dirty="0">
                <a:solidFill>
                  <a:srgbClr val="00B050"/>
                </a:solidFill>
                <a:latin typeface="+mj-lt"/>
              </a:rPr>
              <a:t>and </a:t>
            </a:r>
            <a:r>
              <a:rPr lang="en-US" b="1" dirty="0">
                <a:solidFill>
                  <a:srgbClr val="00B050"/>
                </a:solidFill>
                <a:latin typeface="+mj-lt"/>
              </a:rPr>
              <a:t>would expect, given all the additional responsibilities of this job to make an additional _____ </a:t>
            </a:r>
            <a:endParaRPr lang="en-US" b="1" dirty="0">
              <a:solidFill>
                <a:srgbClr val="00B05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35797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AC673-1C8F-1846-B555-B13DB4438682}"/>
              </a:ext>
            </a:extLst>
          </p:cNvPr>
          <p:cNvSpPr>
            <a:spLocks noGrp="1"/>
          </p:cNvSpPr>
          <p:nvPr>
            <p:ph type="title"/>
          </p:nvPr>
        </p:nvSpPr>
        <p:spPr>
          <a:xfrm>
            <a:off x="1485900" y="566905"/>
            <a:ext cx="6172200" cy="890899"/>
          </a:xfrm>
        </p:spPr>
        <p:txBody>
          <a:bodyPr/>
          <a:lstStyle/>
          <a:p>
            <a:r>
              <a:rPr lang="en-US" dirty="0">
                <a:latin typeface="+mj-lt"/>
              </a:rPr>
              <a:t>How to Say It: Low offer</a:t>
            </a:r>
          </a:p>
        </p:txBody>
      </p:sp>
      <p:sp>
        <p:nvSpPr>
          <p:cNvPr id="3" name="Content Placeholder 2">
            <a:extLst>
              <a:ext uri="{FF2B5EF4-FFF2-40B4-BE49-F238E27FC236}">
                <a16:creationId xmlns:a16="http://schemas.microsoft.com/office/drawing/2014/main" id="{1B1DBA84-FB45-D84A-A221-394DC36DF632}"/>
              </a:ext>
            </a:extLst>
          </p:cNvPr>
          <p:cNvSpPr>
            <a:spLocks noGrp="1"/>
          </p:cNvSpPr>
          <p:nvPr>
            <p:ph idx="1"/>
          </p:nvPr>
        </p:nvSpPr>
        <p:spPr>
          <a:xfrm>
            <a:off x="490017" y="1419730"/>
            <a:ext cx="7431763" cy="3315969"/>
          </a:xfrm>
        </p:spPr>
        <p:txBody>
          <a:bodyPr>
            <a:normAutofit/>
          </a:bodyPr>
          <a:lstStyle/>
          <a:p>
            <a:r>
              <a:rPr lang="en-US" dirty="0">
                <a:latin typeface="+mj-lt"/>
              </a:rPr>
              <a:t>Thank you. I believe a salary of 150K would be a reasonable offer.</a:t>
            </a:r>
          </a:p>
          <a:p>
            <a:r>
              <a:rPr lang="en-US" dirty="0">
                <a:latin typeface="+mj-lt"/>
              </a:rPr>
              <a:t>I feel 210K would be a solid place to start. </a:t>
            </a:r>
          </a:p>
          <a:p>
            <a:r>
              <a:rPr lang="en-US" dirty="0">
                <a:latin typeface="+mj-lt"/>
              </a:rPr>
              <a:t>I am really excited about the job and was expecting a salary offer in the range of ______.</a:t>
            </a:r>
          </a:p>
          <a:p>
            <a:pPr marL="0" indent="0">
              <a:buNone/>
            </a:pPr>
            <a:endParaRPr lang="en-US" dirty="0">
              <a:latin typeface="+mj-lt"/>
            </a:endParaRPr>
          </a:p>
          <a:p>
            <a:r>
              <a:rPr lang="en-US" dirty="0">
                <a:latin typeface="+mj-lt"/>
              </a:rPr>
              <a:t>I am currently making _____ and would expect, given all the additional responsibilities of this job to make an additional _____ </a:t>
            </a:r>
          </a:p>
          <a:p>
            <a:endParaRPr lang="en-US" dirty="0"/>
          </a:p>
          <a:p>
            <a:endParaRPr lang="en-US" dirty="0"/>
          </a:p>
          <a:p>
            <a:endParaRPr lang="en-US" dirty="0"/>
          </a:p>
          <a:p>
            <a:endParaRPr lang="en-US" dirty="0"/>
          </a:p>
          <a:p>
            <a:endParaRPr lang="en-US" dirty="0"/>
          </a:p>
        </p:txBody>
      </p:sp>
      <p:pic>
        <p:nvPicPr>
          <p:cNvPr id="4" name="Picture 3">
            <a:hlinkClick r:id="rId3" action="ppaction://hlinksldjump"/>
            <a:extLst>
              <a:ext uri="{FF2B5EF4-FFF2-40B4-BE49-F238E27FC236}">
                <a16:creationId xmlns:a16="http://schemas.microsoft.com/office/drawing/2014/main" id="{E03199E5-38EB-5146-A503-49C8FD1F1117}"/>
              </a:ext>
            </a:extLst>
          </p:cNvPr>
          <p:cNvPicPr>
            <a:picLocks noChangeAspect="1"/>
          </p:cNvPicPr>
          <p:nvPr/>
        </p:nvPicPr>
        <p:blipFill>
          <a:blip r:embed="rId4"/>
          <a:stretch>
            <a:fillRect/>
          </a:stretch>
        </p:blipFill>
        <p:spPr>
          <a:xfrm>
            <a:off x="8353435" y="4379515"/>
            <a:ext cx="601096" cy="640729"/>
          </a:xfrm>
          <a:prstGeom prst="rect">
            <a:avLst/>
          </a:prstGeom>
        </p:spPr>
      </p:pic>
    </p:spTree>
    <p:extLst>
      <p:ext uri="{BB962C8B-B14F-4D97-AF65-F5344CB8AC3E}">
        <p14:creationId xmlns:p14="http://schemas.microsoft.com/office/powerpoint/2010/main" val="3565216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solidFill>
                  <a:schemeClr val="tx1"/>
                </a:solidFill>
                <a:latin typeface="+mn-lt"/>
              </a:rPr>
              <a:t>How NOT to say it: why you need $ just don’t! (and same applies to the employer)</a:t>
            </a:r>
          </a:p>
        </p:txBody>
      </p:sp>
      <p:sp>
        <p:nvSpPr>
          <p:cNvPr id="3" name="Content Placeholder 2"/>
          <p:cNvSpPr>
            <a:spLocks noGrp="1"/>
          </p:cNvSpPr>
          <p:nvPr>
            <p:ph idx="1"/>
          </p:nvPr>
        </p:nvSpPr>
        <p:spPr>
          <a:xfrm>
            <a:off x="628650" y="1916680"/>
            <a:ext cx="7886700" cy="2946722"/>
          </a:xfrm>
        </p:spPr>
        <p:txBody>
          <a:bodyPr>
            <a:normAutofit lnSpcReduction="10000"/>
          </a:bodyPr>
          <a:lstStyle/>
          <a:p>
            <a:r>
              <a:rPr lang="en-US" dirty="0">
                <a:solidFill>
                  <a:srgbClr val="FF0000"/>
                </a:solidFill>
                <a:latin typeface="+mj-lt"/>
              </a:rPr>
              <a:t>“That won’t cover my loans or mortgage.”</a:t>
            </a:r>
          </a:p>
          <a:p>
            <a:endParaRPr lang="en-US" dirty="0">
              <a:latin typeface="+mj-lt"/>
            </a:endParaRPr>
          </a:p>
          <a:p>
            <a:r>
              <a:rPr lang="en-US" dirty="0">
                <a:solidFill>
                  <a:srgbClr val="FF0000"/>
                </a:solidFill>
                <a:latin typeface="+mj-lt"/>
              </a:rPr>
              <a:t>“I am taking care of my sick Y, and need at least 180K.”</a:t>
            </a:r>
          </a:p>
          <a:p>
            <a:endParaRPr lang="en-US" dirty="0">
              <a:latin typeface="+mj-lt"/>
            </a:endParaRPr>
          </a:p>
          <a:p>
            <a:r>
              <a:rPr lang="en-US" dirty="0">
                <a:solidFill>
                  <a:srgbClr val="FF0000"/>
                </a:solidFill>
                <a:latin typeface="+mj-lt"/>
              </a:rPr>
              <a:t>“I’m planning to get pregnant in the next 2 years.” </a:t>
            </a:r>
          </a:p>
          <a:p>
            <a:pPr marL="0" indent="0">
              <a:buNone/>
            </a:pPr>
            <a:endParaRPr lang="en-US" dirty="0">
              <a:solidFill>
                <a:srgbClr val="FF0000"/>
              </a:solidFill>
              <a:latin typeface="+mj-lt"/>
            </a:endParaRPr>
          </a:p>
          <a:p>
            <a:r>
              <a:rPr lang="en-US" dirty="0">
                <a:solidFill>
                  <a:srgbClr val="FF0000"/>
                </a:solidFill>
                <a:latin typeface="+mj-lt"/>
              </a:rPr>
              <a:t>Employer version: “We’re a ___ and take care of maligned population – that’s our mission and why the salary is150K.</a:t>
            </a:r>
          </a:p>
        </p:txBody>
      </p:sp>
    </p:spTree>
    <p:extLst>
      <p:ext uri="{BB962C8B-B14F-4D97-AF65-F5344CB8AC3E}">
        <p14:creationId xmlns:p14="http://schemas.microsoft.com/office/powerpoint/2010/main" val="103943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0C5EFE-99AE-FA4C-AD88-AF6BF033EA43}"/>
              </a:ext>
            </a:extLst>
          </p:cNvPr>
          <p:cNvSpPr/>
          <p:nvPr/>
        </p:nvSpPr>
        <p:spPr>
          <a:xfrm>
            <a:off x="6898104" y="4301528"/>
            <a:ext cx="2245895"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B9E20-9712-CA46-96D3-A62E841DCA66}"/>
              </a:ext>
            </a:extLst>
          </p:cNvPr>
          <p:cNvSpPr>
            <a:spLocks noGrp="1"/>
          </p:cNvSpPr>
          <p:nvPr>
            <p:ph type="title"/>
          </p:nvPr>
        </p:nvSpPr>
        <p:spPr>
          <a:xfrm>
            <a:off x="318259" y="404897"/>
            <a:ext cx="8989017" cy="993775"/>
          </a:xfrm>
        </p:spPr>
        <p:txBody>
          <a:bodyPr>
            <a:normAutofit/>
          </a:bodyPr>
          <a:lstStyle/>
          <a:p>
            <a:r>
              <a:rPr lang="en-US" sz="2800" dirty="0"/>
              <a:t>Do we gaslight our own? Family Medicine’s bias – relationship based, may perpetuate the discomfort in discussing salary</a:t>
            </a:r>
          </a:p>
        </p:txBody>
      </p:sp>
      <p:sp>
        <p:nvSpPr>
          <p:cNvPr id="3" name="Content Placeholder 2">
            <a:extLst>
              <a:ext uri="{FF2B5EF4-FFF2-40B4-BE49-F238E27FC236}">
                <a16:creationId xmlns:a16="http://schemas.microsoft.com/office/drawing/2014/main" id="{B280DC29-ADE3-DC46-A145-1A29FBFE4B7A}"/>
              </a:ext>
            </a:extLst>
          </p:cNvPr>
          <p:cNvSpPr>
            <a:spLocks noGrp="1"/>
          </p:cNvSpPr>
          <p:nvPr>
            <p:ph idx="1"/>
          </p:nvPr>
        </p:nvSpPr>
        <p:spPr>
          <a:xfrm>
            <a:off x="481416" y="1588168"/>
            <a:ext cx="7886700" cy="3208557"/>
          </a:xfrm>
        </p:spPr>
        <p:txBody>
          <a:bodyPr>
            <a:normAutofit fontScale="92500" lnSpcReduction="10000"/>
          </a:bodyPr>
          <a:lstStyle/>
          <a:p>
            <a:pPr marL="0" indent="0">
              <a:buNone/>
            </a:pPr>
            <a:r>
              <a:rPr lang="en-US" dirty="0"/>
              <a:t>Watch your own judgement and bias when evaluating women. In all stages (residency to faculty to C-suite).</a:t>
            </a:r>
          </a:p>
          <a:p>
            <a:r>
              <a:rPr lang="en-US" dirty="0">
                <a:solidFill>
                  <a:srgbClr val="FF0000"/>
                </a:solidFill>
              </a:rPr>
              <a:t>“It is not about the money.” </a:t>
            </a:r>
            <a:r>
              <a:rPr lang="en-US" i="1" dirty="0"/>
              <a:t>Jobs = always the money; money is trade for house, food, and needs. Only an extreme minority does not require $ to work.</a:t>
            </a:r>
          </a:p>
          <a:p>
            <a:pPr lvl="1"/>
            <a:r>
              <a:rPr lang="en-US" i="1" dirty="0"/>
              <a:t>Oh, so you do not take a salary?</a:t>
            </a:r>
          </a:p>
          <a:p>
            <a:r>
              <a:rPr lang="en-US" dirty="0">
                <a:solidFill>
                  <a:srgbClr val="FF0000"/>
                </a:solidFill>
              </a:rPr>
              <a:t>“Don’t want residents like that here.” </a:t>
            </a:r>
            <a:r>
              <a:rPr lang="en-US" i="1" dirty="0"/>
              <a:t>Money concerns often more pronounced in lower SEC background, phrase often used to justify lower salaries / benefits.</a:t>
            </a:r>
          </a:p>
          <a:p>
            <a:pPr lvl="1"/>
            <a:r>
              <a:rPr lang="en-US" i="1" dirty="0"/>
              <a:t>Residents like what?</a:t>
            </a:r>
          </a:p>
          <a:p>
            <a:r>
              <a:rPr lang="en-US" dirty="0">
                <a:solidFill>
                  <a:srgbClr val="FF0000"/>
                </a:solidFill>
              </a:rPr>
              <a:t>“We are here to take care of INSERT WORD people.” </a:t>
            </a:r>
            <a:r>
              <a:rPr lang="en-US" i="1" dirty="0"/>
              <a:t>All populations deserve excellently trained and appropriately compensated family medicine and behavioral health clinicians</a:t>
            </a:r>
            <a:r>
              <a:rPr lang="en-US" dirty="0"/>
              <a:t>.</a:t>
            </a:r>
          </a:p>
        </p:txBody>
      </p:sp>
      <p:sp>
        <p:nvSpPr>
          <p:cNvPr id="4" name="Slide Number Placeholder 3">
            <a:extLst>
              <a:ext uri="{FF2B5EF4-FFF2-40B4-BE49-F238E27FC236}">
                <a16:creationId xmlns:a16="http://schemas.microsoft.com/office/drawing/2014/main" id="{9202BC1F-43AA-F64F-8560-7EFF9DDAD4D5}"/>
              </a:ext>
            </a:extLst>
          </p:cNvPr>
          <p:cNvSpPr>
            <a:spLocks noGrp="1"/>
          </p:cNvSpPr>
          <p:nvPr>
            <p:ph type="sldNum" sz="quarter" idx="12"/>
          </p:nvPr>
        </p:nvSpPr>
        <p:spPr/>
        <p:txBody>
          <a:bodyPr/>
          <a:lstStyle/>
          <a:p>
            <a:fld id="{E1764F5A-D4C4-7947-86EC-52AB909FE928}" type="slidenum">
              <a:rPr lang="en-US" smtClean="0"/>
              <a:pPr/>
              <a:t>43</a:t>
            </a:fld>
            <a:endParaRPr lang="en-US" dirty="0"/>
          </a:p>
        </p:txBody>
      </p:sp>
      <p:pic>
        <p:nvPicPr>
          <p:cNvPr id="5" name="Picture 4">
            <a:hlinkClick r:id="rId3" action="ppaction://hlinksldjump"/>
            <a:extLst>
              <a:ext uri="{FF2B5EF4-FFF2-40B4-BE49-F238E27FC236}">
                <a16:creationId xmlns:a16="http://schemas.microsoft.com/office/drawing/2014/main" id="{A6E41D48-DB1B-604F-B6B6-40E23B1717E3}"/>
              </a:ext>
            </a:extLst>
          </p:cNvPr>
          <p:cNvPicPr>
            <a:picLocks noChangeAspect="1"/>
          </p:cNvPicPr>
          <p:nvPr/>
        </p:nvPicPr>
        <p:blipFill>
          <a:blip r:embed="rId4"/>
          <a:stretch>
            <a:fillRect/>
          </a:stretch>
        </p:blipFill>
        <p:spPr>
          <a:xfrm>
            <a:off x="8368116" y="4384289"/>
            <a:ext cx="601096" cy="640729"/>
          </a:xfrm>
          <a:prstGeom prst="rect">
            <a:avLst/>
          </a:prstGeom>
        </p:spPr>
      </p:pic>
    </p:spTree>
    <p:extLst>
      <p:ext uri="{BB962C8B-B14F-4D97-AF65-F5344CB8AC3E}">
        <p14:creationId xmlns:p14="http://schemas.microsoft.com/office/powerpoint/2010/main" val="3743537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93F2C-79D3-B84E-99EF-586FE41B0CC0}"/>
              </a:ext>
            </a:extLst>
          </p:cNvPr>
          <p:cNvSpPr>
            <a:spLocks noGrp="1"/>
          </p:cNvSpPr>
          <p:nvPr>
            <p:ph type="title"/>
          </p:nvPr>
        </p:nvSpPr>
        <p:spPr/>
        <p:txBody>
          <a:bodyPr>
            <a:normAutofit fontScale="90000"/>
          </a:bodyPr>
          <a:lstStyle/>
          <a:p>
            <a:r>
              <a:rPr lang="en-US" dirty="0">
                <a:latin typeface="+mn-lt"/>
              </a:rPr>
              <a:t>Use other job offers to your advantage for salary and more </a:t>
            </a:r>
            <a:endParaRPr lang="en-US" dirty="0">
              <a:solidFill>
                <a:srgbClr val="FF0000"/>
              </a:solidFill>
              <a:latin typeface="+mn-lt"/>
            </a:endParaRPr>
          </a:p>
        </p:txBody>
      </p:sp>
      <p:sp>
        <p:nvSpPr>
          <p:cNvPr id="3" name="Content Placeholder 2">
            <a:extLst>
              <a:ext uri="{FF2B5EF4-FFF2-40B4-BE49-F238E27FC236}">
                <a16:creationId xmlns:a16="http://schemas.microsoft.com/office/drawing/2014/main" id="{3B81C934-AC79-7542-B454-40A83ED4BD9D}"/>
              </a:ext>
            </a:extLst>
          </p:cNvPr>
          <p:cNvSpPr>
            <a:spLocks noGrp="1"/>
          </p:cNvSpPr>
          <p:nvPr>
            <p:ph idx="1"/>
          </p:nvPr>
        </p:nvSpPr>
        <p:spPr>
          <a:xfrm>
            <a:off x="628650" y="1645076"/>
            <a:ext cx="7886700" cy="2936863"/>
          </a:xfrm>
        </p:spPr>
        <p:txBody>
          <a:bodyPr>
            <a:normAutofit/>
          </a:bodyPr>
          <a:lstStyle/>
          <a:p>
            <a:r>
              <a:rPr lang="en-US" dirty="0">
                <a:solidFill>
                  <a:schemeClr val="tx1">
                    <a:lumMod val="50000"/>
                  </a:schemeClr>
                </a:solidFill>
                <a:latin typeface="+mn-lt"/>
              </a:rPr>
              <a:t>Apply broadly and use several offers for negotiation power </a:t>
            </a:r>
          </a:p>
          <a:p>
            <a:r>
              <a:rPr lang="en-US" dirty="0">
                <a:solidFill>
                  <a:schemeClr val="tx1">
                    <a:lumMod val="50000"/>
                  </a:schemeClr>
                </a:solidFill>
                <a:latin typeface="+mn-lt"/>
              </a:rPr>
              <a:t>“I have similar job offers for salary of $___”</a:t>
            </a:r>
          </a:p>
          <a:p>
            <a:r>
              <a:rPr lang="en-US" dirty="0">
                <a:solidFill>
                  <a:schemeClr val="tx1">
                    <a:lumMod val="50000"/>
                  </a:schemeClr>
                </a:solidFill>
                <a:latin typeface="+mn-lt"/>
              </a:rPr>
              <a:t>If salary/compensation not negotiable, advocate for more admin time or vacation – other jobs help here too.</a:t>
            </a:r>
          </a:p>
          <a:p>
            <a:r>
              <a:rPr lang="en-US" dirty="0">
                <a:solidFill>
                  <a:schemeClr val="tx1">
                    <a:lumMod val="50000"/>
                  </a:schemeClr>
                </a:solidFill>
                <a:latin typeface="+mn-lt"/>
              </a:rPr>
              <a:t>Increase one-time bonuses (sign-on, moving stipend time)</a:t>
            </a:r>
          </a:p>
          <a:p>
            <a:r>
              <a:rPr lang="en-US" dirty="0">
                <a:solidFill>
                  <a:schemeClr val="tx1">
                    <a:lumMod val="50000"/>
                  </a:schemeClr>
                </a:solidFill>
                <a:latin typeface="+mn-lt"/>
              </a:rPr>
              <a:t>Request new employer cover other expenses: malpractice tail coverage,  COBRA insurance </a:t>
            </a:r>
          </a:p>
          <a:p>
            <a:r>
              <a:rPr lang="en-US" dirty="0">
                <a:solidFill>
                  <a:schemeClr val="tx1">
                    <a:lumMod val="50000"/>
                  </a:schemeClr>
                </a:solidFill>
                <a:latin typeface="+mn-lt"/>
              </a:rPr>
              <a:t>Pick </a:t>
            </a:r>
            <a:r>
              <a:rPr lang="en-US" u="sng" dirty="0">
                <a:solidFill>
                  <a:schemeClr val="tx1">
                    <a:lumMod val="50000"/>
                  </a:schemeClr>
                </a:solidFill>
                <a:latin typeface="+mn-lt"/>
              </a:rPr>
              <a:t>your</a:t>
            </a:r>
            <a:r>
              <a:rPr lang="en-US" dirty="0">
                <a:solidFill>
                  <a:schemeClr val="tx1">
                    <a:lumMod val="50000"/>
                  </a:schemeClr>
                </a:solidFill>
                <a:latin typeface="+mn-lt"/>
              </a:rPr>
              <a:t> start date – together</a:t>
            </a:r>
          </a:p>
          <a:p>
            <a:pPr marL="0" indent="0">
              <a:buNone/>
            </a:pPr>
            <a:endParaRPr lang="en-US"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E56D8A04-1FA3-3B43-884C-FA11421F501E}"/>
              </a:ext>
            </a:extLst>
          </p:cNvPr>
          <p:cNvSpPr>
            <a:spLocks noGrp="1"/>
          </p:cNvSpPr>
          <p:nvPr>
            <p:ph type="sldNum" sz="quarter" idx="12"/>
          </p:nvPr>
        </p:nvSpPr>
        <p:spPr/>
        <p:txBody>
          <a:bodyPr/>
          <a:lstStyle/>
          <a:p>
            <a:fld id="{E1764F5A-D4C4-7947-86EC-52AB909FE928}" type="slidenum">
              <a:rPr lang="en-US" smtClean="0"/>
              <a:pPr/>
              <a:t>44</a:t>
            </a:fld>
            <a:endParaRPr lang="en-US" dirty="0"/>
          </a:p>
        </p:txBody>
      </p:sp>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3" action="ppaction://hlinksldjump"/>
            <a:extLst>
              <a:ext uri="{FF2B5EF4-FFF2-40B4-BE49-F238E27FC236}">
                <a16:creationId xmlns:a16="http://schemas.microsoft.com/office/drawing/2014/main" id="{EBE44595-A9F4-7045-8EB5-6D440B7AB340}"/>
              </a:ext>
            </a:extLst>
          </p:cNvPr>
          <p:cNvPicPr>
            <a:picLocks noChangeAspect="1"/>
          </p:cNvPicPr>
          <p:nvPr/>
        </p:nvPicPr>
        <p:blipFill>
          <a:blip r:embed="rId4"/>
          <a:stretch>
            <a:fillRect/>
          </a:stretch>
        </p:blipFill>
        <p:spPr>
          <a:xfrm>
            <a:off x="8323359" y="4379515"/>
            <a:ext cx="601096" cy="640729"/>
          </a:xfrm>
          <a:prstGeom prst="rect">
            <a:avLst/>
          </a:prstGeom>
        </p:spPr>
      </p:pic>
    </p:spTree>
    <p:extLst>
      <p:ext uri="{BB962C8B-B14F-4D97-AF65-F5344CB8AC3E}">
        <p14:creationId xmlns:p14="http://schemas.microsoft.com/office/powerpoint/2010/main" val="2200989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E0530-3095-E84C-9777-FBD4C133CEAF}"/>
              </a:ext>
            </a:extLst>
          </p:cNvPr>
          <p:cNvSpPr>
            <a:spLocks noGrp="1"/>
          </p:cNvSpPr>
          <p:nvPr>
            <p:ph type="title"/>
          </p:nvPr>
        </p:nvSpPr>
        <p:spPr/>
        <p:txBody>
          <a:bodyPr/>
          <a:lstStyle/>
          <a:p>
            <a:r>
              <a:rPr lang="en-US" dirty="0"/>
              <a:t>Large Group Case: The COVID Saga</a:t>
            </a:r>
          </a:p>
        </p:txBody>
      </p:sp>
      <p:sp>
        <p:nvSpPr>
          <p:cNvPr id="3" name="Content Placeholder 2">
            <a:extLst>
              <a:ext uri="{FF2B5EF4-FFF2-40B4-BE49-F238E27FC236}">
                <a16:creationId xmlns:a16="http://schemas.microsoft.com/office/drawing/2014/main" id="{C8FA4BC1-D150-0E46-A735-CCFDA9BD246D}"/>
              </a:ext>
            </a:extLst>
          </p:cNvPr>
          <p:cNvSpPr>
            <a:spLocks noGrp="1"/>
          </p:cNvSpPr>
          <p:nvPr>
            <p:ph idx="1"/>
          </p:nvPr>
        </p:nvSpPr>
        <p:spPr>
          <a:xfrm>
            <a:off x="628650" y="1543476"/>
            <a:ext cx="7886700" cy="2984500"/>
          </a:xfrm>
        </p:spPr>
        <p:txBody>
          <a:bodyPr>
            <a:normAutofit/>
          </a:bodyPr>
          <a:lstStyle/>
          <a:p>
            <a:pPr marL="0" indent="0">
              <a:buNone/>
            </a:pPr>
            <a:r>
              <a:rPr lang="en-US" sz="1800" dirty="0"/>
              <a:t>Female FP who works FTE 0.8 outpatient only.  Mother of 2 children, ages 8 &amp; 10. Her children's school closed last March and has been online ever since.  She has used up all her annual PTO helping her children in virtual school.  Her husband works full-time, usually from home, but now with tax season is having to return to the office.  The grandparents help out 2 days/week.  </a:t>
            </a:r>
            <a:r>
              <a:rPr lang="en-US" sz="1800" u="sng" dirty="0"/>
              <a:t>She is covering some for the medical director who also cut his hours.</a:t>
            </a:r>
          </a:p>
          <a:p>
            <a:pPr marL="0" indent="0">
              <a:buNone/>
            </a:pPr>
            <a:r>
              <a:rPr lang="en-US" sz="1800" dirty="0"/>
              <a:t>Her options are: decreasing clinical hours, taking less call, hiring a nanny?</a:t>
            </a:r>
          </a:p>
          <a:p>
            <a:pPr marL="0" indent="0">
              <a:buNone/>
            </a:pPr>
            <a:r>
              <a:rPr lang="en-US" sz="1800" dirty="0">
                <a:solidFill>
                  <a:schemeClr val="accent4"/>
                </a:solidFill>
              </a:rPr>
              <a:t>How would you approach this scenario?</a:t>
            </a:r>
          </a:p>
        </p:txBody>
      </p:sp>
      <p:sp>
        <p:nvSpPr>
          <p:cNvPr id="4" name="Slide Number Placeholder 3">
            <a:extLst>
              <a:ext uri="{FF2B5EF4-FFF2-40B4-BE49-F238E27FC236}">
                <a16:creationId xmlns:a16="http://schemas.microsoft.com/office/drawing/2014/main" id="{6892FAA6-02B3-DD4C-A81A-C91917FBC1A8}"/>
              </a:ext>
            </a:extLst>
          </p:cNvPr>
          <p:cNvSpPr>
            <a:spLocks noGrp="1"/>
          </p:cNvSpPr>
          <p:nvPr>
            <p:ph type="sldNum" sz="quarter" idx="12"/>
          </p:nvPr>
        </p:nvSpPr>
        <p:spPr/>
        <p:txBody>
          <a:bodyPr/>
          <a:lstStyle/>
          <a:p>
            <a:fld id="{E1764F5A-D4C4-7947-86EC-52AB909FE928}" type="slidenum">
              <a:rPr lang="en-US" smtClean="0"/>
              <a:pPr/>
              <a:t>45</a:t>
            </a:fld>
            <a:endParaRPr lang="en-US" dirty="0"/>
          </a:p>
        </p:txBody>
      </p:sp>
    </p:spTree>
    <p:extLst>
      <p:ext uri="{BB962C8B-B14F-4D97-AF65-F5344CB8AC3E}">
        <p14:creationId xmlns:p14="http://schemas.microsoft.com/office/powerpoint/2010/main" val="3924755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57CF-9D81-A547-8CA4-021484CA3A79}"/>
              </a:ext>
            </a:extLst>
          </p:cNvPr>
          <p:cNvSpPr>
            <a:spLocks noGrp="1"/>
          </p:cNvSpPr>
          <p:nvPr>
            <p:ph type="title"/>
          </p:nvPr>
        </p:nvSpPr>
        <p:spPr/>
        <p:txBody>
          <a:bodyPr>
            <a:normAutofit/>
          </a:bodyPr>
          <a:lstStyle/>
          <a:p>
            <a:r>
              <a:rPr lang="en-US" dirty="0"/>
              <a:t>COVID-19 threatens Mothers in Medicine</a:t>
            </a:r>
            <a:endParaRPr lang="en-US" dirty="0">
              <a:solidFill>
                <a:srgbClr val="FF0000"/>
              </a:solidFill>
            </a:endParaRPr>
          </a:p>
        </p:txBody>
      </p:sp>
      <p:sp>
        <p:nvSpPr>
          <p:cNvPr id="3" name="Content Placeholder 2">
            <a:extLst>
              <a:ext uri="{FF2B5EF4-FFF2-40B4-BE49-F238E27FC236}">
                <a16:creationId xmlns:a16="http://schemas.microsoft.com/office/drawing/2014/main" id="{C9C66ABC-AD46-4543-B2B0-6613313604C5}"/>
              </a:ext>
            </a:extLst>
          </p:cNvPr>
          <p:cNvSpPr>
            <a:spLocks noGrp="1"/>
          </p:cNvSpPr>
          <p:nvPr>
            <p:ph idx="1"/>
          </p:nvPr>
        </p:nvSpPr>
        <p:spPr>
          <a:xfrm>
            <a:off x="628651" y="1391478"/>
            <a:ext cx="7441924" cy="3515058"/>
          </a:xfrm>
        </p:spPr>
        <p:txBody>
          <a:bodyPr>
            <a:normAutofit lnSpcReduction="10000"/>
          </a:bodyPr>
          <a:lstStyle/>
          <a:p>
            <a:pPr marL="0" indent="0">
              <a:spcBef>
                <a:spcPts val="0"/>
              </a:spcBef>
              <a:buNone/>
            </a:pPr>
            <a:r>
              <a:rPr lang="en-US" u="sng" dirty="0"/>
              <a:t>Prior</a:t>
            </a:r>
            <a:r>
              <a:rPr lang="en-US" dirty="0"/>
              <a:t> to the COVID-19 pandemic, research showed childcare disruptions fall disproportionately on women physicians, who report having to take time away from work to care for children significantly more frequently than male peers (42.6% v. 12.4%). </a:t>
            </a:r>
          </a:p>
          <a:p>
            <a:pPr marL="0" indent="0">
              <a:spcBef>
                <a:spcPts val="0"/>
              </a:spcBef>
              <a:buNone/>
            </a:pPr>
            <a:endParaRPr lang="en-US" dirty="0"/>
          </a:p>
          <a:p>
            <a:pPr marL="0" indent="0">
              <a:spcBef>
                <a:spcPts val="0"/>
              </a:spcBef>
              <a:buNone/>
            </a:pPr>
            <a:r>
              <a:rPr lang="en-US" sz="1600" dirty="0">
                <a:hlinkClick r:id="rId3"/>
              </a:rPr>
              <a:t>J Gen Intern Med.</a:t>
            </a:r>
            <a:r>
              <a:rPr lang="en-US" sz="1600" dirty="0"/>
              <a:t> 2020 Dec; 35(12): 3681–3684.</a:t>
            </a:r>
          </a:p>
          <a:p>
            <a:pPr marL="0" indent="0">
              <a:spcBef>
                <a:spcPts val="0"/>
              </a:spcBef>
              <a:buNone/>
            </a:pPr>
            <a:endParaRPr lang="en-US" dirty="0"/>
          </a:p>
          <a:p>
            <a:pPr marL="0" lvl="0" indent="0">
              <a:buNone/>
            </a:pPr>
            <a:r>
              <a:rPr lang="en-US" dirty="0"/>
              <a:t>Physician Mothers Facebook Group survey conducted from April 27-May 11, 2020; involved 2,709 physician mothers from across 48 US states, 7% were international</a:t>
            </a:r>
          </a:p>
          <a:p>
            <a:pPr lvl="0"/>
            <a:r>
              <a:rPr lang="en-US" dirty="0"/>
              <a:t>80% had at least one child in elementary school or younger; 26% had at least one child in middle/high school</a:t>
            </a:r>
          </a:p>
          <a:p>
            <a:pPr marL="0" indent="0">
              <a:spcBef>
                <a:spcPts val="0"/>
              </a:spcBef>
              <a:buNone/>
            </a:pPr>
            <a:endParaRPr lang="en-US" sz="1600" u="sng" dirty="0"/>
          </a:p>
          <a:p>
            <a:pPr marL="0" indent="0">
              <a:buNone/>
            </a:pPr>
            <a:endParaRPr lang="en-US" sz="1600"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10DF8E83-6EFC-CF41-BF18-1E332D423F12}"/>
              </a:ext>
            </a:extLst>
          </p:cNvPr>
          <p:cNvSpPr>
            <a:spLocks noGrp="1"/>
          </p:cNvSpPr>
          <p:nvPr>
            <p:ph type="sldNum" sz="quarter" idx="12"/>
          </p:nvPr>
        </p:nvSpPr>
        <p:spPr/>
        <p:txBody>
          <a:bodyPr/>
          <a:lstStyle/>
          <a:p>
            <a:fld id="{E1764F5A-D4C4-7947-86EC-52AB909FE928}" type="slidenum">
              <a:rPr lang="en-US" smtClean="0"/>
              <a:pPr/>
              <a:t>46</a:t>
            </a:fld>
            <a:endParaRPr lang="en-US" dirty="0"/>
          </a:p>
        </p:txBody>
      </p:sp>
    </p:spTree>
    <p:extLst>
      <p:ext uri="{BB962C8B-B14F-4D97-AF65-F5344CB8AC3E}">
        <p14:creationId xmlns:p14="http://schemas.microsoft.com/office/powerpoint/2010/main" val="1131330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5F652D-92F7-6049-9424-F560D9DF008E}"/>
              </a:ext>
            </a:extLst>
          </p:cNvPr>
          <p:cNvSpPr/>
          <p:nvPr/>
        </p:nvSpPr>
        <p:spPr>
          <a:xfrm>
            <a:off x="1044991" y="1510218"/>
            <a:ext cx="6262437" cy="3231654"/>
          </a:xfrm>
          <a:prstGeom prst="rect">
            <a:avLst/>
          </a:prstGeom>
        </p:spPr>
        <p:txBody>
          <a:bodyPr wrap="square">
            <a:spAutoFit/>
          </a:bodyPr>
          <a:lstStyle/>
          <a:p>
            <a:pPr marL="214313" indent="-214313">
              <a:buFont typeface="Arial" panose="020B0604020202020204" pitchFamily="34" charset="0"/>
              <a:buChar char="•"/>
            </a:pPr>
            <a:r>
              <a:rPr lang="en-US" b="1" dirty="0">
                <a:solidFill>
                  <a:srgbClr val="000000"/>
                </a:solidFill>
                <a:latin typeface="Helvetica" pitchFamily="2" charset="0"/>
              </a:rPr>
              <a:t>JAMA 2019 study - </a:t>
            </a:r>
            <a:r>
              <a:rPr lang="en-US" dirty="0">
                <a:latin typeface="GuardianSansGR"/>
              </a:rPr>
              <a:t>1712 respondents, 99% partnered</a:t>
            </a:r>
          </a:p>
          <a:p>
            <a:pPr marL="214313" indent="-214313">
              <a:buFont typeface="Arial" panose="020B0604020202020204" pitchFamily="34" charset="0"/>
              <a:buChar char="•"/>
            </a:pPr>
            <a:r>
              <a:rPr lang="en-US" dirty="0">
                <a:latin typeface="GuardianSansGR"/>
              </a:rPr>
              <a:t>No difference in specialty </a:t>
            </a:r>
          </a:p>
          <a:p>
            <a:pPr marL="214313" indent="-214313">
              <a:buFont typeface="Arial" panose="020B0604020202020204" pitchFamily="34" charset="0"/>
              <a:buChar char="•"/>
            </a:pPr>
            <a:endParaRPr lang="en-US" sz="1350" dirty="0">
              <a:latin typeface="GuardianSansGR"/>
            </a:endParaRPr>
          </a:p>
          <a:p>
            <a:r>
              <a:rPr lang="en-US" dirty="0">
                <a:latin typeface="GuardianSansGR"/>
              </a:rPr>
              <a:t>Physician mothers in procedural specialties primarily responsible for </a:t>
            </a:r>
            <a:r>
              <a:rPr lang="en-US" b="1" dirty="0">
                <a:latin typeface="GuardianSansGR"/>
              </a:rPr>
              <a:t>5 or more </a:t>
            </a:r>
            <a:r>
              <a:rPr lang="en-US" dirty="0">
                <a:latin typeface="GuardianSansGR"/>
              </a:rPr>
              <a:t>domestic tasks reported a desire to change careers more often than those responsible for less.</a:t>
            </a:r>
          </a:p>
          <a:p>
            <a:endParaRPr lang="en-US" sz="1350" dirty="0">
              <a:latin typeface="GuardianSansGR"/>
            </a:endParaRPr>
          </a:p>
          <a:p>
            <a:pPr algn="ctr"/>
            <a:endParaRPr lang="en-US" b="1" i="1" dirty="0">
              <a:solidFill>
                <a:srgbClr val="7030A0"/>
              </a:solidFill>
              <a:latin typeface="Helvetica" pitchFamily="2" charset="0"/>
            </a:endParaRPr>
          </a:p>
          <a:p>
            <a:pPr algn="ctr"/>
            <a:r>
              <a:rPr lang="en-US" sz="2100" b="1" i="1" dirty="0">
                <a:solidFill>
                  <a:srgbClr val="7030A0"/>
                </a:solidFill>
                <a:latin typeface="Helvetica" pitchFamily="2" charset="0"/>
              </a:rPr>
              <a:t>What was the invited commentary response was to these findings?</a:t>
            </a:r>
            <a:endParaRPr lang="en-US" sz="2100" i="1" dirty="0">
              <a:solidFill>
                <a:srgbClr val="7030A0"/>
              </a:solidFill>
              <a:latin typeface="Helvetica" pitchFamily="2" charset="0"/>
            </a:endParaRPr>
          </a:p>
          <a:p>
            <a:endParaRPr lang="en-US" sz="1350" dirty="0">
              <a:latin typeface="GuardianSansGR"/>
            </a:endParaRPr>
          </a:p>
          <a:p>
            <a:endParaRPr lang="en-US" sz="1350" dirty="0"/>
          </a:p>
        </p:txBody>
      </p:sp>
      <p:sp>
        <p:nvSpPr>
          <p:cNvPr id="3" name="Rectangle 2">
            <a:extLst>
              <a:ext uri="{FF2B5EF4-FFF2-40B4-BE49-F238E27FC236}">
                <a16:creationId xmlns:a16="http://schemas.microsoft.com/office/drawing/2014/main" id="{6843F7EE-AD0D-004E-981A-1766C1CD83B0}"/>
              </a:ext>
            </a:extLst>
          </p:cNvPr>
          <p:cNvSpPr/>
          <p:nvPr/>
        </p:nvSpPr>
        <p:spPr>
          <a:xfrm>
            <a:off x="873110" y="465041"/>
            <a:ext cx="7689382" cy="738664"/>
          </a:xfrm>
          <a:prstGeom prst="rect">
            <a:avLst/>
          </a:prstGeom>
        </p:spPr>
        <p:txBody>
          <a:bodyPr wrap="square">
            <a:spAutoFit/>
          </a:bodyPr>
          <a:lstStyle/>
          <a:p>
            <a:pPr algn="ctr"/>
            <a:r>
              <a:rPr lang="en-US" sz="2100" b="1" dirty="0">
                <a:solidFill>
                  <a:srgbClr val="000000"/>
                </a:solidFill>
                <a:latin typeface="Helvetica" pitchFamily="2" charset="0"/>
              </a:rPr>
              <a:t>Throughout medicine, women have the main responsibility for domestic Tasks</a:t>
            </a:r>
          </a:p>
        </p:txBody>
      </p:sp>
      <p:sp>
        <p:nvSpPr>
          <p:cNvPr id="4" name="TextBox 3"/>
          <p:cNvSpPr txBox="1"/>
          <p:nvPr/>
        </p:nvSpPr>
        <p:spPr>
          <a:xfrm>
            <a:off x="3896344" y="4773911"/>
            <a:ext cx="3359727" cy="300082"/>
          </a:xfrm>
          <a:prstGeom prst="rect">
            <a:avLst/>
          </a:prstGeom>
          <a:noFill/>
        </p:spPr>
        <p:txBody>
          <a:bodyPr wrap="square" rtlCol="0">
            <a:spAutoFit/>
          </a:bodyPr>
          <a:lstStyle/>
          <a:p>
            <a:r>
              <a:rPr lang="en-US" sz="1350" dirty="0"/>
              <a:t>(</a:t>
            </a:r>
            <a:r>
              <a:rPr lang="en-US" sz="1350" dirty="0" err="1"/>
              <a:t>Lyu</a:t>
            </a:r>
            <a:r>
              <a:rPr lang="en-US" sz="1350" dirty="0"/>
              <a:t> 2019, </a:t>
            </a:r>
            <a:r>
              <a:rPr lang="en-US" sz="1350" dirty="0" err="1"/>
              <a:t>Freishlag</a:t>
            </a:r>
            <a:r>
              <a:rPr lang="en-US" sz="1350" dirty="0"/>
              <a:t> 2019)</a:t>
            </a:r>
          </a:p>
        </p:txBody>
      </p:sp>
    </p:spTree>
    <p:extLst>
      <p:ext uri="{BB962C8B-B14F-4D97-AF65-F5344CB8AC3E}">
        <p14:creationId xmlns:p14="http://schemas.microsoft.com/office/powerpoint/2010/main" val="3387389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57CF-9D81-A547-8CA4-021484CA3A79}"/>
              </a:ext>
            </a:extLst>
          </p:cNvPr>
          <p:cNvSpPr>
            <a:spLocks noGrp="1"/>
          </p:cNvSpPr>
          <p:nvPr>
            <p:ph type="title"/>
          </p:nvPr>
        </p:nvSpPr>
        <p:spPr>
          <a:xfrm>
            <a:off x="406263" y="397702"/>
            <a:ext cx="7886700" cy="993775"/>
          </a:xfrm>
        </p:spPr>
        <p:txBody>
          <a:bodyPr>
            <a:normAutofit/>
          </a:bodyPr>
          <a:lstStyle/>
          <a:p>
            <a:r>
              <a:rPr lang="en-US" dirty="0"/>
              <a:t>COVID-19 threatens Mothers in Medicine</a:t>
            </a:r>
            <a:endParaRPr lang="en-US" dirty="0">
              <a:solidFill>
                <a:srgbClr val="FF0000"/>
              </a:solidFill>
            </a:endParaRPr>
          </a:p>
        </p:txBody>
      </p:sp>
      <p:sp>
        <p:nvSpPr>
          <p:cNvPr id="3" name="Content Placeholder 2">
            <a:extLst>
              <a:ext uri="{FF2B5EF4-FFF2-40B4-BE49-F238E27FC236}">
                <a16:creationId xmlns:a16="http://schemas.microsoft.com/office/drawing/2014/main" id="{C9C66ABC-AD46-4543-B2B0-6613313604C5}"/>
              </a:ext>
            </a:extLst>
          </p:cNvPr>
          <p:cNvSpPr>
            <a:spLocks noGrp="1"/>
          </p:cNvSpPr>
          <p:nvPr>
            <p:ph idx="1"/>
          </p:nvPr>
        </p:nvSpPr>
        <p:spPr>
          <a:xfrm>
            <a:off x="628651" y="1391478"/>
            <a:ext cx="7441924" cy="3515058"/>
          </a:xfrm>
        </p:spPr>
        <p:txBody>
          <a:bodyPr>
            <a:normAutofit fontScale="92500" lnSpcReduction="20000"/>
          </a:bodyPr>
          <a:lstStyle/>
          <a:p>
            <a:pPr marL="0" indent="0">
              <a:spcBef>
                <a:spcPts val="0"/>
              </a:spcBef>
              <a:buNone/>
            </a:pPr>
            <a:r>
              <a:rPr lang="en-US" dirty="0"/>
              <a:t>Childcare disruptions fall disproportionately on women physicians, who report having to take time away from work to care for children significantly more than male peers (42.6% v. 12.4%). </a:t>
            </a:r>
          </a:p>
          <a:p>
            <a:pPr marL="0" lvl="0" indent="0">
              <a:buNone/>
            </a:pPr>
            <a:r>
              <a:rPr lang="en-US" dirty="0"/>
              <a:t>Physician Mothers Facebook Group survey conducted from April - May 2020; involved 2,709 physician mothers from across 48 US states, 7% were international</a:t>
            </a:r>
          </a:p>
          <a:p>
            <a:pPr lvl="0"/>
            <a:r>
              <a:rPr lang="en-US" dirty="0"/>
              <a:t>68% with younger children changed work schedule due to COVID-19, compared to 32% with older children</a:t>
            </a:r>
          </a:p>
          <a:p>
            <a:pPr lvl="0"/>
            <a:r>
              <a:rPr lang="en-US" dirty="0"/>
              <a:t>55% modified work schedule to provide telehealth visits, 38% worked from home, and only 25% did NOT change their work schedule</a:t>
            </a:r>
          </a:p>
          <a:p>
            <a:pPr marL="0" indent="0">
              <a:spcBef>
                <a:spcPts val="0"/>
              </a:spcBef>
              <a:buNone/>
            </a:pPr>
            <a:endParaRPr lang="en-US" sz="1600" u="sng" dirty="0"/>
          </a:p>
          <a:p>
            <a:pPr marL="0" indent="0">
              <a:spcBef>
                <a:spcPts val="0"/>
              </a:spcBef>
              <a:buNone/>
            </a:pPr>
            <a:endParaRPr lang="en-US" dirty="0"/>
          </a:p>
          <a:p>
            <a:pPr marL="0" indent="0">
              <a:spcBef>
                <a:spcPts val="0"/>
              </a:spcBef>
              <a:buNone/>
            </a:pPr>
            <a:r>
              <a:rPr lang="en-US" dirty="0"/>
              <a:t>“The portion of women </a:t>
            </a:r>
            <a:r>
              <a:rPr lang="en-US" u="sng" dirty="0">
                <a:hlinkClick r:id="rId3">
                  <a:extLst>
                    <a:ext uri="{A12FA001-AC4F-418D-AE19-62706E023703}">
                      <ahyp:hlinkClr xmlns:ahyp="http://schemas.microsoft.com/office/drawing/2018/hyperlinkcolor" val="tx"/>
                    </a:ext>
                  </a:extLst>
                </a:hlinkClick>
              </a:rPr>
              <a:t>lead authors</a:t>
            </a:r>
            <a:r>
              <a:rPr lang="en-US" dirty="0"/>
              <a:t> in 2020 on COVID-19-related papers was 23% lower than their representation among lead authors in 2019.” Even going on right now there is a concurrent session on </a:t>
            </a:r>
            <a:r>
              <a:rPr lang="en-US" u="sng" dirty="0"/>
              <a:t>Association of Gender in Family Medicine Scholarship During COVID Pandemic </a:t>
            </a:r>
            <a:endParaRPr lang="en-US" sz="1600" u="sng"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10DF8E83-6EFC-CF41-BF18-1E332D423F12}"/>
              </a:ext>
            </a:extLst>
          </p:cNvPr>
          <p:cNvSpPr>
            <a:spLocks noGrp="1"/>
          </p:cNvSpPr>
          <p:nvPr>
            <p:ph type="sldNum" sz="quarter" idx="12"/>
          </p:nvPr>
        </p:nvSpPr>
        <p:spPr/>
        <p:txBody>
          <a:bodyPr/>
          <a:lstStyle/>
          <a:p>
            <a:fld id="{E1764F5A-D4C4-7947-86EC-52AB909FE928}" type="slidenum">
              <a:rPr lang="en-US" smtClean="0"/>
              <a:pPr/>
              <a:t>48</a:t>
            </a:fld>
            <a:endParaRPr lang="en-US" dirty="0"/>
          </a:p>
        </p:txBody>
      </p:sp>
    </p:spTree>
    <p:extLst>
      <p:ext uri="{BB962C8B-B14F-4D97-AF65-F5344CB8AC3E}">
        <p14:creationId xmlns:p14="http://schemas.microsoft.com/office/powerpoint/2010/main" val="3621408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A370-3DEA-DE46-8FF0-F527C48DAC6A}"/>
              </a:ext>
            </a:extLst>
          </p:cNvPr>
          <p:cNvSpPr>
            <a:spLocks noGrp="1"/>
          </p:cNvSpPr>
          <p:nvPr>
            <p:ph type="title"/>
          </p:nvPr>
        </p:nvSpPr>
        <p:spPr/>
        <p:txBody>
          <a:bodyPr/>
          <a:lstStyle/>
          <a:p>
            <a:r>
              <a:rPr lang="en-US" dirty="0">
                <a:latin typeface="+mj-lt"/>
              </a:rPr>
              <a:t>Negotiation Tips: </a:t>
            </a:r>
            <a:r>
              <a:rPr lang="en-US" dirty="0">
                <a:solidFill>
                  <a:srgbClr val="FF0000"/>
                </a:solidFill>
                <a:latin typeface="+mj-lt"/>
              </a:rPr>
              <a:t>Summary </a:t>
            </a:r>
          </a:p>
        </p:txBody>
      </p:sp>
      <p:sp>
        <p:nvSpPr>
          <p:cNvPr id="3" name="Content Placeholder 2">
            <a:extLst>
              <a:ext uri="{FF2B5EF4-FFF2-40B4-BE49-F238E27FC236}">
                <a16:creationId xmlns:a16="http://schemas.microsoft.com/office/drawing/2014/main" id="{1B30982B-DFDF-4B4B-8119-C4BF98D7EEFE}"/>
              </a:ext>
            </a:extLst>
          </p:cNvPr>
          <p:cNvSpPr>
            <a:spLocks noGrp="1"/>
          </p:cNvSpPr>
          <p:nvPr>
            <p:ph idx="1"/>
          </p:nvPr>
        </p:nvSpPr>
        <p:spPr>
          <a:xfrm>
            <a:off x="628650" y="1645075"/>
            <a:ext cx="7886700" cy="3180421"/>
          </a:xfrm>
        </p:spPr>
        <p:txBody>
          <a:bodyPr>
            <a:normAutofit lnSpcReduction="10000"/>
          </a:bodyPr>
          <a:lstStyle/>
          <a:p>
            <a:pPr marL="289322" indent="-289322">
              <a:buFont typeface="+mj-lt"/>
              <a:buAutoNum type="arabicPeriod"/>
            </a:pPr>
            <a:r>
              <a:rPr lang="en-US" dirty="0">
                <a:latin typeface="+mj-lt"/>
              </a:rPr>
              <a:t>Data – what is the expected pay? Laws in that state?</a:t>
            </a:r>
          </a:p>
          <a:p>
            <a:pPr marL="289322" indent="-289322">
              <a:buFont typeface="+mj-lt"/>
              <a:buAutoNum type="arabicPeriod"/>
            </a:pPr>
            <a:r>
              <a:rPr lang="en-US" dirty="0">
                <a:latin typeface="+mj-lt"/>
              </a:rPr>
              <a:t>Try and find out range before interview (difficulty in Family Medicine) but inquire early! Do not wait until the end of the whole interview process to discuss $$$$$</a:t>
            </a:r>
          </a:p>
          <a:p>
            <a:pPr marL="289322" indent="-289322">
              <a:buFont typeface="+mj-lt"/>
              <a:buAutoNum type="arabicPeriod"/>
            </a:pPr>
            <a:r>
              <a:rPr lang="en-US" dirty="0">
                <a:latin typeface="+mj-lt"/>
              </a:rPr>
              <a:t>Prepare for the questions – your salary (use to your advantage or not at all), your salary expectations, practice. </a:t>
            </a:r>
          </a:p>
          <a:p>
            <a:pPr marL="289322" indent="-289322">
              <a:buFont typeface="+mj-lt"/>
              <a:buAutoNum type="arabicPeriod"/>
            </a:pPr>
            <a:r>
              <a:rPr lang="en-US" dirty="0">
                <a:latin typeface="+mj-lt"/>
              </a:rPr>
              <a:t>Pause.</a:t>
            </a:r>
          </a:p>
          <a:p>
            <a:pPr marL="289322" indent="-289322">
              <a:buFont typeface="+mj-lt"/>
              <a:buAutoNum type="arabicPeriod"/>
            </a:pPr>
            <a:r>
              <a:rPr lang="en-US" dirty="0">
                <a:latin typeface="+mj-lt"/>
              </a:rPr>
              <a:t>Return with a number and pause some more.</a:t>
            </a:r>
          </a:p>
          <a:p>
            <a:pPr marL="289322" indent="-289322">
              <a:buFont typeface="+mj-lt"/>
              <a:buAutoNum type="arabicPeriod"/>
            </a:pPr>
            <a:r>
              <a:rPr lang="en-US" dirty="0">
                <a:latin typeface="+mj-lt"/>
              </a:rPr>
              <a:t>Social Capital</a:t>
            </a:r>
          </a:p>
        </p:txBody>
      </p:sp>
    </p:spTree>
    <p:extLst>
      <p:ext uri="{BB962C8B-B14F-4D97-AF65-F5344CB8AC3E}">
        <p14:creationId xmlns:p14="http://schemas.microsoft.com/office/powerpoint/2010/main" val="641276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FE8E-9FD8-4C48-88B6-43F42903BCD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4129C3D-EF51-704E-8019-B621543C0710}"/>
              </a:ext>
            </a:extLst>
          </p:cNvPr>
          <p:cNvSpPr>
            <a:spLocks noGrp="1"/>
          </p:cNvSpPr>
          <p:nvPr>
            <p:ph type="subTitle" idx="1"/>
          </p:nvPr>
        </p:nvSpPr>
        <p:spPr/>
        <p:txBody>
          <a:bodyPr/>
          <a:lstStyle/>
          <a:p>
            <a:endParaRPr lang="en-US"/>
          </a:p>
        </p:txBody>
      </p:sp>
      <p:pic>
        <p:nvPicPr>
          <p:cNvPr id="5" name="slide.url=https://www.polleverywhere.com/multiple_choice_polls/6EupmQRQ8lmAEOkP1jNci">
            <a:extLst>
              <a:ext uri="{FF2B5EF4-FFF2-40B4-BE49-F238E27FC236}">
                <a16:creationId xmlns:a16="http://schemas.microsoft.com/office/drawing/2014/main" id="{391B59C8-D177-7044-B0A6-73C21C33F993}"/>
              </a:ext>
            </a:extLst>
          </p:cNvPr>
          <p:cNvPicPr>
            <a:picLocks/>
          </p:cNvPicPr>
          <p:nvPr/>
        </p:nvPicPr>
        <p:blipFill>
          <a:blip r:embed="rId3"/>
          <a:stretch>
            <a:fillRect/>
          </a:stretch>
        </p:blipFill>
        <p:spPr>
          <a:xfrm>
            <a:off x="47625" y="95250"/>
            <a:ext cx="9048750" cy="5048250"/>
          </a:xfrm>
          <a:prstGeom prst="rect">
            <a:avLst/>
          </a:prstGeom>
        </p:spPr>
      </p:pic>
    </p:spTree>
    <p:extLst>
      <p:ext uri="{BB962C8B-B14F-4D97-AF65-F5344CB8AC3E}">
        <p14:creationId xmlns:p14="http://schemas.microsoft.com/office/powerpoint/2010/main" val="2404987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08A77-534D-E741-86BC-E96E37785B72}"/>
              </a:ext>
            </a:extLst>
          </p:cNvPr>
          <p:cNvSpPr>
            <a:spLocks noGrp="1"/>
          </p:cNvSpPr>
          <p:nvPr>
            <p:ph type="title"/>
          </p:nvPr>
        </p:nvSpPr>
        <p:spPr>
          <a:xfrm>
            <a:off x="430798" y="250248"/>
            <a:ext cx="7886700" cy="993775"/>
          </a:xfrm>
        </p:spPr>
        <p:txBody>
          <a:bodyPr/>
          <a:lstStyle/>
          <a:p>
            <a:r>
              <a:rPr lang="en-US" dirty="0"/>
              <a:t>Women in Medicine – On Demand Sessions</a:t>
            </a:r>
          </a:p>
        </p:txBody>
      </p:sp>
      <p:sp>
        <p:nvSpPr>
          <p:cNvPr id="3" name="Content Placeholder 2">
            <a:extLst>
              <a:ext uri="{FF2B5EF4-FFF2-40B4-BE49-F238E27FC236}">
                <a16:creationId xmlns:a16="http://schemas.microsoft.com/office/drawing/2014/main" id="{E6D2BCC3-AFFC-534C-A868-016AC892CC1E}"/>
              </a:ext>
            </a:extLst>
          </p:cNvPr>
          <p:cNvSpPr>
            <a:spLocks noGrp="1"/>
          </p:cNvSpPr>
          <p:nvPr>
            <p:ph idx="1"/>
          </p:nvPr>
        </p:nvSpPr>
        <p:spPr>
          <a:xfrm>
            <a:off x="628650" y="1645076"/>
            <a:ext cx="7886700" cy="2948723"/>
          </a:xfrm>
        </p:spPr>
        <p:txBody>
          <a:bodyPr>
            <a:normAutofit lnSpcReduction="10000"/>
          </a:bodyPr>
          <a:lstStyle/>
          <a:p>
            <a:r>
              <a:rPr lang="en-US" dirty="0"/>
              <a:t>OD018 Addressing the Misidentification of Female Physicians in the Hospital Setting.</a:t>
            </a:r>
          </a:p>
          <a:p>
            <a:endParaRPr lang="en-US" dirty="0"/>
          </a:p>
          <a:p>
            <a:r>
              <a:rPr lang="en-US" dirty="0"/>
              <a:t>OD139 Let’s Talk about Sex(ism): Constructive Advice for Women in Medicine</a:t>
            </a:r>
          </a:p>
          <a:p>
            <a:pPr marL="0" indent="0">
              <a:buNone/>
            </a:pPr>
            <a:endParaRPr lang="en-US" dirty="0"/>
          </a:p>
          <a:p>
            <a:r>
              <a:rPr lang="en-US" dirty="0"/>
              <a:t>OD 208 Speed Group Mentoring for Women Faculty</a:t>
            </a:r>
          </a:p>
          <a:p>
            <a:endParaRPr lang="en-US" dirty="0"/>
          </a:p>
          <a:p>
            <a:r>
              <a:rPr lang="en-US" dirty="0"/>
              <a:t>OD086 Medical Sexism and Racism in Early Anatomy</a:t>
            </a:r>
          </a:p>
          <a:p>
            <a:endParaRPr lang="en-US" dirty="0"/>
          </a:p>
        </p:txBody>
      </p:sp>
      <p:sp>
        <p:nvSpPr>
          <p:cNvPr id="4" name="Slide Number Placeholder 3">
            <a:extLst>
              <a:ext uri="{FF2B5EF4-FFF2-40B4-BE49-F238E27FC236}">
                <a16:creationId xmlns:a16="http://schemas.microsoft.com/office/drawing/2014/main" id="{14ECAE3C-88F7-B840-885C-61CAD367DCDC}"/>
              </a:ext>
            </a:extLst>
          </p:cNvPr>
          <p:cNvSpPr>
            <a:spLocks noGrp="1"/>
          </p:cNvSpPr>
          <p:nvPr>
            <p:ph type="sldNum" sz="quarter" idx="12"/>
          </p:nvPr>
        </p:nvSpPr>
        <p:spPr/>
        <p:txBody>
          <a:bodyPr/>
          <a:lstStyle/>
          <a:p>
            <a:fld id="{E1764F5A-D4C4-7947-86EC-52AB909FE928}" type="slidenum">
              <a:rPr lang="en-US" smtClean="0"/>
              <a:pPr/>
              <a:t>50</a:t>
            </a:fld>
            <a:endParaRPr lang="en-US" dirty="0"/>
          </a:p>
        </p:txBody>
      </p:sp>
    </p:spTree>
    <p:extLst>
      <p:ext uri="{BB962C8B-B14F-4D97-AF65-F5344CB8AC3E}">
        <p14:creationId xmlns:p14="http://schemas.microsoft.com/office/powerpoint/2010/main" val="2065885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A59AE-93E0-494C-940A-8272FA4ADE23}"/>
              </a:ext>
            </a:extLst>
          </p:cNvPr>
          <p:cNvSpPr>
            <a:spLocks noGrp="1"/>
          </p:cNvSpPr>
          <p:nvPr>
            <p:ph idx="1"/>
          </p:nvPr>
        </p:nvSpPr>
        <p:spPr>
          <a:xfrm>
            <a:off x="872435" y="1110343"/>
            <a:ext cx="7556500" cy="3785045"/>
          </a:xfrm>
        </p:spPr>
        <p:txBody>
          <a:bodyPr>
            <a:normAutofit fontScale="70000" lnSpcReduction="20000"/>
          </a:bodyPr>
          <a:lstStyle/>
          <a:p>
            <a:pPr marL="0" indent="0">
              <a:buNone/>
            </a:pPr>
            <a:r>
              <a:rPr lang="en-US" dirty="0"/>
              <a:t>Natascha </a:t>
            </a:r>
            <a:r>
              <a:rPr lang="en-US" dirty="0" err="1"/>
              <a:t>Lautenschlaeger</a:t>
            </a:r>
            <a:r>
              <a:rPr lang="en-US" dirty="0"/>
              <a:t>, MD, MSPH</a:t>
            </a:r>
          </a:p>
          <a:p>
            <a:pPr marL="0" indent="0">
              <a:buNone/>
            </a:pPr>
            <a:r>
              <a:rPr lang="en-US" dirty="0">
                <a:hlinkClick r:id="rId3"/>
              </a:rPr>
              <a:t>natascha.lautenschlaeger@unchealth.unc.edu</a:t>
            </a:r>
            <a:endParaRPr lang="en-US" dirty="0"/>
          </a:p>
          <a:p>
            <a:pPr marL="0" indent="0">
              <a:buNone/>
            </a:pPr>
            <a:r>
              <a:rPr lang="en-US" dirty="0"/>
              <a:t>	Pardee Hospital at UNC, CMIO, Chief of Staff </a:t>
            </a:r>
          </a:p>
          <a:p>
            <a:pPr marL="0" indent="0">
              <a:buNone/>
            </a:pPr>
            <a:r>
              <a:rPr lang="en-US" dirty="0"/>
              <a:t>	MAHEC Hendersonville Family Medicine Residency - Community Faculty</a:t>
            </a:r>
          </a:p>
          <a:p>
            <a:pPr marL="0" indent="0">
              <a:buNone/>
            </a:pPr>
            <a:r>
              <a:rPr lang="en-US" dirty="0"/>
              <a:t> </a:t>
            </a:r>
          </a:p>
          <a:p>
            <a:pPr marL="0" indent="0">
              <a:buNone/>
            </a:pPr>
            <a:r>
              <a:rPr lang="en-US" dirty="0"/>
              <a:t>Cathleen Morrow, MD</a:t>
            </a:r>
          </a:p>
          <a:p>
            <a:pPr marL="0" indent="0">
              <a:buNone/>
            </a:pPr>
            <a:r>
              <a:rPr lang="en-US" dirty="0">
                <a:hlinkClick r:id="rId4"/>
              </a:rPr>
              <a:t>Cathleen.morrow@Dartmouth.edu</a:t>
            </a:r>
            <a:endParaRPr lang="en-US" dirty="0"/>
          </a:p>
          <a:p>
            <a:pPr marL="0" indent="0">
              <a:buNone/>
            </a:pPr>
            <a:r>
              <a:rPr lang="en-US" dirty="0"/>
              <a:t>	Geisel School of Medicine at Dartmouth – Family Medicine Dept. Chair </a:t>
            </a:r>
          </a:p>
          <a:p>
            <a:pPr marL="0" indent="0">
              <a:buNone/>
            </a:pPr>
            <a:endParaRPr lang="en-US" dirty="0"/>
          </a:p>
          <a:p>
            <a:pPr marL="0" indent="0">
              <a:buNone/>
            </a:pPr>
            <a:r>
              <a:rPr lang="en-US" dirty="0"/>
              <a:t>Amber Gilmore, MD</a:t>
            </a:r>
          </a:p>
          <a:p>
            <a:pPr marL="0" indent="0">
              <a:buNone/>
            </a:pPr>
            <a:r>
              <a:rPr lang="en-US" dirty="0">
                <a:hlinkClick r:id="rId5"/>
              </a:rPr>
              <a:t>gilmorah@ah.org</a:t>
            </a:r>
            <a:endParaRPr lang="en-US" dirty="0"/>
          </a:p>
          <a:p>
            <a:pPr marL="0" indent="0">
              <a:buNone/>
            </a:pPr>
            <a:r>
              <a:rPr lang="en-US" dirty="0"/>
              <a:t>	Adventist Health Ukiah Valley Family Medicine Residency – Core Faculty</a:t>
            </a:r>
          </a:p>
          <a:p>
            <a:pPr marL="0" indent="0">
              <a:buNone/>
            </a:pPr>
            <a:r>
              <a:rPr lang="en-US" dirty="0"/>
              <a:t>	UC-Davis Affiliate </a:t>
            </a:r>
          </a:p>
        </p:txBody>
      </p:sp>
      <p:sp>
        <p:nvSpPr>
          <p:cNvPr id="4" name="Title 1">
            <a:extLst>
              <a:ext uri="{FF2B5EF4-FFF2-40B4-BE49-F238E27FC236}">
                <a16:creationId xmlns:a16="http://schemas.microsoft.com/office/drawing/2014/main" id="{B659B720-3796-9E43-811B-1D8E3CEDAE78}"/>
              </a:ext>
            </a:extLst>
          </p:cNvPr>
          <p:cNvSpPr>
            <a:spLocks noGrp="1"/>
          </p:cNvSpPr>
          <p:nvPr>
            <p:ph type="title"/>
          </p:nvPr>
        </p:nvSpPr>
        <p:spPr>
          <a:xfrm>
            <a:off x="435114" y="337154"/>
            <a:ext cx="8229600" cy="634041"/>
          </a:xfrm>
        </p:spPr>
        <p:txBody>
          <a:bodyPr/>
          <a:lstStyle/>
          <a:p>
            <a:r>
              <a:rPr lang="en-US" dirty="0"/>
              <a:t>Contact Info:</a:t>
            </a:r>
          </a:p>
        </p:txBody>
      </p:sp>
    </p:spTree>
    <p:extLst>
      <p:ext uri="{BB962C8B-B14F-4D97-AF65-F5344CB8AC3E}">
        <p14:creationId xmlns:p14="http://schemas.microsoft.com/office/powerpoint/2010/main" val="3336656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0626-4302-7B48-9ABC-B3CADDC48860}"/>
              </a:ext>
            </a:extLst>
          </p:cNvPr>
          <p:cNvSpPr>
            <a:spLocks noGrp="1"/>
          </p:cNvSpPr>
          <p:nvPr>
            <p:ph type="ctrTitle"/>
          </p:nvPr>
        </p:nvSpPr>
        <p:spPr/>
        <p:txBody>
          <a:bodyPr/>
          <a:lstStyle/>
          <a:p>
            <a:r>
              <a:rPr lang="en-US" dirty="0"/>
              <a:t>References and additional Material</a:t>
            </a:r>
          </a:p>
        </p:txBody>
      </p:sp>
    </p:spTree>
    <p:extLst>
      <p:ext uri="{BB962C8B-B14F-4D97-AF65-F5344CB8AC3E}">
        <p14:creationId xmlns:p14="http://schemas.microsoft.com/office/powerpoint/2010/main" val="2888355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ED5F-06F7-8C44-8914-074E2CC7336F}"/>
              </a:ext>
            </a:extLst>
          </p:cNvPr>
          <p:cNvSpPr>
            <a:spLocks noGrp="1"/>
          </p:cNvSpPr>
          <p:nvPr>
            <p:ph type="title"/>
          </p:nvPr>
        </p:nvSpPr>
        <p:spPr>
          <a:xfrm>
            <a:off x="0" y="516230"/>
            <a:ext cx="8229600" cy="634041"/>
          </a:xfrm>
        </p:spPr>
        <p:txBody>
          <a:bodyPr>
            <a:normAutofit fontScale="90000"/>
          </a:bodyPr>
          <a:lstStyle/>
          <a:p>
            <a:r>
              <a:rPr lang="en-US" dirty="0"/>
              <a:t> Please download handouts for more useful resources</a:t>
            </a:r>
            <a:br>
              <a:rPr lang="en-US" dirty="0"/>
            </a:br>
            <a:endParaRPr lang="en-US" dirty="0"/>
          </a:p>
        </p:txBody>
      </p:sp>
      <p:sp>
        <p:nvSpPr>
          <p:cNvPr id="3" name="Content Placeholder 2">
            <a:extLst>
              <a:ext uri="{FF2B5EF4-FFF2-40B4-BE49-F238E27FC236}">
                <a16:creationId xmlns:a16="http://schemas.microsoft.com/office/drawing/2014/main" id="{8D514458-6D98-CE44-B92C-BE71ACE10333}"/>
              </a:ext>
            </a:extLst>
          </p:cNvPr>
          <p:cNvSpPr>
            <a:spLocks noGrp="1"/>
          </p:cNvSpPr>
          <p:nvPr>
            <p:ph idx="1"/>
          </p:nvPr>
        </p:nvSpPr>
        <p:spPr>
          <a:xfrm>
            <a:off x="112833" y="1280119"/>
            <a:ext cx="6914499" cy="3803231"/>
          </a:xfrm>
        </p:spPr>
        <p:txBody>
          <a:bodyPr>
            <a:normAutofit/>
          </a:bodyPr>
          <a:lstStyle/>
          <a:p>
            <a:r>
              <a:rPr lang="en-US" dirty="0"/>
              <a:t>National Committee on Pay Equity </a:t>
            </a:r>
            <a:r>
              <a:rPr lang="en-US" dirty="0">
                <a:hlinkClick r:id="rId3"/>
              </a:rPr>
              <a:t>https://www.pay-equity.org/</a:t>
            </a:r>
            <a:endParaRPr lang="en-US" dirty="0"/>
          </a:p>
          <a:p>
            <a:r>
              <a:rPr lang="en-US" dirty="0">
                <a:hlinkClick r:id="rId4"/>
              </a:rPr>
              <a:t>https://salary.aauw.org</a:t>
            </a:r>
            <a:endParaRPr lang="en-US" dirty="0"/>
          </a:p>
          <a:p>
            <a:r>
              <a:rPr lang="en-US" dirty="0"/>
              <a:t>Institute for Women’s Policy Research </a:t>
            </a:r>
            <a:r>
              <a:rPr lang="en-US" dirty="0">
                <a:hlinkClick r:id="rId5"/>
              </a:rPr>
              <a:t>https://iwpr.org</a:t>
            </a:r>
            <a:endParaRPr lang="en-US" dirty="0"/>
          </a:p>
          <a:p>
            <a:pPr marL="0" indent="0">
              <a:buNone/>
            </a:pPr>
            <a:endParaRPr lang="en-US" dirty="0"/>
          </a:p>
          <a:p>
            <a:r>
              <a:rPr lang="en-US" dirty="0"/>
              <a:t>I am the Boss. Ban Bossy </a:t>
            </a:r>
            <a:r>
              <a:rPr lang="en-US" dirty="0">
                <a:hlinkClick r:id="rId6"/>
              </a:rPr>
              <a:t>https://www.youtube.com/watch?v=6dynbzMlCcw</a:t>
            </a:r>
            <a:endParaRPr lang="en-US" dirty="0"/>
          </a:p>
          <a:p>
            <a:r>
              <a:rPr lang="en-US" dirty="0" err="1"/>
              <a:t>Youtube</a:t>
            </a:r>
            <a:r>
              <a:rPr lang="en-US" dirty="0"/>
              <a:t>:</a:t>
            </a:r>
          </a:p>
          <a:p>
            <a:pPr lvl="1"/>
            <a:r>
              <a:rPr lang="en-US" dirty="0"/>
              <a:t>What are Girls Made of. </a:t>
            </a:r>
            <a:r>
              <a:rPr lang="en-US" dirty="0">
                <a:hlinkClick r:id="rId7"/>
              </a:rPr>
              <a:t>https://www.youtube.com/watch?v=Y_iCIISngdI</a:t>
            </a:r>
            <a:endParaRPr lang="en-US" dirty="0"/>
          </a:p>
          <a:p>
            <a:pPr lvl="1"/>
            <a:r>
              <a:rPr lang="en-US" dirty="0"/>
              <a:t>Labels - </a:t>
            </a:r>
            <a:r>
              <a:rPr lang="en-US" dirty="0">
                <a:hlinkClick r:id="rId8"/>
              </a:rPr>
              <a:t>https://www.youtube.com/watch?v=kaB3BT9v-P4</a:t>
            </a:r>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C9FE825-823C-3148-A5CB-72BAEFC8472A}"/>
              </a:ext>
            </a:extLst>
          </p:cNvPr>
          <p:cNvPicPr>
            <a:picLocks noChangeAspect="1"/>
          </p:cNvPicPr>
          <p:nvPr/>
        </p:nvPicPr>
        <p:blipFill>
          <a:blip r:embed="rId9"/>
          <a:stretch>
            <a:fillRect/>
          </a:stretch>
        </p:blipFill>
        <p:spPr>
          <a:xfrm>
            <a:off x="7027332" y="2358776"/>
            <a:ext cx="1817568" cy="1219969"/>
          </a:xfrm>
          <a:prstGeom prst="rect">
            <a:avLst/>
          </a:prstGeom>
        </p:spPr>
      </p:pic>
    </p:spTree>
    <p:extLst>
      <p:ext uri="{BB962C8B-B14F-4D97-AF65-F5344CB8AC3E}">
        <p14:creationId xmlns:p14="http://schemas.microsoft.com/office/powerpoint/2010/main" val="1717717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9E20-9712-CA46-96D3-A62E841DCA66}"/>
              </a:ext>
            </a:extLst>
          </p:cNvPr>
          <p:cNvSpPr>
            <a:spLocks noGrp="1"/>
          </p:cNvSpPr>
          <p:nvPr>
            <p:ph type="title"/>
          </p:nvPr>
        </p:nvSpPr>
        <p:spPr>
          <a:xfrm>
            <a:off x="77491" y="496501"/>
            <a:ext cx="8989017" cy="993775"/>
          </a:xfrm>
        </p:spPr>
        <p:txBody>
          <a:bodyPr>
            <a:normAutofit fontScale="90000"/>
          </a:bodyPr>
          <a:lstStyle/>
          <a:p>
            <a:r>
              <a:rPr lang="en-US" dirty="0"/>
              <a:t>Institutions and Specialty Organizations have tasks and behaviors they can do to improve salary equity for women and minority applicants.</a:t>
            </a:r>
          </a:p>
        </p:txBody>
      </p:sp>
      <p:sp>
        <p:nvSpPr>
          <p:cNvPr id="3" name="Content Placeholder 2">
            <a:extLst>
              <a:ext uri="{FF2B5EF4-FFF2-40B4-BE49-F238E27FC236}">
                <a16:creationId xmlns:a16="http://schemas.microsoft.com/office/drawing/2014/main" id="{B280DC29-ADE3-DC46-A145-1A29FBFE4B7A}"/>
              </a:ext>
            </a:extLst>
          </p:cNvPr>
          <p:cNvSpPr>
            <a:spLocks noGrp="1"/>
          </p:cNvSpPr>
          <p:nvPr>
            <p:ph idx="1"/>
          </p:nvPr>
        </p:nvSpPr>
        <p:spPr>
          <a:xfrm>
            <a:off x="481416" y="1893049"/>
            <a:ext cx="7886700" cy="2903676"/>
          </a:xfrm>
        </p:spPr>
        <p:txBody>
          <a:bodyPr>
            <a:normAutofit fontScale="70000" lnSpcReduction="20000"/>
          </a:bodyPr>
          <a:lstStyle/>
          <a:p>
            <a:r>
              <a:rPr lang="en-US" dirty="0"/>
              <a:t>Drained pool effect – No one can benefit.</a:t>
            </a:r>
          </a:p>
          <a:p>
            <a:r>
              <a:rPr lang="en-US" dirty="0"/>
              <a:t>Physician leaders push for change and partner with nursing, etc.</a:t>
            </a:r>
          </a:p>
          <a:p>
            <a:r>
              <a:rPr lang="en-US" dirty="0"/>
              <a:t>Interview committees include diverse women  </a:t>
            </a:r>
          </a:p>
          <a:p>
            <a:r>
              <a:rPr lang="en-US" dirty="0"/>
              <a:t>Minimum: data on employees, all.</a:t>
            </a:r>
          </a:p>
          <a:p>
            <a:r>
              <a:rPr lang="en-US" dirty="0"/>
              <a:t>Advocate for yourself and other women, other minorities. Sometimes your advocacy helps those coming after you more than yourself.</a:t>
            </a:r>
          </a:p>
          <a:p>
            <a:r>
              <a:rPr lang="en-US" dirty="0"/>
              <a:t>Watch your own judgement and bias when evaluating women. In all stages (residency to faculty to C-suite).</a:t>
            </a:r>
          </a:p>
          <a:p>
            <a:pPr lvl="1"/>
            <a:r>
              <a:rPr lang="en-US" dirty="0"/>
              <a:t>CCC, evaluations</a:t>
            </a:r>
          </a:p>
          <a:p>
            <a:r>
              <a:rPr lang="en-US" dirty="0"/>
              <a:t>Family Medicine’s bias – relationship based.</a:t>
            </a:r>
          </a:p>
          <a:p>
            <a:pPr lvl="1"/>
            <a:r>
              <a:rPr lang="en-US" dirty="0"/>
              <a:t>Do we gaslight when it comes to salaries?</a:t>
            </a:r>
          </a:p>
          <a:p>
            <a:r>
              <a:rPr lang="en-US" dirty="0"/>
              <a:t>Policies unfriendly to women: leave, childcare, dress code. </a:t>
            </a:r>
          </a:p>
          <a:p>
            <a:pPr marL="0" indent="0">
              <a:buNone/>
            </a:pPr>
            <a:endParaRPr lang="en-US" dirty="0"/>
          </a:p>
        </p:txBody>
      </p:sp>
      <p:sp>
        <p:nvSpPr>
          <p:cNvPr id="4" name="Slide Number Placeholder 3">
            <a:extLst>
              <a:ext uri="{FF2B5EF4-FFF2-40B4-BE49-F238E27FC236}">
                <a16:creationId xmlns:a16="http://schemas.microsoft.com/office/drawing/2014/main" id="{9202BC1F-43AA-F64F-8560-7EFF9DDAD4D5}"/>
              </a:ext>
            </a:extLst>
          </p:cNvPr>
          <p:cNvSpPr>
            <a:spLocks noGrp="1"/>
          </p:cNvSpPr>
          <p:nvPr>
            <p:ph type="sldNum" sz="quarter" idx="12"/>
          </p:nvPr>
        </p:nvSpPr>
        <p:spPr/>
        <p:txBody>
          <a:bodyPr/>
          <a:lstStyle/>
          <a:p>
            <a:fld id="{E1764F5A-D4C4-7947-86EC-52AB909FE928}" type="slidenum">
              <a:rPr lang="en-US" smtClean="0"/>
              <a:pPr/>
              <a:t>54</a:t>
            </a:fld>
            <a:endParaRPr lang="en-US" dirty="0"/>
          </a:p>
        </p:txBody>
      </p:sp>
    </p:spTree>
    <p:extLst>
      <p:ext uri="{BB962C8B-B14F-4D97-AF65-F5344CB8AC3E}">
        <p14:creationId xmlns:p14="http://schemas.microsoft.com/office/powerpoint/2010/main" val="2766135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9E20-9712-CA46-96D3-A62E841DCA66}"/>
              </a:ext>
            </a:extLst>
          </p:cNvPr>
          <p:cNvSpPr>
            <a:spLocks noGrp="1"/>
          </p:cNvSpPr>
          <p:nvPr>
            <p:ph type="title"/>
          </p:nvPr>
        </p:nvSpPr>
        <p:spPr>
          <a:xfrm>
            <a:off x="302217" y="543929"/>
            <a:ext cx="8989017" cy="993775"/>
          </a:xfrm>
        </p:spPr>
        <p:txBody>
          <a:bodyPr>
            <a:normAutofit/>
          </a:bodyPr>
          <a:lstStyle/>
          <a:p>
            <a:r>
              <a:rPr lang="en-US" sz="2800" dirty="0"/>
              <a:t>Do we Gaslight our own? Family Medicine’s bias – relationship based, may perpetuate the discomfort in discussing salary</a:t>
            </a:r>
          </a:p>
        </p:txBody>
      </p:sp>
      <p:sp>
        <p:nvSpPr>
          <p:cNvPr id="3" name="Content Placeholder 2">
            <a:extLst>
              <a:ext uri="{FF2B5EF4-FFF2-40B4-BE49-F238E27FC236}">
                <a16:creationId xmlns:a16="http://schemas.microsoft.com/office/drawing/2014/main" id="{B280DC29-ADE3-DC46-A145-1A29FBFE4B7A}"/>
              </a:ext>
            </a:extLst>
          </p:cNvPr>
          <p:cNvSpPr>
            <a:spLocks noGrp="1"/>
          </p:cNvSpPr>
          <p:nvPr>
            <p:ph idx="1"/>
          </p:nvPr>
        </p:nvSpPr>
        <p:spPr>
          <a:xfrm>
            <a:off x="481416" y="1588168"/>
            <a:ext cx="7886700" cy="3208557"/>
          </a:xfrm>
        </p:spPr>
        <p:txBody>
          <a:bodyPr>
            <a:normAutofit/>
          </a:bodyPr>
          <a:lstStyle/>
          <a:p>
            <a:pPr marL="0" indent="0">
              <a:buNone/>
            </a:pPr>
            <a:r>
              <a:rPr lang="en-US" dirty="0"/>
              <a:t>Watch your own judgement and bias when evaluating women. In all stages (residency to faculty to C-suite).</a:t>
            </a:r>
          </a:p>
          <a:p>
            <a:r>
              <a:rPr lang="en-US" dirty="0"/>
              <a:t>“It is not about the money.” </a:t>
            </a:r>
            <a:r>
              <a:rPr lang="en-US" i="1" dirty="0"/>
              <a:t>Jobs = always the money; money is trade for house, food, and needs. Only an extreme minority does not require $ to work.</a:t>
            </a:r>
          </a:p>
          <a:p>
            <a:r>
              <a:rPr lang="en-US" dirty="0"/>
              <a:t>“Don’t want residents like that here.” </a:t>
            </a:r>
            <a:r>
              <a:rPr lang="en-US" i="1" dirty="0"/>
              <a:t>Money concerns often more pronounced in lower SEC background, phrase often used to justify lower salaries / benefits.</a:t>
            </a:r>
          </a:p>
          <a:p>
            <a:r>
              <a:rPr lang="en-US" dirty="0"/>
              <a:t>“We are here to take care of poor people.” </a:t>
            </a:r>
            <a:r>
              <a:rPr lang="en-US" i="1" dirty="0"/>
              <a:t>All populations deserve excellently trained and appropriately compensated family medicine and behavioral health clinicians</a:t>
            </a:r>
            <a:r>
              <a:rPr lang="en-US" dirty="0"/>
              <a:t>.</a:t>
            </a:r>
          </a:p>
          <a:p>
            <a:pPr marL="0" indent="0">
              <a:buNone/>
            </a:pPr>
            <a:endParaRPr lang="en-US" dirty="0"/>
          </a:p>
        </p:txBody>
      </p:sp>
      <p:sp>
        <p:nvSpPr>
          <p:cNvPr id="4" name="Slide Number Placeholder 3">
            <a:extLst>
              <a:ext uri="{FF2B5EF4-FFF2-40B4-BE49-F238E27FC236}">
                <a16:creationId xmlns:a16="http://schemas.microsoft.com/office/drawing/2014/main" id="{9202BC1F-43AA-F64F-8560-7EFF9DDAD4D5}"/>
              </a:ext>
            </a:extLst>
          </p:cNvPr>
          <p:cNvSpPr>
            <a:spLocks noGrp="1"/>
          </p:cNvSpPr>
          <p:nvPr>
            <p:ph type="sldNum" sz="quarter" idx="12"/>
          </p:nvPr>
        </p:nvSpPr>
        <p:spPr/>
        <p:txBody>
          <a:bodyPr/>
          <a:lstStyle/>
          <a:p>
            <a:fld id="{E1764F5A-D4C4-7947-86EC-52AB909FE928}" type="slidenum">
              <a:rPr lang="en-US" smtClean="0"/>
              <a:pPr/>
              <a:t>55</a:t>
            </a:fld>
            <a:endParaRPr lang="en-US" dirty="0"/>
          </a:p>
        </p:txBody>
      </p:sp>
    </p:spTree>
    <p:extLst>
      <p:ext uri="{BB962C8B-B14F-4D97-AF65-F5344CB8AC3E}">
        <p14:creationId xmlns:p14="http://schemas.microsoft.com/office/powerpoint/2010/main" val="3227051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72CC-1C45-AB4D-896C-CC620EB4F7AB}"/>
              </a:ext>
            </a:extLst>
          </p:cNvPr>
          <p:cNvSpPr>
            <a:spLocks noGrp="1"/>
          </p:cNvSpPr>
          <p:nvPr>
            <p:ph type="title"/>
          </p:nvPr>
        </p:nvSpPr>
        <p:spPr>
          <a:xfrm>
            <a:off x="1416627" y="591885"/>
            <a:ext cx="6172200" cy="890899"/>
          </a:xfrm>
        </p:spPr>
        <p:txBody>
          <a:bodyPr>
            <a:normAutofit fontScale="90000"/>
          </a:bodyPr>
          <a:lstStyle/>
          <a:p>
            <a:r>
              <a:rPr lang="en-US" dirty="0"/>
              <a:t>Public information: nonprofit 990 and Universities</a:t>
            </a:r>
          </a:p>
        </p:txBody>
      </p:sp>
      <p:sp>
        <p:nvSpPr>
          <p:cNvPr id="3" name="Content Placeholder 2">
            <a:extLst>
              <a:ext uri="{FF2B5EF4-FFF2-40B4-BE49-F238E27FC236}">
                <a16:creationId xmlns:a16="http://schemas.microsoft.com/office/drawing/2014/main" id="{1D6CB506-1E9F-A147-95DA-C57FBB74ACBA}"/>
              </a:ext>
            </a:extLst>
          </p:cNvPr>
          <p:cNvSpPr>
            <a:spLocks noGrp="1"/>
          </p:cNvSpPr>
          <p:nvPr>
            <p:ph sz="half" idx="1"/>
          </p:nvPr>
        </p:nvSpPr>
        <p:spPr>
          <a:xfrm>
            <a:off x="1593056" y="1596349"/>
            <a:ext cx="6186271" cy="3263504"/>
          </a:xfrm>
        </p:spPr>
        <p:txBody>
          <a:bodyPr>
            <a:normAutofit/>
          </a:bodyPr>
          <a:lstStyle/>
          <a:p>
            <a:r>
              <a:rPr lang="en-US" dirty="0">
                <a:hlinkClick r:id="rId3"/>
              </a:rPr>
              <a:t>Nonprofit explorer: Projects.propublica.org</a:t>
            </a:r>
            <a:endParaRPr lang="en-US" dirty="0"/>
          </a:p>
          <a:p>
            <a:pPr lvl="1"/>
            <a:r>
              <a:rPr lang="en-US" dirty="0"/>
              <a:t>Form 990 schedule A</a:t>
            </a:r>
          </a:p>
          <a:p>
            <a:pPr lvl="1"/>
            <a:r>
              <a:rPr lang="en-US" dirty="0"/>
              <a:t>Board members</a:t>
            </a:r>
          </a:p>
          <a:p>
            <a:pPr lvl="1"/>
            <a:r>
              <a:rPr lang="en-US" dirty="0"/>
              <a:t>Key personnel, highest paid employees</a:t>
            </a:r>
          </a:p>
          <a:p>
            <a:pPr marL="342900" lvl="1" indent="0">
              <a:buNone/>
            </a:pPr>
            <a:endParaRPr lang="en-US" dirty="0"/>
          </a:p>
          <a:p>
            <a:r>
              <a:rPr lang="en-US" dirty="0" err="1">
                <a:hlinkClick r:id="rId4"/>
              </a:rPr>
              <a:t>Gov</a:t>
            </a:r>
            <a:r>
              <a:rPr lang="en-US" dirty="0">
                <a:hlinkClick r:id="rId4"/>
              </a:rPr>
              <a:t> websites</a:t>
            </a:r>
            <a:endParaRPr lang="en-US" dirty="0"/>
          </a:p>
          <a:p>
            <a:r>
              <a:rPr lang="en-US" dirty="0"/>
              <a:t>Usually NOT on the University webpages. </a:t>
            </a:r>
          </a:p>
          <a:p>
            <a:pPr lvl="1"/>
            <a:r>
              <a:rPr lang="en-US" dirty="0"/>
              <a:t>Often 2 buckets: health care system, education</a:t>
            </a:r>
          </a:p>
          <a:p>
            <a:pPr marL="0" indent="0">
              <a:buNone/>
            </a:pPr>
            <a:endParaRPr lang="en-US" dirty="0"/>
          </a:p>
        </p:txBody>
      </p:sp>
    </p:spTree>
    <p:extLst>
      <p:ext uri="{BB962C8B-B14F-4D97-AF65-F5344CB8AC3E}">
        <p14:creationId xmlns:p14="http://schemas.microsoft.com/office/powerpoint/2010/main" val="3846729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6CB5A-F086-7C4C-91D9-2E4B16E8B003}"/>
              </a:ext>
            </a:extLst>
          </p:cNvPr>
          <p:cNvSpPr>
            <a:spLocks noGrp="1"/>
          </p:cNvSpPr>
          <p:nvPr>
            <p:ph type="title"/>
          </p:nvPr>
        </p:nvSpPr>
        <p:spPr>
          <a:xfrm>
            <a:off x="628650" y="273843"/>
            <a:ext cx="7886700" cy="979833"/>
          </a:xfrm>
        </p:spPr>
        <p:txBody>
          <a:bodyPr vert="horz" lIns="91440" tIns="45720" rIns="91440" bIns="45720" rtlCol="0" anchor="ctr">
            <a:normAutofit fontScale="90000"/>
          </a:bodyPr>
          <a:lstStyle/>
          <a:p>
            <a:r>
              <a:rPr lang="en-US" sz="3000" dirty="0">
                <a:solidFill>
                  <a:schemeClr val="tx1"/>
                </a:solidFill>
                <a:latin typeface="+mj-lt"/>
              </a:rPr>
              <a:t>Consider Advocating for the Paycheck Fairness Act for national prohibition of asking for salary history</a:t>
            </a:r>
          </a:p>
        </p:txBody>
      </p:sp>
      <p:sp>
        <p:nvSpPr>
          <p:cNvPr id="3" name="Content Placeholder 2">
            <a:extLst>
              <a:ext uri="{FF2B5EF4-FFF2-40B4-BE49-F238E27FC236}">
                <a16:creationId xmlns:a16="http://schemas.microsoft.com/office/drawing/2014/main" id="{3838F215-C239-6C46-A9E2-13BA3EB3C44B}"/>
              </a:ext>
            </a:extLst>
          </p:cNvPr>
          <p:cNvSpPr>
            <a:spLocks noGrp="1"/>
          </p:cNvSpPr>
          <p:nvPr>
            <p:ph idx="1"/>
          </p:nvPr>
        </p:nvSpPr>
        <p:spPr>
          <a:xfrm>
            <a:off x="476250" y="1642059"/>
            <a:ext cx="3114580" cy="3227598"/>
          </a:xfrm>
        </p:spPr>
        <p:txBody>
          <a:bodyPr vert="horz" lIns="91440" tIns="45720" rIns="91440" bIns="45720" rtlCol="0">
            <a:normAutofit/>
          </a:bodyPr>
          <a:lstStyle/>
          <a:p>
            <a:r>
              <a:rPr lang="en-US" sz="1500" dirty="0">
                <a:latin typeface="+mn-lt"/>
              </a:rPr>
              <a:t>Paycheck Fairness Act Passed in US House by 217 to 210 votes in April 2021.</a:t>
            </a:r>
          </a:p>
          <a:p>
            <a:r>
              <a:rPr lang="en-US" sz="1500" dirty="0">
                <a:latin typeface="+mn-lt"/>
              </a:rPr>
              <a:t>Goes to Senate.</a:t>
            </a:r>
          </a:p>
          <a:p>
            <a:r>
              <a:rPr lang="en-US" sz="1500" dirty="0">
                <a:latin typeface="+mn-lt"/>
              </a:rPr>
              <a:t>Ideally should be bi-partisan</a:t>
            </a:r>
          </a:p>
          <a:p>
            <a:r>
              <a:rPr lang="en-US" sz="1500" dirty="0">
                <a:latin typeface="+mn-lt"/>
              </a:rPr>
              <a:t>Has been in committee since early 2000s.</a:t>
            </a:r>
          </a:p>
        </p:txBody>
      </p:sp>
      <p:pic>
        <p:nvPicPr>
          <p:cNvPr id="4" name="Picture 3">
            <a:extLst>
              <a:ext uri="{FF2B5EF4-FFF2-40B4-BE49-F238E27FC236}">
                <a16:creationId xmlns:a16="http://schemas.microsoft.com/office/drawing/2014/main" id="{46CB1F41-BCC2-904E-A2FB-21FB04EF2439}"/>
              </a:ext>
            </a:extLst>
          </p:cNvPr>
          <p:cNvPicPr>
            <a:picLocks noChangeAspect="1"/>
          </p:cNvPicPr>
          <p:nvPr/>
        </p:nvPicPr>
        <p:blipFill rotWithShape="1">
          <a:blip r:embed="rId3"/>
          <a:srcRect r="-3" b="404"/>
          <a:stretch/>
        </p:blipFill>
        <p:spPr>
          <a:xfrm>
            <a:off x="3887625" y="1428211"/>
            <a:ext cx="4627724" cy="3168606"/>
          </a:xfrm>
          <a:prstGeom prst="rect">
            <a:avLst/>
          </a:prstGeom>
        </p:spPr>
      </p:pic>
    </p:spTree>
    <p:extLst>
      <p:ext uri="{BB962C8B-B14F-4D97-AF65-F5344CB8AC3E}">
        <p14:creationId xmlns:p14="http://schemas.microsoft.com/office/powerpoint/2010/main" val="3722750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556222" y="1644225"/>
            <a:ext cx="3867150" cy="3262312"/>
          </a:xfrm>
        </p:spPr>
        <p:txBody>
          <a:bodyPr/>
          <a:lstStyle/>
          <a:p>
            <a:pPr marL="457200" indent="-457200">
              <a:buFont typeface="+mj-lt"/>
              <a:buAutoNum type="arabicPeriod"/>
            </a:pPr>
            <a:r>
              <a:rPr lang="en-US" dirty="0">
                <a:latin typeface="+mj-lt"/>
              </a:rPr>
              <a:t>Individual Choices Made by Women	</a:t>
            </a:r>
          </a:p>
          <a:p>
            <a:pPr marL="457200" indent="-457200">
              <a:buFont typeface="+mj-lt"/>
              <a:buAutoNum type="arabicPeriod"/>
            </a:pPr>
            <a:r>
              <a:rPr lang="en-US" dirty="0">
                <a:latin typeface="+mj-lt"/>
              </a:rPr>
              <a:t>Gap disappears when comparing apples to apples</a:t>
            </a:r>
          </a:p>
          <a:p>
            <a:pPr marL="457200" indent="-457200">
              <a:buFont typeface="+mj-lt"/>
              <a:buAutoNum type="arabicPeriod"/>
            </a:pPr>
            <a:r>
              <a:rPr lang="en-US" dirty="0">
                <a:latin typeface="+mj-lt"/>
              </a:rPr>
              <a:t>Already illegal to discriminate against women in the workplace</a:t>
            </a:r>
          </a:p>
        </p:txBody>
      </p:sp>
      <p:sp>
        <p:nvSpPr>
          <p:cNvPr id="7" name="Content Placeholder 6"/>
          <p:cNvSpPr>
            <a:spLocks noGrp="1"/>
          </p:cNvSpPr>
          <p:nvPr>
            <p:ph sz="half" idx="2"/>
          </p:nvPr>
        </p:nvSpPr>
        <p:spPr>
          <a:xfrm>
            <a:off x="4883590" y="1644225"/>
            <a:ext cx="3867150" cy="3262312"/>
          </a:xfrm>
        </p:spPr>
        <p:txBody>
          <a:bodyPr/>
          <a:lstStyle/>
          <a:p>
            <a:pPr marL="457200" indent="-457200">
              <a:buFont typeface="+mj-lt"/>
              <a:buAutoNum type="arabicPeriod" startAt="4"/>
            </a:pPr>
            <a:r>
              <a:rPr lang="en-US" dirty="0">
                <a:latin typeface="+mj-lt"/>
              </a:rPr>
              <a:t>PFA exposes small businesses to frivolous lawsuits</a:t>
            </a:r>
          </a:p>
          <a:p>
            <a:pPr marL="457200" indent="-457200">
              <a:buFont typeface="+mj-lt"/>
              <a:buAutoNum type="arabicPeriod" startAt="4"/>
            </a:pPr>
            <a:r>
              <a:rPr lang="en-US" dirty="0">
                <a:latin typeface="+mj-lt"/>
              </a:rPr>
              <a:t>PCA could increase female unemployment (because will hire less women)</a:t>
            </a:r>
          </a:p>
          <a:p>
            <a:pPr marL="0" indent="0">
              <a:buNone/>
            </a:pPr>
            <a:endParaRPr lang="en-US" dirty="0">
              <a:latin typeface="+mj-lt"/>
            </a:endParaRPr>
          </a:p>
        </p:txBody>
      </p:sp>
      <p:sp>
        <p:nvSpPr>
          <p:cNvPr id="3" name="Slide Number Placeholder 2"/>
          <p:cNvSpPr>
            <a:spLocks noGrp="1"/>
          </p:cNvSpPr>
          <p:nvPr>
            <p:ph type="sldNum" sz="quarter" idx="12"/>
          </p:nvPr>
        </p:nvSpPr>
        <p:spPr/>
        <p:txBody>
          <a:bodyPr/>
          <a:lstStyle/>
          <a:p>
            <a:fld id="{1089705A-F53D-0741-986D-33EAE5423516}" type="slidenum">
              <a:rPr lang="en-US" smtClean="0"/>
              <a:pPr/>
              <a:t>58</a:t>
            </a:fld>
            <a:endParaRPr lang="en-US" sz="1000" dirty="0"/>
          </a:p>
        </p:txBody>
      </p:sp>
      <p:sp>
        <p:nvSpPr>
          <p:cNvPr id="8" name="TextBox 7"/>
          <p:cNvSpPr txBox="1"/>
          <p:nvPr/>
        </p:nvSpPr>
        <p:spPr>
          <a:xfrm>
            <a:off x="3533785" y="4614149"/>
            <a:ext cx="3020085" cy="584775"/>
          </a:xfrm>
          <a:prstGeom prst="rect">
            <a:avLst/>
          </a:prstGeom>
          <a:noFill/>
        </p:spPr>
        <p:txBody>
          <a:bodyPr wrap="square" rtlCol="0">
            <a:spAutoFit/>
          </a:bodyPr>
          <a:lstStyle/>
          <a:p>
            <a:r>
              <a:rPr lang="en-US" sz="1400" dirty="0">
                <a:hlinkClick r:id="rId3"/>
              </a:rPr>
              <a:t>www.freedomworks.org</a:t>
            </a:r>
            <a:endParaRPr lang="en-US" sz="1400" dirty="0"/>
          </a:p>
          <a:p>
            <a:endParaRPr lang="en-US" dirty="0"/>
          </a:p>
        </p:txBody>
      </p:sp>
      <p:sp>
        <p:nvSpPr>
          <p:cNvPr id="2" name="TextBox 1">
            <a:extLst>
              <a:ext uri="{FF2B5EF4-FFF2-40B4-BE49-F238E27FC236}">
                <a16:creationId xmlns:a16="http://schemas.microsoft.com/office/drawing/2014/main" id="{F6B27370-95A1-4647-8202-72CF4A08AA69}"/>
              </a:ext>
            </a:extLst>
          </p:cNvPr>
          <p:cNvSpPr txBox="1"/>
          <p:nvPr/>
        </p:nvSpPr>
        <p:spPr>
          <a:xfrm>
            <a:off x="556222" y="609163"/>
            <a:ext cx="7030581" cy="707886"/>
          </a:xfrm>
          <a:prstGeom prst="rect">
            <a:avLst/>
          </a:prstGeom>
          <a:noFill/>
        </p:spPr>
        <p:txBody>
          <a:bodyPr wrap="square" rtlCol="0">
            <a:spAutoFit/>
          </a:bodyPr>
          <a:lstStyle/>
          <a:p>
            <a:r>
              <a:rPr lang="en-US" sz="2000" dirty="0">
                <a:solidFill>
                  <a:srgbClr val="FF0000"/>
                </a:solidFill>
              </a:rPr>
              <a:t>Opposition to the PAYCHECK Fairness Act – Their Top Five Reasons to Oppose it:</a:t>
            </a:r>
          </a:p>
        </p:txBody>
      </p:sp>
    </p:spTree>
    <p:extLst>
      <p:ext uri="{BB962C8B-B14F-4D97-AF65-F5344CB8AC3E}">
        <p14:creationId xmlns:p14="http://schemas.microsoft.com/office/powerpoint/2010/main" val="423699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3495" y="316587"/>
            <a:ext cx="6039802" cy="1200150"/>
          </a:xfrm>
        </p:spPr>
        <p:txBody>
          <a:bodyPr>
            <a:normAutofit/>
          </a:bodyPr>
          <a:lstStyle/>
          <a:p>
            <a:r>
              <a:rPr lang="en-US" dirty="0">
                <a:latin typeface="+mj-lt"/>
              </a:rPr>
              <a:t>Business Groups &amp; Many Republicans Oppose PFA</a:t>
            </a:r>
          </a:p>
        </p:txBody>
      </p:sp>
      <p:sp>
        <p:nvSpPr>
          <p:cNvPr id="6" name="Text Placeholder 5"/>
          <p:cNvSpPr>
            <a:spLocks noGrp="1"/>
          </p:cNvSpPr>
          <p:nvPr>
            <p:ph type="body" sz="half" idx="2"/>
          </p:nvPr>
        </p:nvSpPr>
        <p:spPr>
          <a:xfrm>
            <a:off x="483112" y="1732726"/>
            <a:ext cx="2949575" cy="2859088"/>
          </a:xfrm>
        </p:spPr>
        <p:txBody>
          <a:bodyPr>
            <a:normAutofit lnSpcReduction="10000"/>
          </a:bodyPr>
          <a:lstStyle/>
          <a:p>
            <a:pPr marL="285750" indent="-285750">
              <a:buFont typeface="Arial" panose="020B0604020202020204" pitchFamily="34" charset="0"/>
              <a:buChar char="•"/>
            </a:pPr>
            <a:r>
              <a:rPr lang="en-US" dirty="0" err="1">
                <a:latin typeface="+mj-lt"/>
              </a:rPr>
              <a:t>HoR</a:t>
            </a:r>
            <a:r>
              <a:rPr lang="en-US" dirty="0">
                <a:latin typeface="+mj-lt"/>
              </a:rPr>
              <a:t> passed 217 to 210 </a:t>
            </a:r>
          </a:p>
          <a:p>
            <a:pPr marL="285750" indent="-285750">
              <a:buFont typeface="Arial" panose="020B0604020202020204" pitchFamily="34" charset="0"/>
              <a:buChar char="•"/>
            </a:pPr>
            <a:r>
              <a:rPr lang="en-US" dirty="0">
                <a:latin typeface="+mj-lt"/>
              </a:rPr>
              <a:t>Rep. Brian Fitzpatrick, R-Pa voted for it.</a:t>
            </a:r>
          </a:p>
          <a:p>
            <a:pPr marL="285750" indent="-285750">
              <a:buFont typeface="Arial" panose="020B0604020202020204" pitchFamily="34" charset="0"/>
              <a:buChar char="•"/>
            </a:pPr>
            <a:r>
              <a:rPr lang="en-US" dirty="0">
                <a:latin typeface="+mj-lt"/>
              </a:rPr>
              <a:t>When woman are paid equally, business gains</a:t>
            </a:r>
          </a:p>
          <a:p>
            <a:pPr marL="285750" indent="-285750">
              <a:buFont typeface="Arial" panose="020B0604020202020204" pitchFamily="34" charset="0"/>
              <a:buChar char="•"/>
            </a:pPr>
            <a:r>
              <a:rPr lang="en-US" b="1" dirty="0">
                <a:solidFill>
                  <a:srgbClr val="FF0000"/>
                </a:solidFill>
                <a:latin typeface="+mj-lt"/>
              </a:rPr>
              <a:t>AAFP = no response</a:t>
            </a:r>
          </a:p>
          <a:p>
            <a:pPr marL="285750" indent="-285750">
              <a:buFont typeface="Arial" panose="020B0604020202020204" pitchFamily="34" charset="0"/>
              <a:buChar char="•"/>
            </a:pPr>
            <a:r>
              <a:rPr lang="en-US" b="1" dirty="0">
                <a:latin typeface="+mj-lt"/>
              </a:rPr>
              <a:t>STFM = not education focused</a:t>
            </a:r>
          </a:p>
          <a:p>
            <a:pPr marL="285750" indent="-285750">
              <a:buFont typeface="Arial" panose="020B0604020202020204" pitchFamily="34" charset="0"/>
              <a:buChar char="•"/>
            </a:pPr>
            <a:r>
              <a:rPr lang="en-US" b="1" dirty="0">
                <a:solidFill>
                  <a:srgbClr val="FF0000"/>
                </a:solidFill>
                <a:latin typeface="+mj-lt"/>
              </a:rPr>
              <a:t>AMA = no response to my email.</a:t>
            </a:r>
          </a:p>
          <a:p>
            <a:endParaRPr lang="en-US" dirty="0"/>
          </a:p>
        </p:txBody>
      </p:sp>
      <p:sp>
        <p:nvSpPr>
          <p:cNvPr id="3" name="Slide Number Placeholder 2"/>
          <p:cNvSpPr>
            <a:spLocks noGrp="1"/>
          </p:cNvSpPr>
          <p:nvPr>
            <p:ph type="sldNum" sz="quarter" idx="12"/>
          </p:nvPr>
        </p:nvSpPr>
        <p:spPr/>
        <p:txBody>
          <a:bodyPr/>
          <a:lstStyle/>
          <a:p>
            <a:fld id="{1089705A-F53D-0741-986D-33EAE5423516}" type="slidenum">
              <a:rPr lang="en-US" smtClean="0"/>
              <a:pPr/>
              <a:t>59</a:t>
            </a:fld>
            <a:endParaRPr lang="en-US" sz="1000" dirty="0"/>
          </a:p>
        </p:txBody>
      </p:sp>
      <p:pic>
        <p:nvPicPr>
          <p:cNvPr id="7" name="Picture 6"/>
          <p:cNvPicPr>
            <a:picLocks noChangeAspect="1"/>
          </p:cNvPicPr>
          <p:nvPr/>
        </p:nvPicPr>
        <p:blipFill>
          <a:blip r:embed="rId3"/>
          <a:stretch>
            <a:fillRect/>
          </a:stretch>
        </p:blipFill>
        <p:spPr>
          <a:xfrm>
            <a:off x="4607592" y="2136883"/>
            <a:ext cx="1621813" cy="859561"/>
          </a:xfrm>
          <a:prstGeom prst="rect">
            <a:avLst/>
          </a:prstGeom>
        </p:spPr>
      </p:pic>
      <p:pic>
        <p:nvPicPr>
          <p:cNvPr id="8" name="Picture 7"/>
          <p:cNvPicPr>
            <a:picLocks noChangeAspect="1"/>
          </p:cNvPicPr>
          <p:nvPr/>
        </p:nvPicPr>
        <p:blipFill>
          <a:blip r:embed="rId4"/>
          <a:stretch>
            <a:fillRect/>
          </a:stretch>
        </p:blipFill>
        <p:spPr>
          <a:xfrm>
            <a:off x="3693988" y="3616590"/>
            <a:ext cx="2165785" cy="933528"/>
          </a:xfrm>
          <a:prstGeom prst="rect">
            <a:avLst/>
          </a:prstGeom>
        </p:spPr>
      </p:pic>
      <p:pic>
        <p:nvPicPr>
          <p:cNvPr id="11" name="Picture 10"/>
          <p:cNvPicPr>
            <a:picLocks noChangeAspect="1"/>
          </p:cNvPicPr>
          <p:nvPr/>
        </p:nvPicPr>
        <p:blipFill rotWithShape="1">
          <a:blip r:embed="rId5"/>
          <a:srcRect t="1648"/>
          <a:stretch/>
        </p:blipFill>
        <p:spPr>
          <a:xfrm>
            <a:off x="6382375" y="2241187"/>
            <a:ext cx="2122226" cy="1842167"/>
          </a:xfrm>
          <a:prstGeom prst="rect">
            <a:avLst/>
          </a:prstGeom>
        </p:spPr>
      </p:pic>
      <p:sp>
        <p:nvSpPr>
          <p:cNvPr id="13" name="Rectangle 12"/>
          <p:cNvSpPr/>
          <p:nvPr/>
        </p:nvSpPr>
        <p:spPr>
          <a:xfrm>
            <a:off x="6781046" y="4342840"/>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6" action="ppaction://hlinksldjump"/>
            <a:extLst>
              <a:ext uri="{FF2B5EF4-FFF2-40B4-BE49-F238E27FC236}">
                <a16:creationId xmlns:a16="http://schemas.microsoft.com/office/drawing/2014/main" id="{414FAC6C-1C1B-C246-9135-9DE6FA17A50D}"/>
              </a:ext>
            </a:extLst>
          </p:cNvPr>
          <p:cNvPicPr>
            <a:picLocks noChangeAspect="1"/>
          </p:cNvPicPr>
          <p:nvPr/>
        </p:nvPicPr>
        <p:blipFill>
          <a:blip r:embed="rId7"/>
          <a:stretch>
            <a:fillRect/>
          </a:stretch>
        </p:blipFill>
        <p:spPr>
          <a:xfrm>
            <a:off x="8533626" y="4417383"/>
            <a:ext cx="603296" cy="650289"/>
          </a:xfrm>
          <a:prstGeom prst="rect">
            <a:avLst/>
          </a:prstGeom>
        </p:spPr>
      </p:pic>
    </p:spTree>
    <p:extLst>
      <p:ext uri="{BB962C8B-B14F-4D97-AF65-F5344CB8AC3E}">
        <p14:creationId xmlns:p14="http://schemas.microsoft.com/office/powerpoint/2010/main" val="1802894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092F-3565-0C48-A5A1-72C0150E2E6B}"/>
              </a:ext>
            </a:extLst>
          </p:cNvPr>
          <p:cNvSpPr>
            <a:spLocks noGrp="1"/>
          </p:cNvSpPr>
          <p:nvPr>
            <p:ph type="title"/>
          </p:nvPr>
        </p:nvSpPr>
        <p:spPr>
          <a:xfrm>
            <a:off x="628650" y="549702"/>
            <a:ext cx="7886700" cy="796632"/>
          </a:xfrm>
        </p:spPr>
        <p:txBody>
          <a:bodyPr>
            <a:normAutofit fontScale="90000"/>
          </a:bodyPr>
          <a:lstStyle/>
          <a:p>
            <a:pPr algn="ctr"/>
            <a:r>
              <a:rPr lang="en-US" dirty="0"/>
              <a:t>Learning Objectives</a:t>
            </a:r>
            <a:br>
              <a:rPr lang="en-US" dirty="0"/>
            </a:br>
            <a:endParaRPr lang="en-US" dirty="0"/>
          </a:p>
        </p:txBody>
      </p:sp>
      <p:sp>
        <p:nvSpPr>
          <p:cNvPr id="3" name="Content Placeholder 2">
            <a:extLst>
              <a:ext uri="{FF2B5EF4-FFF2-40B4-BE49-F238E27FC236}">
                <a16:creationId xmlns:a16="http://schemas.microsoft.com/office/drawing/2014/main" id="{AFD472F9-8B9F-BA4F-9AA7-A755D8F8C7A2}"/>
              </a:ext>
            </a:extLst>
          </p:cNvPr>
          <p:cNvSpPr>
            <a:spLocks noGrp="1"/>
          </p:cNvSpPr>
          <p:nvPr>
            <p:ph idx="1"/>
          </p:nvPr>
        </p:nvSpPr>
        <p:spPr>
          <a:xfrm>
            <a:off x="506469" y="816611"/>
            <a:ext cx="8008881" cy="4028658"/>
          </a:xfrm>
        </p:spPr>
        <p:txBody>
          <a:bodyPr>
            <a:noAutofit/>
          </a:bodyPr>
          <a:lstStyle/>
          <a:p>
            <a:pPr marL="0" indent="0">
              <a:buNone/>
            </a:pPr>
            <a:r>
              <a:rPr lang="en-US" dirty="0"/>
              <a:t> </a:t>
            </a:r>
          </a:p>
          <a:p>
            <a:pPr lvl="0"/>
            <a:r>
              <a:rPr lang="en-US" dirty="0"/>
              <a:t>Participants will acquire core knowledge about gender and salary inequity in medicine.</a:t>
            </a:r>
          </a:p>
          <a:p>
            <a:pPr lvl="0"/>
            <a:r>
              <a:rPr lang="en-US" dirty="0"/>
              <a:t>Participants will explore social constructs and family of origin values about money and ‘worthiness’. </a:t>
            </a:r>
          </a:p>
          <a:p>
            <a:pPr lvl="0"/>
            <a:r>
              <a:rPr lang="en-US" dirty="0"/>
              <a:t>Participants will examine, through case studies, challenges for women across the career spectrum in negotiating salary and potential long term consequences of such negotiations.  </a:t>
            </a:r>
          </a:p>
          <a:p>
            <a:pPr lvl="0"/>
            <a:r>
              <a:rPr lang="en-US" dirty="0"/>
              <a:t>Participants will gain new language, skills and resources for addressing gender inequities </a:t>
            </a:r>
            <a:r>
              <a:rPr lang="en-US" dirty="0">
                <a:solidFill>
                  <a:srgbClr val="FF0000"/>
                </a:solidFill>
              </a:rPr>
              <a:t>(and others) </a:t>
            </a:r>
            <a:r>
              <a:rPr lang="en-US" dirty="0"/>
              <a:t>in salary negotiations for themselves and their colleagues.</a:t>
            </a:r>
          </a:p>
          <a:p>
            <a:pPr lvl="0"/>
            <a:r>
              <a:rPr lang="en-US" dirty="0">
                <a:solidFill>
                  <a:srgbClr val="FF0000"/>
                </a:solidFill>
              </a:rPr>
              <a:t>Participants will understand new employment situations arising as a result of the COVID-19 pandemic.</a:t>
            </a:r>
          </a:p>
        </p:txBody>
      </p:sp>
    </p:spTree>
    <p:extLst>
      <p:ext uri="{BB962C8B-B14F-4D97-AF65-F5344CB8AC3E}">
        <p14:creationId xmlns:p14="http://schemas.microsoft.com/office/powerpoint/2010/main" val="2370129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3B47-F912-3C49-9FF9-51B36305D7B3}"/>
              </a:ext>
            </a:extLst>
          </p:cNvPr>
          <p:cNvSpPr>
            <a:spLocks noGrp="1"/>
          </p:cNvSpPr>
          <p:nvPr>
            <p:ph type="title"/>
          </p:nvPr>
        </p:nvSpPr>
        <p:spPr>
          <a:xfrm>
            <a:off x="481263" y="694355"/>
            <a:ext cx="8229600" cy="634041"/>
          </a:xfrm>
        </p:spPr>
        <p:txBody>
          <a:bodyPr>
            <a:normAutofit fontScale="90000"/>
          </a:bodyPr>
          <a:lstStyle/>
          <a:p>
            <a:r>
              <a:rPr lang="en-US" dirty="0"/>
              <a:t>Advocacy – the gender gap is predicted to close in 2059 for white women to white men. Averaged out in  2106.</a:t>
            </a:r>
          </a:p>
        </p:txBody>
      </p:sp>
      <p:sp>
        <p:nvSpPr>
          <p:cNvPr id="3" name="Content Placeholder 2">
            <a:extLst>
              <a:ext uri="{FF2B5EF4-FFF2-40B4-BE49-F238E27FC236}">
                <a16:creationId xmlns:a16="http://schemas.microsoft.com/office/drawing/2014/main" id="{2BBE94F3-2DDD-B44A-ACB3-9A9044EFBE0D}"/>
              </a:ext>
            </a:extLst>
          </p:cNvPr>
          <p:cNvSpPr>
            <a:spLocks noGrp="1"/>
          </p:cNvSpPr>
          <p:nvPr>
            <p:ph idx="1"/>
          </p:nvPr>
        </p:nvSpPr>
        <p:spPr>
          <a:xfrm>
            <a:off x="366294" y="1919438"/>
            <a:ext cx="8229600" cy="3095855"/>
          </a:xfrm>
        </p:spPr>
        <p:txBody>
          <a:bodyPr/>
          <a:lstStyle/>
          <a:p>
            <a:r>
              <a:rPr lang="en-US" dirty="0"/>
              <a:t>Latina women close the gap in 2220 (to white men).</a:t>
            </a:r>
          </a:p>
          <a:p>
            <a:r>
              <a:rPr lang="en-US" dirty="0"/>
              <a:t>A Black woman has to work 7 extra months to equal her white male counterpart’s one year earnings.</a:t>
            </a:r>
          </a:p>
          <a:p>
            <a:r>
              <a:rPr lang="en-US" dirty="0"/>
              <a:t>More Black women work than white women.</a:t>
            </a:r>
          </a:p>
          <a:p>
            <a:endParaRPr lang="en-US" dirty="0"/>
          </a:p>
          <a:p>
            <a:endParaRPr lang="en-US" dirty="0"/>
          </a:p>
        </p:txBody>
      </p:sp>
    </p:spTree>
    <p:extLst>
      <p:ext uri="{BB962C8B-B14F-4D97-AF65-F5344CB8AC3E}">
        <p14:creationId xmlns:p14="http://schemas.microsoft.com/office/powerpoint/2010/main" val="2563468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717A-E42B-694A-9342-7DBDFCB78EC8}"/>
              </a:ext>
            </a:extLst>
          </p:cNvPr>
          <p:cNvSpPr>
            <a:spLocks noGrp="1"/>
          </p:cNvSpPr>
          <p:nvPr>
            <p:ph type="title"/>
          </p:nvPr>
        </p:nvSpPr>
        <p:spPr/>
        <p:txBody>
          <a:bodyPr/>
          <a:lstStyle/>
          <a:p>
            <a:r>
              <a:rPr lang="en-US" dirty="0"/>
              <a:t>Gender pay gap – valid across races</a:t>
            </a:r>
          </a:p>
        </p:txBody>
      </p:sp>
      <p:pic>
        <p:nvPicPr>
          <p:cNvPr id="4" name="Picture 3">
            <a:extLst>
              <a:ext uri="{FF2B5EF4-FFF2-40B4-BE49-F238E27FC236}">
                <a16:creationId xmlns:a16="http://schemas.microsoft.com/office/drawing/2014/main" id="{96FF6EC7-4BA9-E143-B429-78B8393BB9BE}"/>
              </a:ext>
            </a:extLst>
          </p:cNvPr>
          <p:cNvPicPr>
            <a:picLocks noChangeAspect="1"/>
          </p:cNvPicPr>
          <p:nvPr/>
        </p:nvPicPr>
        <p:blipFill rotWithShape="1">
          <a:blip r:embed="rId3"/>
          <a:srcRect l="6786" r="3214"/>
          <a:stretch/>
        </p:blipFill>
        <p:spPr>
          <a:xfrm>
            <a:off x="1143000" y="1596349"/>
            <a:ext cx="6858000" cy="2715977"/>
          </a:xfrm>
          <a:prstGeom prst="rect">
            <a:avLst/>
          </a:prstGeom>
        </p:spPr>
      </p:pic>
      <p:sp>
        <p:nvSpPr>
          <p:cNvPr id="5" name="TextBox 4">
            <a:extLst>
              <a:ext uri="{FF2B5EF4-FFF2-40B4-BE49-F238E27FC236}">
                <a16:creationId xmlns:a16="http://schemas.microsoft.com/office/drawing/2014/main" id="{996CEBBC-0104-3544-A856-9A85AF06D5A9}"/>
              </a:ext>
            </a:extLst>
          </p:cNvPr>
          <p:cNvSpPr txBox="1"/>
          <p:nvPr/>
        </p:nvSpPr>
        <p:spPr>
          <a:xfrm>
            <a:off x="4229101" y="4727122"/>
            <a:ext cx="2388053" cy="300082"/>
          </a:xfrm>
          <a:prstGeom prst="rect">
            <a:avLst/>
          </a:prstGeom>
          <a:noFill/>
        </p:spPr>
        <p:txBody>
          <a:bodyPr wrap="square" rtlCol="0">
            <a:spAutoFit/>
          </a:bodyPr>
          <a:lstStyle/>
          <a:p>
            <a:r>
              <a:rPr lang="en-US" sz="1350" dirty="0"/>
              <a:t>(Miller 2018)</a:t>
            </a:r>
          </a:p>
        </p:txBody>
      </p:sp>
    </p:spTree>
    <p:extLst>
      <p:ext uri="{BB962C8B-B14F-4D97-AF65-F5344CB8AC3E}">
        <p14:creationId xmlns:p14="http://schemas.microsoft.com/office/powerpoint/2010/main" val="3047323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0BB0F3-2841-9145-B168-C2B4F26A2B0A}"/>
              </a:ext>
            </a:extLst>
          </p:cNvPr>
          <p:cNvSpPr>
            <a:spLocks noGrp="1"/>
          </p:cNvSpPr>
          <p:nvPr>
            <p:ph type="sldNum" sz="quarter" idx="12"/>
          </p:nvPr>
        </p:nvSpPr>
        <p:spPr/>
        <p:txBody>
          <a:bodyPr/>
          <a:lstStyle/>
          <a:p>
            <a:fld id="{E1764F5A-D4C4-7947-86EC-52AB909FE928}" type="slidenum">
              <a:rPr lang="en-US" smtClean="0"/>
              <a:pPr/>
              <a:t>62</a:t>
            </a:fld>
            <a:endParaRPr lang="en-US" dirty="0"/>
          </a:p>
        </p:txBody>
      </p:sp>
      <p:pic>
        <p:nvPicPr>
          <p:cNvPr id="5" name="Picture 4">
            <a:extLst>
              <a:ext uri="{FF2B5EF4-FFF2-40B4-BE49-F238E27FC236}">
                <a16:creationId xmlns:a16="http://schemas.microsoft.com/office/drawing/2014/main" id="{6D9390D9-21F0-E14E-AADC-1622A42BF907}"/>
              </a:ext>
            </a:extLst>
          </p:cNvPr>
          <p:cNvPicPr>
            <a:picLocks noChangeAspect="1"/>
          </p:cNvPicPr>
          <p:nvPr/>
        </p:nvPicPr>
        <p:blipFill rotWithShape="1">
          <a:blip r:embed="rId3"/>
          <a:srcRect t="20677" r="21880" b="-1"/>
          <a:stretch/>
        </p:blipFill>
        <p:spPr>
          <a:xfrm>
            <a:off x="1329770" y="1037389"/>
            <a:ext cx="4755535" cy="3830158"/>
          </a:xfrm>
          <a:prstGeom prst="rect">
            <a:avLst/>
          </a:prstGeom>
        </p:spPr>
      </p:pic>
      <p:sp>
        <p:nvSpPr>
          <p:cNvPr id="6" name="TextBox 5">
            <a:extLst>
              <a:ext uri="{FF2B5EF4-FFF2-40B4-BE49-F238E27FC236}">
                <a16:creationId xmlns:a16="http://schemas.microsoft.com/office/drawing/2014/main" id="{36F3CC29-A576-594E-8C18-D95EFBBBE972}"/>
              </a:ext>
            </a:extLst>
          </p:cNvPr>
          <p:cNvSpPr txBox="1"/>
          <p:nvPr/>
        </p:nvSpPr>
        <p:spPr>
          <a:xfrm>
            <a:off x="628650" y="4838342"/>
            <a:ext cx="4801936" cy="261610"/>
          </a:xfrm>
          <a:prstGeom prst="rect">
            <a:avLst/>
          </a:prstGeom>
          <a:noFill/>
        </p:spPr>
        <p:txBody>
          <a:bodyPr wrap="square" rtlCol="0">
            <a:spAutoFit/>
          </a:bodyPr>
          <a:lstStyle/>
          <a:p>
            <a:r>
              <a:rPr lang="en-US" sz="1100" dirty="0"/>
              <a:t>https://</a:t>
            </a:r>
            <a:r>
              <a:rPr lang="en-US" sz="1100" dirty="0" err="1"/>
              <a:t>www.dol.gov</a:t>
            </a:r>
            <a:r>
              <a:rPr lang="en-US" sz="1100" dirty="0"/>
              <a:t>/agencies/</a:t>
            </a:r>
            <a:r>
              <a:rPr lang="en-US" sz="1100" dirty="0" err="1"/>
              <a:t>wb</a:t>
            </a:r>
            <a:r>
              <a:rPr lang="en-US" sz="1100" dirty="0"/>
              <a:t>/data/earnings</a:t>
            </a:r>
          </a:p>
        </p:txBody>
      </p:sp>
      <p:sp>
        <p:nvSpPr>
          <p:cNvPr id="7" name="Title 1">
            <a:extLst>
              <a:ext uri="{FF2B5EF4-FFF2-40B4-BE49-F238E27FC236}">
                <a16:creationId xmlns:a16="http://schemas.microsoft.com/office/drawing/2014/main" id="{63B37D6C-DB63-3246-A63E-0F688C06A5A2}"/>
              </a:ext>
            </a:extLst>
          </p:cNvPr>
          <p:cNvSpPr>
            <a:spLocks noGrp="1"/>
          </p:cNvSpPr>
          <p:nvPr>
            <p:ph type="title"/>
          </p:nvPr>
        </p:nvSpPr>
        <p:spPr>
          <a:xfrm>
            <a:off x="628650" y="342227"/>
            <a:ext cx="7886700" cy="993775"/>
          </a:xfrm>
        </p:spPr>
        <p:txBody>
          <a:bodyPr/>
          <a:lstStyle/>
          <a:p>
            <a:r>
              <a:rPr lang="en-US" dirty="0"/>
              <a:t>Gender pay gap – valid across races</a:t>
            </a:r>
          </a:p>
        </p:txBody>
      </p:sp>
    </p:spTree>
    <p:extLst>
      <p:ext uri="{BB962C8B-B14F-4D97-AF65-F5344CB8AC3E}">
        <p14:creationId xmlns:p14="http://schemas.microsoft.com/office/powerpoint/2010/main" val="481468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8842-CEB4-DD4B-9FF5-793633FD8B68}"/>
              </a:ext>
            </a:extLst>
          </p:cNvPr>
          <p:cNvSpPr>
            <a:spLocks noGrp="1"/>
          </p:cNvSpPr>
          <p:nvPr>
            <p:ph type="title"/>
          </p:nvPr>
        </p:nvSpPr>
        <p:spPr/>
        <p:txBody>
          <a:bodyPr>
            <a:normAutofit fontScale="90000"/>
          </a:bodyPr>
          <a:lstStyle/>
          <a:p>
            <a:r>
              <a:rPr lang="en-US" dirty="0"/>
              <a:t>Male to female transgender experience a drop in pay</a:t>
            </a:r>
          </a:p>
        </p:txBody>
      </p:sp>
      <p:pic>
        <p:nvPicPr>
          <p:cNvPr id="5" name="Picture 4">
            <a:extLst>
              <a:ext uri="{FF2B5EF4-FFF2-40B4-BE49-F238E27FC236}">
                <a16:creationId xmlns:a16="http://schemas.microsoft.com/office/drawing/2014/main" id="{C28F9F90-F1C0-6E43-93AC-CC7927DEF20D}"/>
              </a:ext>
            </a:extLst>
          </p:cNvPr>
          <p:cNvPicPr>
            <a:picLocks noChangeAspect="1"/>
          </p:cNvPicPr>
          <p:nvPr/>
        </p:nvPicPr>
        <p:blipFill>
          <a:blip r:embed="rId3"/>
          <a:stretch>
            <a:fillRect/>
          </a:stretch>
        </p:blipFill>
        <p:spPr>
          <a:xfrm>
            <a:off x="2937782" y="1699624"/>
            <a:ext cx="2932340" cy="2994001"/>
          </a:xfrm>
          <a:prstGeom prst="rect">
            <a:avLst/>
          </a:prstGeom>
        </p:spPr>
      </p:pic>
      <p:sp>
        <p:nvSpPr>
          <p:cNvPr id="6" name="TextBox 5">
            <a:extLst>
              <a:ext uri="{FF2B5EF4-FFF2-40B4-BE49-F238E27FC236}">
                <a16:creationId xmlns:a16="http://schemas.microsoft.com/office/drawing/2014/main" id="{616B1DA9-90BB-6A41-9558-94F5E792A09E}"/>
              </a:ext>
            </a:extLst>
          </p:cNvPr>
          <p:cNvSpPr txBox="1"/>
          <p:nvPr/>
        </p:nvSpPr>
        <p:spPr>
          <a:xfrm>
            <a:off x="4229101" y="4727122"/>
            <a:ext cx="2388053" cy="300082"/>
          </a:xfrm>
          <a:prstGeom prst="rect">
            <a:avLst/>
          </a:prstGeom>
          <a:noFill/>
        </p:spPr>
        <p:txBody>
          <a:bodyPr wrap="square" rtlCol="0">
            <a:spAutoFit/>
          </a:bodyPr>
          <a:lstStyle/>
          <a:p>
            <a:r>
              <a:rPr lang="en-US" sz="1350" dirty="0"/>
              <a:t>(Miller 2018)</a:t>
            </a:r>
          </a:p>
        </p:txBody>
      </p:sp>
    </p:spTree>
    <p:extLst>
      <p:ext uri="{BB962C8B-B14F-4D97-AF65-F5344CB8AC3E}">
        <p14:creationId xmlns:p14="http://schemas.microsoft.com/office/powerpoint/2010/main" val="2859705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53713-C2F6-F24C-A27B-E30578AD3CFA}"/>
              </a:ext>
            </a:extLst>
          </p:cNvPr>
          <p:cNvSpPr>
            <a:spLocks noGrp="1"/>
          </p:cNvSpPr>
          <p:nvPr>
            <p:ph type="title"/>
          </p:nvPr>
        </p:nvSpPr>
        <p:spPr>
          <a:xfrm>
            <a:off x="417399" y="482600"/>
            <a:ext cx="8408193" cy="558627"/>
          </a:xfrm>
        </p:spPr>
        <p:txBody>
          <a:bodyPr vert="horz" lIns="91440" tIns="45720" rIns="91440" bIns="45720" rtlCol="0" anchor="ctr">
            <a:normAutofit/>
          </a:bodyPr>
          <a:lstStyle/>
          <a:p>
            <a:pPr algn="ctr"/>
            <a:r>
              <a:rPr lang="en-US" sz="2400" kern="1200" dirty="0">
                <a:solidFill>
                  <a:schemeClr val="bg1"/>
                </a:solidFill>
                <a:latin typeface="+mj-lt"/>
                <a:ea typeface="+mj-ea"/>
                <a:cs typeface="+mj-cs"/>
              </a:rPr>
              <a:t>Opportunity Gap increases over Women’s careers</a:t>
            </a:r>
          </a:p>
        </p:txBody>
      </p:sp>
      <p:pic>
        <p:nvPicPr>
          <p:cNvPr id="5" name="Content Placeholder 4">
            <a:extLst>
              <a:ext uri="{FF2B5EF4-FFF2-40B4-BE49-F238E27FC236}">
                <a16:creationId xmlns:a16="http://schemas.microsoft.com/office/drawing/2014/main" id="{1DDCF0D8-7A42-6A45-921A-27E544AC213A}"/>
              </a:ext>
            </a:extLst>
          </p:cNvPr>
          <p:cNvPicPr>
            <a:picLocks noGrp="1" noChangeAspect="1"/>
          </p:cNvPicPr>
          <p:nvPr>
            <p:ph idx="1"/>
          </p:nvPr>
        </p:nvPicPr>
        <p:blipFill>
          <a:blip r:embed="rId3"/>
          <a:stretch>
            <a:fillRect/>
          </a:stretch>
        </p:blipFill>
        <p:spPr>
          <a:xfrm>
            <a:off x="482600" y="1544520"/>
            <a:ext cx="8178799" cy="2719448"/>
          </a:xfrm>
          <a:prstGeom prst="rect">
            <a:avLst/>
          </a:prstGeom>
        </p:spPr>
      </p:pic>
      <p:sp>
        <p:nvSpPr>
          <p:cNvPr id="4" name="Slide Number Placeholder 3">
            <a:extLst>
              <a:ext uri="{FF2B5EF4-FFF2-40B4-BE49-F238E27FC236}">
                <a16:creationId xmlns:a16="http://schemas.microsoft.com/office/drawing/2014/main" id="{6E4EA2CA-5360-2445-84B0-98140BE6A8F7}"/>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pPr>
            <a:fld id="{E1764F5A-D4C4-7947-86EC-52AB909FE928}" type="slidenum">
              <a:rPr lang="en-US" sz="1200" smtClean="0">
                <a:solidFill>
                  <a:schemeClr val="tx1">
                    <a:tint val="75000"/>
                  </a:schemeClr>
                </a:solidFill>
                <a:latin typeface="+mn-lt"/>
              </a:rPr>
              <a:pPr algn="r" defTabSz="914400">
                <a:lnSpc>
                  <a:spcPct val="90000"/>
                </a:lnSpc>
                <a:spcAft>
                  <a:spcPts val="600"/>
                </a:spcAft>
              </a:pPr>
              <a:t>64</a:t>
            </a:fld>
            <a:endParaRPr lang="en-US" sz="1200">
              <a:solidFill>
                <a:schemeClr val="tx1">
                  <a:tint val="75000"/>
                </a:schemeClr>
              </a:solidFill>
              <a:latin typeface="+mn-lt"/>
            </a:endParaRPr>
          </a:p>
        </p:txBody>
      </p:sp>
      <p:sp>
        <p:nvSpPr>
          <p:cNvPr id="6" name="TextBox 5">
            <a:extLst>
              <a:ext uri="{FF2B5EF4-FFF2-40B4-BE49-F238E27FC236}">
                <a16:creationId xmlns:a16="http://schemas.microsoft.com/office/drawing/2014/main" id="{8D3DE5EB-C324-F24B-AC3B-D2E20A45AD66}"/>
              </a:ext>
            </a:extLst>
          </p:cNvPr>
          <p:cNvSpPr txBox="1"/>
          <p:nvPr/>
        </p:nvSpPr>
        <p:spPr>
          <a:xfrm>
            <a:off x="1151468" y="4839120"/>
            <a:ext cx="3268133" cy="276999"/>
          </a:xfrm>
          <a:prstGeom prst="rect">
            <a:avLst/>
          </a:prstGeom>
          <a:noFill/>
        </p:spPr>
        <p:txBody>
          <a:bodyPr wrap="square" rtlCol="0">
            <a:spAutoFit/>
          </a:bodyPr>
          <a:lstStyle/>
          <a:p>
            <a:r>
              <a:rPr lang="en-US" sz="1200" dirty="0"/>
              <a:t>(</a:t>
            </a:r>
            <a:r>
              <a:rPr lang="en-US" sz="1200" dirty="0" err="1"/>
              <a:t>Lautenberger</a:t>
            </a:r>
            <a:r>
              <a:rPr lang="en-US" sz="1200" dirty="0"/>
              <a:t> AAMC 2020)</a:t>
            </a:r>
          </a:p>
        </p:txBody>
      </p:sp>
    </p:spTree>
    <p:extLst>
      <p:ext uri="{BB962C8B-B14F-4D97-AF65-F5344CB8AC3E}">
        <p14:creationId xmlns:p14="http://schemas.microsoft.com/office/powerpoint/2010/main" val="2313682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5DEA1-6F7D-5841-9E50-D35A1F01C330}"/>
              </a:ext>
            </a:extLst>
          </p:cNvPr>
          <p:cNvSpPr>
            <a:spLocks noGrp="1"/>
          </p:cNvSpPr>
          <p:nvPr>
            <p:ph type="title"/>
          </p:nvPr>
        </p:nvSpPr>
        <p:spPr>
          <a:xfrm>
            <a:off x="417399" y="482600"/>
            <a:ext cx="8408193" cy="558627"/>
          </a:xfrm>
        </p:spPr>
        <p:txBody>
          <a:bodyPr vert="horz" lIns="91440" tIns="45720" rIns="91440" bIns="45720" rtlCol="0" anchor="ctr">
            <a:normAutofit/>
          </a:bodyPr>
          <a:lstStyle/>
          <a:p>
            <a:pPr algn="ctr"/>
            <a:r>
              <a:rPr lang="en-US" sz="2400" kern="1200" dirty="0">
                <a:solidFill>
                  <a:schemeClr val="bg1"/>
                </a:solidFill>
                <a:latin typeface="+mj-lt"/>
                <a:ea typeface="+mj-ea"/>
                <a:cs typeface="+mj-cs"/>
              </a:rPr>
              <a:t>Opportunity Gap also follows Black women and minorities.</a:t>
            </a:r>
          </a:p>
        </p:txBody>
      </p:sp>
      <p:pic>
        <p:nvPicPr>
          <p:cNvPr id="5" name="Content Placeholder 4">
            <a:extLst>
              <a:ext uri="{FF2B5EF4-FFF2-40B4-BE49-F238E27FC236}">
                <a16:creationId xmlns:a16="http://schemas.microsoft.com/office/drawing/2014/main" id="{835D7289-30CE-4A43-AA88-8EBCEC69654F}"/>
              </a:ext>
            </a:extLst>
          </p:cNvPr>
          <p:cNvPicPr>
            <a:picLocks noGrp="1" noChangeAspect="1"/>
          </p:cNvPicPr>
          <p:nvPr>
            <p:ph idx="1"/>
          </p:nvPr>
        </p:nvPicPr>
        <p:blipFill rotWithShape="1">
          <a:blip r:embed="rId3"/>
          <a:srcRect r="26825"/>
          <a:stretch/>
        </p:blipFill>
        <p:spPr>
          <a:xfrm>
            <a:off x="318408" y="1041227"/>
            <a:ext cx="5610925" cy="4102273"/>
          </a:xfrm>
          <a:prstGeom prst="rect">
            <a:avLst/>
          </a:prstGeom>
        </p:spPr>
      </p:pic>
      <p:sp>
        <p:nvSpPr>
          <p:cNvPr id="4" name="Slide Number Placeholder 3">
            <a:extLst>
              <a:ext uri="{FF2B5EF4-FFF2-40B4-BE49-F238E27FC236}">
                <a16:creationId xmlns:a16="http://schemas.microsoft.com/office/drawing/2014/main" id="{379D0A4F-376D-AB47-857F-9002A28A85EB}"/>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pPr>
            <a:fld id="{E1764F5A-D4C4-7947-86EC-52AB909FE928}" type="slidenum">
              <a:rPr lang="en-US" sz="1200" smtClean="0">
                <a:solidFill>
                  <a:schemeClr val="tx1">
                    <a:tint val="75000"/>
                  </a:schemeClr>
                </a:solidFill>
                <a:latin typeface="+mn-lt"/>
              </a:rPr>
              <a:pPr algn="r" defTabSz="914400">
                <a:lnSpc>
                  <a:spcPct val="90000"/>
                </a:lnSpc>
                <a:spcAft>
                  <a:spcPts val="600"/>
                </a:spcAft>
              </a:pPr>
              <a:t>65</a:t>
            </a:fld>
            <a:endParaRPr lang="en-US" sz="1200">
              <a:solidFill>
                <a:schemeClr val="tx1">
                  <a:tint val="75000"/>
                </a:schemeClr>
              </a:solidFill>
              <a:latin typeface="+mn-lt"/>
            </a:endParaRPr>
          </a:p>
        </p:txBody>
      </p:sp>
      <p:pic>
        <p:nvPicPr>
          <p:cNvPr id="6" name="Picture 5">
            <a:extLst>
              <a:ext uri="{FF2B5EF4-FFF2-40B4-BE49-F238E27FC236}">
                <a16:creationId xmlns:a16="http://schemas.microsoft.com/office/drawing/2014/main" id="{416933D8-1131-8B45-8AE9-C6A40077EE79}"/>
              </a:ext>
            </a:extLst>
          </p:cNvPr>
          <p:cNvPicPr>
            <a:picLocks noChangeAspect="1"/>
          </p:cNvPicPr>
          <p:nvPr/>
        </p:nvPicPr>
        <p:blipFill>
          <a:blip r:embed="rId4"/>
          <a:stretch>
            <a:fillRect/>
          </a:stretch>
        </p:blipFill>
        <p:spPr>
          <a:xfrm>
            <a:off x="6972300" y="1378664"/>
            <a:ext cx="2082800" cy="3759200"/>
          </a:xfrm>
          <a:prstGeom prst="rect">
            <a:avLst/>
          </a:prstGeom>
        </p:spPr>
      </p:pic>
      <p:sp>
        <p:nvSpPr>
          <p:cNvPr id="8" name="TextBox 7">
            <a:extLst>
              <a:ext uri="{FF2B5EF4-FFF2-40B4-BE49-F238E27FC236}">
                <a16:creationId xmlns:a16="http://schemas.microsoft.com/office/drawing/2014/main" id="{945E2793-DA79-4342-977D-3CEA7B128D2E}"/>
              </a:ext>
            </a:extLst>
          </p:cNvPr>
          <p:cNvSpPr txBox="1"/>
          <p:nvPr/>
        </p:nvSpPr>
        <p:spPr>
          <a:xfrm>
            <a:off x="6247741" y="4909244"/>
            <a:ext cx="3268133" cy="276999"/>
          </a:xfrm>
          <a:prstGeom prst="rect">
            <a:avLst/>
          </a:prstGeom>
          <a:noFill/>
        </p:spPr>
        <p:txBody>
          <a:bodyPr wrap="square" rtlCol="0">
            <a:spAutoFit/>
          </a:bodyPr>
          <a:lstStyle/>
          <a:p>
            <a:r>
              <a:rPr lang="en-US" sz="1200" dirty="0"/>
              <a:t>(</a:t>
            </a:r>
            <a:r>
              <a:rPr lang="en-US" sz="1200" dirty="0" err="1"/>
              <a:t>Lautenberger</a:t>
            </a:r>
            <a:r>
              <a:rPr lang="en-US" sz="1200" dirty="0"/>
              <a:t> AAMC 2020)</a:t>
            </a:r>
          </a:p>
        </p:txBody>
      </p:sp>
    </p:spTree>
    <p:extLst>
      <p:ext uri="{BB962C8B-B14F-4D97-AF65-F5344CB8AC3E}">
        <p14:creationId xmlns:p14="http://schemas.microsoft.com/office/powerpoint/2010/main" val="30412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4086-FA69-5348-AC5A-4AADA22DC54C}"/>
              </a:ext>
            </a:extLst>
          </p:cNvPr>
          <p:cNvSpPr>
            <a:spLocks noGrp="1"/>
          </p:cNvSpPr>
          <p:nvPr>
            <p:ph type="title" idx="4294967295"/>
          </p:nvPr>
        </p:nvSpPr>
        <p:spPr>
          <a:xfrm>
            <a:off x="516467" y="739908"/>
            <a:ext cx="8001000" cy="890588"/>
          </a:xfrm>
        </p:spPr>
        <p:txBody>
          <a:bodyPr>
            <a:normAutofit fontScale="90000"/>
          </a:bodyPr>
          <a:lstStyle/>
          <a:p>
            <a:r>
              <a:rPr lang="en-US" dirty="0"/>
              <a:t>RVU’s and Gender: Are female procedures valued at lower RVUs than a similar male procedure (uterus vs prostate)</a:t>
            </a:r>
            <a:br>
              <a:rPr lang="en-US" dirty="0"/>
            </a:br>
            <a:endParaRPr lang="en-US" dirty="0"/>
          </a:p>
        </p:txBody>
      </p:sp>
      <p:sp>
        <p:nvSpPr>
          <p:cNvPr id="3" name="Content Placeholder 2">
            <a:extLst>
              <a:ext uri="{FF2B5EF4-FFF2-40B4-BE49-F238E27FC236}">
                <a16:creationId xmlns:a16="http://schemas.microsoft.com/office/drawing/2014/main" id="{397D478A-031A-D04A-AACB-20FF55DBD13B}"/>
              </a:ext>
            </a:extLst>
          </p:cNvPr>
          <p:cNvSpPr>
            <a:spLocks noGrp="1"/>
          </p:cNvSpPr>
          <p:nvPr>
            <p:ph idx="4294967295"/>
          </p:nvPr>
        </p:nvSpPr>
        <p:spPr>
          <a:xfrm>
            <a:off x="516467" y="1700212"/>
            <a:ext cx="8398933" cy="2967038"/>
          </a:xfrm>
        </p:spPr>
        <p:txBody>
          <a:bodyPr>
            <a:normAutofit fontScale="92500"/>
          </a:bodyPr>
          <a:lstStyle/>
          <a:p>
            <a:pPr marL="0" indent="0">
              <a:buNone/>
            </a:pPr>
            <a:r>
              <a:rPr lang="en-US" dirty="0"/>
              <a:t>2017 in </a:t>
            </a:r>
            <a:r>
              <a:rPr lang="en-US" i="1" dirty="0"/>
              <a:t>Gynecologic Oncology</a:t>
            </a:r>
            <a:r>
              <a:rPr lang="en-US" dirty="0"/>
              <a:t>, comparing gynecologic and urologic procedures and </a:t>
            </a:r>
          </a:p>
          <a:p>
            <a:r>
              <a:rPr lang="en-US" dirty="0"/>
              <a:t>72% of male procedures were weighted more for work and total RVUs.</a:t>
            </a:r>
          </a:p>
          <a:p>
            <a:r>
              <a:rPr lang="en-US" dirty="0"/>
              <a:t>84% of procedures were compensated at a higher rate for male-specific procedures. </a:t>
            </a:r>
          </a:p>
          <a:p>
            <a:endParaRPr lang="en-US" dirty="0"/>
          </a:p>
          <a:p>
            <a:pPr marL="0" indent="0">
              <a:buNone/>
            </a:pPr>
            <a:r>
              <a:rPr lang="en-US" dirty="0"/>
              <a:t>For instance, a biopsy of the prostate is worth 4.61 RVUs while a biopsy of the endometrium is 1.53 RVUs. Even the same procedure — a total urethrectomy — has different RVUs for men and women. For men, it’s 16.85; for women, 13.72. The differences may not be nefarious, but </a:t>
            </a:r>
            <a:r>
              <a:rPr lang="en-US" dirty="0" err="1"/>
              <a:t>Parangi</a:t>
            </a:r>
            <a:r>
              <a:rPr lang="en-US" dirty="0"/>
              <a:t> suspects they reflect a male-dominated culture in medicine. “</a:t>
            </a:r>
            <a:r>
              <a:rPr lang="en-US" u="sng" dirty="0"/>
              <a:t>The committee that establishes RVUs has 30 voting members. Only two are female.”</a:t>
            </a:r>
          </a:p>
        </p:txBody>
      </p:sp>
    </p:spTree>
    <p:extLst>
      <p:ext uri="{BB962C8B-B14F-4D97-AF65-F5344CB8AC3E}">
        <p14:creationId xmlns:p14="http://schemas.microsoft.com/office/powerpoint/2010/main" val="39145398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DF90-9151-1C41-9D1B-2CF20E2F5339}"/>
              </a:ext>
            </a:extLst>
          </p:cNvPr>
          <p:cNvSpPr>
            <a:spLocks noGrp="1"/>
          </p:cNvSpPr>
          <p:nvPr>
            <p:ph type="title"/>
          </p:nvPr>
        </p:nvSpPr>
        <p:spPr>
          <a:xfrm>
            <a:off x="254001" y="164112"/>
            <a:ext cx="6172200" cy="634041"/>
          </a:xfrm>
        </p:spPr>
        <p:txBody>
          <a:bodyPr>
            <a:normAutofit/>
          </a:bodyPr>
          <a:lstStyle/>
          <a:p>
            <a:r>
              <a:rPr lang="en-US" sz="1500" dirty="0"/>
              <a:t>References</a:t>
            </a:r>
          </a:p>
        </p:txBody>
      </p:sp>
      <p:sp>
        <p:nvSpPr>
          <p:cNvPr id="3" name="Content Placeholder 2">
            <a:extLst>
              <a:ext uri="{FF2B5EF4-FFF2-40B4-BE49-F238E27FC236}">
                <a16:creationId xmlns:a16="http://schemas.microsoft.com/office/drawing/2014/main" id="{5F33EF2C-B0E5-0E44-A4F7-BE2C26C6064F}"/>
              </a:ext>
            </a:extLst>
          </p:cNvPr>
          <p:cNvSpPr>
            <a:spLocks noGrp="1"/>
          </p:cNvSpPr>
          <p:nvPr>
            <p:ph idx="1"/>
          </p:nvPr>
        </p:nvSpPr>
        <p:spPr>
          <a:xfrm>
            <a:off x="254001" y="752477"/>
            <a:ext cx="7769376" cy="4118975"/>
          </a:xfrm>
        </p:spPr>
        <p:txBody>
          <a:bodyPr>
            <a:normAutofit fontScale="40000" lnSpcReduction="20000"/>
          </a:bodyPr>
          <a:lstStyle/>
          <a:p>
            <a:pPr marL="0" indent="0">
              <a:buNone/>
            </a:pPr>
            <a:r>
              <a:rPr lang="en-US" sz="3500" dirty="0"/>
              <a:t>Bowles HR, Babcock L, Lai L. Social incentives for gender differences in the propensity to initiate negotiations: Sometimes it does hurt to ask. Org </a:t>
            </a:r>
            <a:r>
              <a:rPr lang="en-US" sz="3500" dirty="0" err="1"/>
              <a:t>Behav</a:t>
            </a:r>
            <a:r>
              <a:rPr lang="en-US" sz="3500" dirty="0"/>
              <a:t> &amp; Human Decision Processes. 2007:103(1)84-103.</a:t>
            </a:r>
          </a:p>
          <a:p>
            <a:pPr marL="0" indent="0">
              <a:buNone/>
            </a:pPr>
            <a:r>
              <a:rPr lang="en-US" sz="3500" dirty="0"/>
              <a:t>Bowles HR. Why women don’t negotiate their job offers. Harvard Business Review. June 19, 2014 </a:t>
            </a:r>
            <a:r>
              <a:rPr lang="en-US" sz="3500" u="sng" dirty="0">
                <a:hlinkClick r:id="rId3"/>
              </a:rPr>
              <a:t>https://hbr.org/2014/06/why-women-dont-negotiate-their-job-offers</a:t>
            </a:r>
            <a:endParaRPr lang="en-US" sz="3500" dirty="0"/>
          </a:p>
          <a:p>
            <a:pPr marL="0" indent="0">
              <a:buNone/>
            </a:pPr>
            <a:r>
              <a:rPr lang="en-US" sz="3500" dirty="0" err="1"/>
              <a:t>Freischlag</a:t>
            </a:r>
            <a:r>
              <a:rPr lang="en-US" sz="3500" dirty="0"/>
              <a:t> JA. Domestic Responsibilities of Physician Mothers: Chores, Catsup Sandwiches, and Snacks. </a:t>
            </a:r>
            <a:r>
              <a:rPr lang="en-US" sz="3500" i="1" dirty="0"/>
              <a:t>JAMA Surg.</a:t>
            </a:r>
            <a:r>
              <a:rPr lang="en-US" sz="3500" dirty="0"/>
              <a:t> Published online April 10, 2019. doi:10.1001/jamasurg.2019.0535</a:t>
            </a:r>
          </a:p>
          <a:p>
            <a:pPr marL="0" indent="0">
              <a:buNone/>
            </a:pPr>
            <a:r>
              <a:rPr lang="en-US" sz="3500" dirty="0" err="1"/>
              <a:t>Doximity</a:t>
            </a:r>
            <a:r>
              <a:rPr lang="en-US" sz="3500" dirty="0"/>
              <a:t> 2020 Physician Compensation Report Fourth Annual Study. October 2020. </a:t>
            </a:r>
            <a:r>
              <a:rPr lang="en-US" sz="3500" dirty="0">
                <a:hlinkClick r:id="rId4"/>
              </a:rPr>
              <a:t>https://c8y.doxcdn.com/image/upload/v1/Press%20Blog/Research%20Reports/compensation-report-2020.pdf</a:t>
            </a:r>
            <a:endParaRPr lang="en-US" sz="3500" dirty="0"/>
          </a:p>
          <a:p>
            <a:pPr marL="0" indent="0">
              <a:buNone/>
            </a:pPr>
            <a:r>
              <a:rPr lang="en-US" sz="3500" dirty="0"/>
              <a:t>Hegewisch A, </a:t>
            </a:r>
            <a:r>
              <a:rPr lang="en-US" sz="3500" dirty="0" err="1"/>
              <a:t>Mefford</a:t>
            </a:r>
            <a:r>
              <a:rPr lang="en-US" sz="3500" dirty="0"/>
              <a:t> E. The Gender Wage Gap by Occupation, Age and Ethnicity 2020. Institute for Women’s Policy Research. https://</a:t>
            </a:r>
            <a:r>
              <a:rPr lang="en-US" sz="3500" dirty="0" err="1"/>
              <a:t>iwpr.org</a:t>
            </a:r>
            <a:r>
              <a:rPr lang="en-US" sz="3500" dirty="0"/>
              <a:t>/wp-content/uploads/2021/03/2021-Occupational-Wage-Gap-Brief-v2.pdf  (accessed March 2021) </a:t>
            </a:r>
          </a:p>
          <a:p>
            <a:pPr marL="0" indent="0">
              <a:buNone/>
            </a:pPr>
            <a:r>
              <a:rPr lang="en-US" sz="3500" dirty="0"/>
              <a:t>Hegewisch A, Phil M, Williams C, Drago R. Pay Secrecy and Wage Discrimination. June 2011, </a:t>
            </a:r>
            <a:r>
              <a:rPr lang="en-US" sz="3500" u="sng" dirty="0">
                <a:hlinkClick r:id="rId5"/>
              </a:rPr>
              <a:t>https://iwpr.org/wp-content/uploads/wpallimport/files/iwpr-export/publications/Q016%20(1).pdf</a:t>
            </a:r>
            <a:endParaRPr lang="en-US" sz="3500" dirty="0"/>
          </a:p>
          <a:p>
            <a:pPr marL="0" indent="0">
              <a:buNone/>
            </a:pPr>
            <a:r>
              <a:rPr lang="en-US" sz="3500" dirty="0"/>
              <a:t>Institute for Women’s Policy and Research Quick Figures: Despite Record Job Growth in March 2021, Gender Gap in Economic Recovery Widened. </a:t>
            </a:r>
            <a:r>
              <a:rPr lang="en-US" sz="3500" dirty="0">
                <a:hlinkClick r:id="rId6"/>
              </a:rPr>
              <a:t>https://iwpr.org/wp-content/uploads/2021/04/Quick-Figure_Womens-Employment-in-March_April-2021_FINAL-to-website.pdf</a:t>
            </a:r>
            <a:r>
              <a:rPr lang="en-US" sz="3500" dirty="0"/>
              <a:t> (accessed April 2021)</a:t>
            </a:r>
          </a:p>
          <a:p>
            <a:pPr marL="0" indent="0">
              <a:buNone/>
            </a:pPr>
            <a:r>
              <a:rPr lang="en-US" sz="3500" dirty="0"/>
              <a:t>Institute for Women’s Policy and Research. Fact Sheet: Latinas Projected to Reach Equal Pay by 2220. October 22, 2020. </a:t>
            </a:r>
            <a:r>
              <a:rPr lang="en-US" sz="3500" dirty="0">
                <a:hlinkClick r:id="rId7"/>
              </a:rPr>
              <a:t>https://iwpr.org/iwpr-issues/race-ethnicity-gender-and-economy/latinas-projected-to-reach-equal-pay-in-2220/</a:t>
            </a:r>
            <a:endParaRPr lang="en-US" sz="3500" dirty="0"/>
          </a:p>
          <a:p>
            <a:pPr marL="0" indent="0">
              <a:spcBef>
                <a:spcPts val="0"/>
              </a:spcBef>
              <a:buNone/>
            </a:pPr>
            <a:endParaRPr lang="en-US" sz="3500" dirty="0"/>
          </a:p>
          <a:p>
            <a:pPr marL="0" indent="0">
              <a:buNone/>
            </a:pPr>
            <a:endParaRPr lang="en-US" sz="3000" dirty="0"/>
          </a:p>
        </p:txBody>
      </p:sp>
    </p:spTree>
    <p:extLst>
      <p:ext uri="{BB962C8B-B14F-4D97-AF65-F5344CB8AC3E}">
        <p14:creationId xmlns:p14="http://schemas.microsoft.com/office/powerpoint/2010/main" val="2374576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DF90-9151-1C41-9D1B-2CF20E2F5339}"/>
              </a:ext>
            </a:extLst>
          </p:cNvPr>
          <p:cNvSpPr>
            <a:spLocks noGrp="1"/>
          </p:cNvSpPr>
          <p:nvPr>
            <p:ph type="title"/>
          </p:nvPr>
        </p:nvSpPr>
        <p:spPr>
          <a:xfrm>
            <a:off x="224366" y="389782"/>
            <a:ext cx="6172200" cy="634041"/>
          </a:xfrm>
        </p:spPr>
        <p:txBody>
          <a:bodyPr>
            <a:normAutofit/>
          </a:bodyPr>
          <a:lstStyle/>
          <a:p>
            <a:r>
              <a:rPr lang="en-US" sz="1500" dirty="0"/>
              <a:t>References</a:t>
            </a:r>
          </a:p>
        </p:txBody>
      </p:sp>
      <p:sp>
        <p:nvSpPr>
          <p:cNvPr id="3" name="Content Placeholder 2">
            <a:extLst>
              <a:ext uri="{FF2B5EF4-FFF2-40B4-BE49-F238E27FC236}">
                <a16:creationId xmlns:a16="http://schemas.microsoft.com/office/drawing/2014/main" id="{5F33EF2C-B0E5-0E44-A4F7-BE2C26C6064F}"/>
              </a:ext>
            </a:extLst>
          </p:cNvPr>
          <p:cNvSpPr>
            <a:spLocks noGrp="1"/>
          </p:cNvSpPr>
          <p:nvPr>
            <p:ph idx="1"/>
          </p:nvPr>
        </p:nvSpPr>
        <p:spPr>
          <a:xfrm>
            <a:off x="372534" y="1023823"/>
            <a:ext cx="8686800" cy="3638544"/>
          </a:xfrm>
        </p:spPr>
        <p:txBody>
          <a:bodyPr>
            <a:normAutofit fontScale="40000" lnSpcReduction="20000"/>
          </a:bodyPr>
          <a:lstStyle/>
          <a:p>
            <a:pPr marL="0" indent="0">
              <a:buNone/>
            </a:pPr>
            <a:r>
              <a:rPr lang="en-US" sz="3000" dirty="0" err="1"/>
              <a:t>Lautenberger</a:t>
            </a:r>
            <a:r>
              <a:rPr lang="en-US" sz="3000" dirty="0"/>
              <a:t> DM, </a:t>
            </a:r>
            <a:r>
              <a:rPr lang="en-US" sz="3000" dirty="0" err="1"/>
              <a:t>Dandar</a:t>
            </a:r>
            <a:r>
              <a:rPr lang="en-US" sz="3000" dirty="0"/>
              <a:t> VM. The State of Women in Academic Medicine 2018-2019. AMMC 2020. </a:t>
            </a:r>
            <a:r>
              <a:rPr lang="en-US" sz="3000" dirty="0">
                <a:hlinkClick r:id="rId3"/>
              </a:rPr>
              <a:t>https://store.aamc.org/downloadable/download/sample/sample_id/330/</a:t>
            </a:r>
            <a:endParaRPr lang="en-US" sz="3000" dirty="0"/>
          </a:p>
          <a:p>
            <a:pPr marL="0" indent="0">
              <a:buNone/>
            </a:pPr>
            <a:r>
              <a:rPr lang="en-US" sz="3000" dirty="0" err="1"/>
              <a:t>Lautenberger</a:t>
            </a:r>
            <a:r>
              <a:rPr lang="en-US" sz="3000" dirty="0"/>
              <a:t> DM, </a:t>
            </a:r>
            <a:r>
              <a:rPr lang="en-US" sz="3000" dirty="0" err="1"/>
              <a:t>Dandar</a:t>
            </a:r>
            <a:r>
              <a:rPr lang="en-US" sz="3000" dirty="0"/>
              <a:t> VM, Garrison G. Promising Practices for Understanding Salary Equity at U.S. Medical Schools 2019. AMMC. </a:t>
            </a:r>
            <a:r>
              <a:rPr lang="en-US" sz="3000" dirty="0">
                <a:hlinkClick r:id="rId4"/>
              </a:rPr>
              <a:t>https://store.aamc.org/downloadable/download/sample/sample_id/278/</a:t>
            </a:r>
            <a:endParaRPr lang="en-US" sz="3000" dirty="0"/>
          </a:p>
          <a:p>
            <a:pPr marL="0" indent="0">
              <a:buNone/>
            </a:pPr>
            <a:r>
              <a:rPr lang="en-US" sz="3000" dirty="0"/>
              <a:t>Lo Sasso AT, et al. Differences in Starting Pay for Male and Female Physicians Persist; Explanations for the Gender Gap Remain Elusive. Health Affairs January 2020:39;(2); </a:t>
            </a:r>
            <a:r>
              <a:rPr lang="en-US" sz="3000" dirty="0">
                <a:hlinkClick r:id="rId5"/>
              </a:rPr>
              <a:t>https://www.healthaffairs.org/doi/abs/10.1377/hlthaff.2019.00664</a:t>
            </a:r>
            <a:endParaRPr lang="en-US" sz="3000" dirty="0"/>
          </a:p>
          <a:p>
            <a:pPr marL="0" indent="0">
              <a:buNone/>
            </a:pPr>
            <a:r>
              <a:rPr lang="en-US" sz="3000" dirty="0" err="1"/>
              <a:t>Lyu</a:t>
            </a:r>
            <a:r>
              <a:rPr lang="en-US" sz="3000" dirty="0"/>
              <a:t> HG, </a:t>
            </a:r>
            <a:r>
              <a:rPr lang="en-US" sz="3000" dirty="0" err="1"/>
              <a:t>Davids</a:t>
            </a:r>
            <a:r>
              <a:rPr lang="en-US" sz="3000" dirty="0"/>
              <a:t> JS, Scully RE, </a:t>
            </a:r>
            <a:r>
              <a:rPr lang="en-US" sz="3000" dirty="0" err="1"/>
              <a:t>Melnitchouk</a:t>
            </a:r>
            <a:r>
              <a:rPr lang="en-US" sz="3000" dirty="0"/>
              <a:t> N. Association of Domestic Responsibilities with Career Satisfaction for Physician Mothers in Procedural vs Nonprocedural Fields. </a:t>
            </a:r>
            <a:r>
              <a:rPr lang="en-US" sz="3000" i="1" dirty="0"/>
              <a:t>JAMA Surg.</a:t>
            </a:r>
            <a:r>
              <a:rPr lang="en-US" sz="3000" dirty="0"/>
              <a:t> Published online April 10, 2019. doi:10.1001/jamasurg.2019.0529 </a:t>
            </a:r>
          </a:p>
          <a:p>
            <a:pPr marL="0" indent="0">
              <a:buNone/>
            </a:pPr>
            <a:r>
              <a:rPr lang="en-US" sz="3000" dirty="0"/>
              <a:t>Miller K, </a:t>
            </a:r>
            <a:r>
              <a:rPr lang="en-US" sz="3000" dirty="0" err="1"/>
              <a:t>Vagins</a:t>
            </a:r>
            <a:r>
              <a:rPr lang="en-US" sz="3000" dirty="0"/>
              <a:t> DJ, </a:t>
            </a:r>
            <a:r>
              <a:rPr lang="en-US" sz="3000" dirty="0" err="1"/>
              <a:t>Hedgepeth</a:t>
            </a:r>
            <a:r>
              <a:rPr lang="en-US" sz="3000" dirty="0"/>
              <a:t> A, Nielson K, Nelson R. The simple truth about the gender pay gap. AAUW. Fall 2018. </a:t>
            </a:r>
            <a:r>
              <a:rPr lang="en-US" sz="3000" u="sng" dirty="0">
                <a:hlinkClick r:id="rId6"/>
              </a:rPr>
              <a:t>https://www.aauw.org/aauw_check/pdf_download/show_pdf.php?file=The_Simple_Truth</a:t>
            </a:r>
            <a:endParaRPr lang="en-US" sz="3000" dirty="0"/>
          </a:p>
          <a:p>
            <a:pPr marL="0" indent="0">
              <a:buNone/>
            </a:pPr>
            <a:r>
              <a:rPr lang="en-US" sz="3200" dirty="0">
                <a:hlinkClick r:id="rId7"/>
              </a:rPr>
              <a:t>Narayana S, Roy B. </a:t>
            </a:r>
            <a:r>
              <a:rPr lang="en-US" sz="3200" dirty="0"/>
              <a:t>Minding the Gap: Organizational Strategies to Promote Gender Equity in Academic Medicine During the COVID-19 Pandemic. </a:t>
            </a:r>
            <a:r>
              <a:rPr lang="en-US" sz="3200" dirty="0">
                <a:hlinkClick r:id="rId7"/>
              </a:rPr>
              <a:t>J Gen Intern Med.</a:t>
            </a:r>
            <a:r>
              <a:rPr lang="en-US" sz="3200" dirty="0"/>
              <a:t> 2020 Dec; 35(12): 3681–3684. </a:t>
            </a:r>
            <a:endParaRPr lang="en-US" sz="3000" dirty="0"/>
          </a:p>
          <a:p>
            <a:pPr marL="0" indent="0">
              <a:buNone/>
            </a:pPr>
            <a:r>
              <a:rPr lang="en-US" sz="3000" dirty="0"/>
              <a:t>National Labor Relations Act </a:t>
            </a:r>
            <a:r>
              <a:rPr lang="en-US" sz="3000" u="sng" dirty="0">
                <a:hlinkClick r:id="rId8"/>
              </a:rPr>
              <a:t>https://www.nlrb.gov/how-we-work/national-labor-relations-act</a:t>
            </a:r>
            <a:endParaRPr lang="en-US" sz="3000" u="sng" dirty="0"/>
          </a:p>
          <a:p>
            <a:pPr marL="0" indent="0">
              <a:buNone/>
            </a:pPr>
            <a:r>
              <a:rPr lang="en-US" sz="3000" dirty="0"/>
              <a:t>US Department of Labor. Women’s Bureau. </a:t>
            </a:r>
            <a:r>
              <a:rPr lang="en-US" sz="3000" dirty="0">
                <a:hlinkClick r:id="rId9"/>
              </a:rPr>
              <a:t>https://www.dol.gov/agencies/wb/data/earnings</a:t>
            </a:r>
            <a:r>
              <a:rPr lang="en-US" sz="3000" dirty="0"/>
              <a:t> (Accessed April 2021).</a:t>
            </a:r>
          </a:p>
          <a:p>
            <a:pPr marL="0" indent="0">
              <a:buNone/>
            </a:pPr>
            <a:r>
              <a:rPr lang="en-US" sz="3000" dirty="0"/>
              <a:t>Women in Medicine Summit October 9-10 Virtual. Survey reveals impact of COVID-19 on physician mothers. Oct. 2020. </a:t>
            </a:r>
            <a:r>
              <a:rPr lang="en-US" sz="3200" u="sng" dirty="0">
                <a:hlinkClick r:id="rId10"/>
              </a:rPr>
              <a:t>https://www.healio.com/news/primary-care/20201013/survey-reveals-impact-of-covid19-pandemic-on-physician-mothers</a:t>
            </a:r>
            <a:endParaRPr lang="en-US" sz="3200" u="sng" dirty="0"/>
          </a:p>
          <a:p>
            <a:pPr marL="0" indent="0">
              <a:buNone/>
            </a:pPr>
            <a:r>
              <a:rPr lang="en-US" sz="3200" dirty="0"/>
              <a:t>Weiner S. How COVID-19 threatens the careers of women in medicine. AAMC Nov. 2020. </a:t>
            </a:r>
            <a:r>
              <a:rPr lang="en-US" sz="3200" u="sng" dirty="0">
                <a:hlinkClick r:id="rId11"/>
              </a:rPr>
              <a:t>https://www.aamc.org/news-insights/how-covid-19-threatens-careers-women-medicine</a:t>
            </a:r>
            <a:endParaRPr lang="en-US" sz="3200" u="sng" dirty="0"/>
          </a:p>
          <a:p>
            <a:pPr marL="0" indent="0">
              <a:buNone/>
            </a:pPr>
            <a:endParaRPr lang="en-US" sz="3000" dirty="0"/>
          </a:p>
          <a:p>
            <a:pPr marL="0" indent="0">
              <a:buNone/>
            </a:pPr>
            <a:endParaRPr lang="en-US" dirty="0"/>
          </a:p>
        </p:txBody>
      </p:sp>
    </p:spTree>
    <p:extLst>
      <p:ext uri="{BB962C8B-B14F-4D97-AF65-F5344CB8AC3E}">
        <p14:creationId xmlns:p14="http://schemas.microsoft.com/office/powerpoint/2010/main" val="50210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FBDA-F380-1C4E-A0A0-1C309F4138E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F93B278-46EA-614C-BEF7-2A35B3F903E1}"/>
              </a:ext>
            </a:extLst>
          </p:cNvPr>
          <p:cNvSpPr>
            <a:spLocks noGrp="1"/>
          </p:cNvSpPr>
          <p:nvPr>
            <p:ph type="subTitle" idx="1"/>
          </p:nvPr>
        </p:nvSpPr>
        <p:spPr/>
        <p:txBody>
          <a:bodyPr/>
          <a:lstStyle/>
          <a:p>
            <a:endParaRPr lang="en-US"/>
          </a:p>
        </p:txBody>
      </p:sp>
      <p:pic>
        <p:nvPicPr>
          <p:cNvPr id="5" name="slide.url=https://www.polleverywhere.com/free_text_polls/JOmr7A2i2tuLBTaxOrDo2">
            <a:extLst>
              <a:ext uri="{FF2B5EF4-FFF2-40B4-BE49-F238E27FC236}">
                <a16:creationId xmlns:a16="http://schemas.microsoft.com/office/drawing/2014/main" id="{54142E80-A12A-7B4D-80E3-87F9E2A24C0B}"/>
              </a:ext>
            </a:extLst>
          </p:cNvPr>
          <p:cNvPicPr>
            <a:picLocks/>
          </p:cNvPicPr>
          <p:nvPr/>
        </p:nvPicPr>
        <p:blipFill>
          <a:blip r:embed="rId3"/>
          <a:stretch>
            <a:fillRect/>
          </a:stretch>
        </p:blipFill>
        <p:spPr>
          <a:xfrm>
            <a:off x="47625" y="47625"/>
            <a:ext cx="9048750" cy="5048250"/>
          </a:xfrm>
          <a:prstGeom prst="rect">
            <a:avLst/>
          </a:prstGeom>
        </p:spPr>
      </p:pic>
    </p:spTree>
    <p:extLst>
      <p:ext uri="{BB962C8B-B14F-4D97-AF65-F5344CB8AC3E}">
        <p14:creationId xmlns:p14="http://schemas.microsoft.com/office/powerpoint/2010/main" val="46713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493D-501C-A145-A3C2-DCDC207843ED}"/>
              </a:ext>
            </a:extLst>
          </p:cNvPr>
          <p:cNvSpPr>
            <a:spLocks noGrp="1"/>
          </p:cNvSpPr>
          <p:nvPr>
            <p:ph type="title"/>
          </p:nvPr>
        </p:nvSpPr>
        <p:spPr>
          <a:xfrm>
            <a:off x="628650" y="413066"/>
            <a:ext cx="7886700" cy="993775"/>
          </a:xfrm>
        </p:spPr>
        <p:txBody>
          <a:bodyPr>
            <a:normAutofit fontScale="90000"/>
          </a:bodyPr>
          <a:lstStyle/>
          <a:p>
            <a:r>
              <a:rPr lang="en-US" b="1" dirty="0"/>
              <a:t>Gender gap in salary persists: $1.28 male physician for every $1 made by woman</a:t>
            </a:r>
          </a:p>
        </p:txBody>
      </p:sp>
      <p:sp>
        <p:nvSpPr>
          <p:cNvPr id="11" name="Content Placeholder 10">
            <a:extLst>
              <a:ext uri="{FF2B5EF4-FFF2-40B4-BE49-F238E27FC236}">
                <a16:creationId xmlns:a16="http://schemas.microsoft.com/office/drawing/2014/main" id="{CEA58568-3652-8C4A-BC24-BC2C275EBB6F}"/>
              </a:ext>
            </a:extLst>
          </p:cNvPr>
          <p:cNvSpPr>
            <a:spLocks noGrp="1"/>
          </p:cNvSpPr>
          <p:nvPr>
            <p:ph idx="1"/>
          </p:nvPr>
        </p:nvSpPr>
        <p:spPr>
          <a:xfrm>
            <a:off x="628650" y="1488200"/>
            <a:ext cx="7886700" cy="3242234"/>
          </a:xfrm>
        </p:spPr>
        <p:txBody>
          <a:bodyPr>
            <a:normAutofit fontScale="77500" lnSpcReduction="20000"/>
          </a:bodyPr>
          <a:lstStyle/>
          <a:p>
            <a:r>
              <a:rPr lang="en-US" sz="3400" dirty="0"/>
              <a:t>Lack of transparency: If there are industry standards, women negotiate equitably; when there are no standards women negotiate for lower compensation.</a:t>
            </a:r>
          </a:p>
          <a:p>
            <a:endParaRPr lang="en-US" sz="3400" dirty="0"/>
          </a:p>
          <a:p>
            <a:r>
              <a:rPr lang="en-US" sz="3400" dirty="0"/>
              <a:t>In practices where female physicians predominate there is less of a gender gap than those where male physicians predominate.</a:t>
            </a:r>
          </a:p>
          <a:p>
            <a:endParaRPr lang="en-US" sz="3400" dirty="0"/>
          </a:p>
          <a:p>
            <a:r>
              <a:rPr lang="en-US" sz="3400" dirty="0"/>
              <a:t>Women start low and impact continues throughout career</a:t>
            </a:r>
          </a:p>
          <a:p>
            <a:pPr marL="0" indent="0">
              <a:buNone/>
            </a:pPr>
            <a:endParaRPr lang="en-US" sz="1800" dirty="0"/>
          </a:p>
        </p:txBody>
      </p:sp>
      <p:sp>
        <p:nvSpPr>
          <p:cNvPr id="3" name="TextBox 2">
            <a:extLst>
              <a:ext uri="{FF2B5EF4-FFF2-40B4-BE49-F238E27FC236}">
                <a16:creationId xmlns:a16="http://schemas.microsoft.com/office/drawing/2014/main" id="{0CBF8795-67EB-6645-9899-9E075CD5B09D}"/>
              </a:ext>
            </a:extLst>
          </p:cNvPr>
          <p:cNvSpPr txBox="1"/>
          <p:nvPr/>
        </p:nvSpPr>
        <p:spPr>
          <a:xfrm>
            <a:off x="136635" y="4730434"/>
            <a:ext cx="2123090" cy="276999"/>
          </a:xfrm>
          <a:prstGeom prst="rect">
            <a:avLst/>
          </a:prstGeom>
          <a:noFill/>
        </p:spPr>
        <p:txBody>
          <a:bodyPr wrap="square" rtlCol="0">
            <a:spAutoFit/>
          </a:bodyPr>
          <a:lstStyle/>
          <a:p>
            <a:r>
              <a:rPr lang="en-US" sz="1200" dirty="0"/>
              <a:t>(BMJ 2020)</a:t>
            </a:r>
          </a:p>
        </p:txBody>
      </p:sp>
    </p:spTree>
    <p:extLst>
      <p:ext uri="{BB962C8B-B14F-4D97-AF65-F5344CB8AC3E}">
        <p14:creationId xmlns:p14="http://schemas.microsoft.com/office/powerpoint/2010/main" val="97743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F7DA-B51F-E847-A4BC-A66B2CB551D1}"/>
              </a:ext>
            </a:extLst>
          </p:cNvPr>
          <p:cNvSpPr>
            <a:spLocks noGrp="1"/>
          </p:cNvSpPr>
          <p:nvPr>
            <p:ph type="title"/>
          </p:nvPr>
        </p:nvSpPr>
        <p:spPr>
          <a:xfrm>
            <a:off x="527050" y="371901"/>
            <a:ext cx="7886700" cy="993775"/>
          </a:xfrm>
        </p:spPr>
        <p:txBody>
          <a:bodyPr>
            <a:normAutofit fontScale="90000"/>
          </a:bodyPr>
          <a:lstStyle/>
          <a:p>
            <a:r>
              <a:rPr lang="en-US" dirty="0"/>
              <a:t>Gender Gap worsened &amp; Males average 116 K more than females.</a:t>
            </a:r>
          </a:p>
        </p:txBody>
      </p:sp>
      <p:sp>
        <p:nvSpPr>
          <p:cNvPr id="3" name="Content Placeholder 2">
            <a:extLst>
              <a:ext uri="{FF2B5EF4-FFF2-40B4-BE49-F238E27FC236}">
                <a16:creationId xmlns:a16="http://schemas.microsoft.com/office/drawing/2014/main" id="{2669293C-2C35-AB4E-8CC6-BC517673E8D8}"/>
              </a:ext>
            </a:extLst>
          </p:cNvPr>
          <p:cNvSpPr>
            <a:spLocks noGrp="1"/>
          </p:cNvSpPr>
          <p:nvPr>
            <p:ph idx="1"/>
          </p:nvPr>
        </p:nvSpPr>
        <p:spPr>
          <a:xfrm>
            <a:off x="628650" y="1297943"/>
            <a:ext cx="7886700" cy="1581343"/>
          </a:xfrm>
        </p:spPr>
        <p:txBody>
          <a:bodyPr>
            <a:noAutofit/>
          </a:bodyPr>
          <a:lstStyle/>
          <a:p>
            <a:r>
              <a:rPr lang="en-US" dirty="0"/>
              <a:t>Reflects data from &gt; 70% of physicians in US (135K) </a:t>
            </a:r>
          </a:p>
          <a:p>
            <a:r>
              <a:rPr lang="en-US" dirty="0"/>
              <a:t>Overall wages stagnate (2017-2019) for men but rose 2% for women </a:t>
            </a:r>
          </a:p>
          <a:p>
            <a:r>
              <a:rPr lang="en-US" dirty="0"/>
              <a:t>Women harder hit in work / career by pandemic: Gender gap worsened 2020: 28% lower female (25.2% for year 2019)</a:t>
            </a:r>
          </a:p>
          <a:p>
            <a:pPr lvl="1"/>
            <a:r>
              <a:rPr lang="en-US" dirty="0"/>
              <a:t>July 2020 McKinsey report: Women make 43% physician workforce but accounted for 56% of </a:t>
            </a:r>
            <a:r>
              <a:rPr lang="en-US" dirty="0" err="1"/>
              <a:t>covid</a:t>
            </a:r>
            <a:r>
              <a:rPr lang="en-US" dirty="0"/>
              <a:t>-related job losses</a:t>
            </a:r>
          </a:p>
          <a:p>
            <a:r>
              <a:rPr lang="en-US" dirty="0"/>
              <a:t>Male physicians make, on average 116K more than females – across all specialties.</a:t>
            </a:r>
          </a:p>
          <a:p>
            <a:r>
              <a:rPr lang="en-US" dirty="0"/>
              <a:t>Highest compensation mid-sized cities situated closer to rural areas; </a:t>
            </a:r>
            <a:r>
              <a:rPr lang="en-US" i="1" dirty="0"/>
              <a:t>Larger cities with major AMC’s = lower compensation </a:t>
            </a:r>
          </a:p>
        </p:txBody>
      </p:sp>
      <p:sp>
        <p:nvSpPr>
          <p:cNvPr id="4" name="TextBox 3">
            <a:extLst>
              <a:ext uri="{FF2B5EF4-FFF2-40B4-BE49-F238E27FC236}">
                <a16:creationId xmlns:a16="http://schemas.microsoft.com/office/drawing/2014/main" id="{ABD20E7A-BA26-8840-B1D5-29F360A847DA}"/>
              </a:ext>
            </a:extLst>
          </p:cNvPr>
          <p:cNvSpPr txBox="1"/>
          <p:nvPr/>
        </p:nvSpPr>
        <p:spPr>
          <a:xfrm>
            <a:off x="270933" y="4771599"/>
            <a:ext cx="3860800" cy="276999"/>
          </a:xfrm>
          <a:prstGeom prst="rect">
            <a:avLst/>
          </a:prstGeom>
          <a:noFill/>
        </p:spPr>
        <p:txBody>
          <a:bodyPr wrap="square" rtlCol="0">
            <a:spAutoFit/>
          </a:bodyPr>
          <a:lstStyle/>
          <a:p>
            <a:r>
              <a:rPr lang="en-US" sz="1200" dirty="0"/>
              <a:t>(</a:t>
            </a:r>
            <a:r>
              <a:rPr lang="en-US" sz="1200" dirty="0" err="1"/>
              <a:t>Doximity</a:t>
            </a:r>
            <a:r>
              <a:rPr lang="en-US" sz="1200" dirty="0"/>
              <a:t>, </a:t>
            </a:r>
            <a:r>
              <a:rPr lang="en-US" sz="1200" dirty="0" err="1"/>
              <a:t>Mckinsey</a:t>
            </a:r>
            <a:r>
              <a:rPr lang="en-US" sz="1200" dirty="0"/>
              <a:t> report 2020)</a:t>
            </a:r>
          </a:p>
        </p:txBody>
      </p:sp>
    </p:spTree>
    <p:extLst>
      <p:ext uri="{BB962C8B-B14F-4D97-AF65-F5344CB8AC3E}">
        <p14:creationId xmlns:p14="http://schemas.microsoft.com/office/powerpoint/2010/main" val="2099452381"/>
      </p:ext>
    </p:extLst>
  </p:cSld>
  <p:clrMapOvr>
    <a:masterClrMapping/>
  </p:clrMapOvr>
</p:sld>
</file>

<file path=ppt/theme/theme1.xml><?xml version="1.0" encoding="utf-8"?>
<a:theme xmlns:a="http://schemas.openxmlformats.org/drawingml/2006/main" name="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2846</TotalTime>
  <Words>6397</Words>
  <Application>Microsoft Macintosh PowerPoint</Application>
  <PresentationFormat>On-screen Show (16:9)</PresentationFormat>
  <Paragraphs>573</Paragraphs>
  <Slides>68</Slides>
  <Notes>68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68</vt:i4>
      </vt:variant>
    </vt:vector>
  </HeadingPairs>
  <TitlesOfParts>
    <vt:vector size="78" baseType="lpstr">
      <vt:lpstr>Arial</vt:lpstr>
      <vt:lpstr>Arial Narrow</vt:lpstr>
      <vt:lpstr>Calibri</vt:lpstr>
      <vt:lpstr>GuardianSans</vt:lpstr>
      <vt:lpstr>GuardianSansGR</vt:lpstr>
      <vt:lpstr>Helvetica</vt:lpstr>
      <vt:lpstr>Custom Design</vt:lpstr>
      <vt:lpstr>1_Custom Design</vt:lpstr>
      <vt:lpstr>2_Custom Design</vt:lpstr>
      <vt:lpstr>3_Custom Design</vt:lpstr>
      <vt:lpstr>MoneyTalks! Show Us the Money: Women and Salary Negotiation</vt:lpstr>
      <vt:lpstr>PowerPoint Presentation</vt:lpstr>
      <vt:lpstr>Disclosures: None</vt:lpstr>
      <vt:lpstr>Who are we to talk about money?</vt:lpstr>
      <vt:lpstr>PowerPoint Presentation</vt:lpstr>
      <vt:lpstr>Learning Objectives </vt:lpstr>
      <vt:lpstr>PowerPoint Presentation</vt:lpstr>
      <vt:lpstr>Gender gap in salary persists: $1.28 male physician for every $1 made by woman</vt:lpstr>
      <vt:lpstr>Gender Gap worsened &amp; Males average 116 K more than females.</vt:lpstr>
      <vt:lpstr>AAMC Faculty Annual Salary Survey finds gender gap discrepancy in basic sciences to clinical sciences.</vt:lpstr>
      <vt:lpstr>PowerPoint Presentation</vt:lpstr>
      <vt:lpstr>PowerPoint Presentation</vt:lpstr>
      <vt:lpstr>The gender wage gap persists regardless of specialty.</vt:lpstr>
      <vt:lpstr>Why Does the Gender Gap Exist?</vt:lpstr>
      <vt:lpstr>Primary Care Data: Women spend more time with patients and generate less revenue than male colleagues in the same practices.</vt:lpstr>
      <vt:lpstr>Why the Gap?</vt:lpstr>
      <vt:lpstr>PowerPoint Presentation</vt:lpstr>
      <vt:lpstr>Gender differences: Negotiation</vt:lpstr>
      <vt:lpstr>Small groups –Time to Negotiate!</vt:lpstr>
      <vt:lpstr>Case Study #1: First job out of residency</vt:lpstr>
      <vt:lpstr>Case Study #2: Early Career  </vt:lpstr>
      <vt:lpstr>Case Study #3: Established Career</vt:lpstr>
      <vt:lpstr>Group Rooms: I. After Residency, II. Early Career, III. Established Career / PD</vt:lpstr>
      <vt:lpstr>PowerPoint Presentation</vt:lpstr>
      <vt:lpstr>Research salary/benefits </vt:lpstr>
      <vt:lpstr>PowerPoint Presentation</vt:lpstr>
      <vt:lpstr>DATA – Research the Job’s Value</vt:lpstr>
      <vt:lpstr>PowerPoint Presentation</vt:lpstr>
      <vt:lpstr>PowerPoint Presentation</vt:lpstr>
      <vt:lpstr>Universities are also public – be persistent. </vt:lpstr>
      <vt:lpstr>PowerPoint Presentation</vt:lpstr>
      <vt:lpstr>Legalities: Employees can discuss salaries and MAY not have to share previous salary with interviewer.</vt:lpstr>
      <vt:lpstr>Salary History Bans  All employers  All state agencies</vt:lpstr>
      <vt:lpstr>Pause. </vt:lpstr>
      <vt:lpstr>Pause and Breathe: Buy Time!</vt:lpstr>
      <vt:lpstr>How to Say it: Early</vt:lpstr>
      <vt:lpstr>How to say it: Previous Salary history (and know your range)</vt:lpstr>
      <vt:lpstr>How NOT to say it: Low salary offer</vt:lpstr>
      <vt:lpstr>How NOT to say it: Low salary offer – avoid yes / no and be confident.</vt:lpstr>
      <vt:lpstr>How NOT to say it: Low salary offer – lay out salary expectations</vt:lpstr>
      <vt:lpstr>How to Say It: Low offer</vt:lpstr>
      <vt:lpstr>How NOT to say it: why you need $ just don’t! (and same applies to the employer)</vt:lpstr>
      <vt:lpstr>Do we gaslight our own? Family Medicine’s bias – relationship based, may perpetuate the discomfort in discussing salary</vt:lpstr>
      <vt:lpstr>Use other job offers to your advantage for salary and more </vt:lpstr>
      <vt:lpstr>Large Group Case: The COVID Saga</vt:lpstr>
      <vt:lpstr>COVID-19 threatens Mothers in Medicine</vt:lpstr>
      <vt:lpstr>PowerPoint Presentation</vt:lpstr>
      <vt:lpstr>COVID-19 threatens Mothers in Medicine</vt:lpstr>
      <vt:lpstr>Negotiation Tips: Summary </vt:lpstr>
      <vt:lpstr>Women in Medicine – On Demand Sessions</vt:lpstr>
      <vt:lpstr>Contact Info:</vt:lpstr>
      <vt:lpstr>References and additional Material</vt:lpstr>
      <vt:lpstr> Please download handouts for more useful resources </vt:lpstr>
      <vt:lpstr>Institutions and Specialty Organizations have tasks and behaviors they can do to improve salary equity for women and minority applicants.</vt:lpstr>
      <vt:lpstr>Do we Gaslight our own? Family Medicine’s bias – relationship based, may perpetuate the discomfort in discussing salary</vt:lpstr>
      <vt:lpstr>Public information: nonprofit 990 and Universities</vt:lpstr>
      <vt:lpstr>Consider Advocating for the Paycheck Fairness Act for national prohibition of asking for salary history</vt:lpstr>
      <vt:lpstr>PowerPoint Presentation</vt:lpstr>
      <vt:lpstr>Business Groups &amp; Many Republicans Oppose PFA</vt:lpstr>
      <vt:lpstr>Advocacy – the gender gap is predicted to close in 2059 for white women to white men. Averaged out in  2106.</vt:lpstr>
      <vt:lpstr>Gender pay gap – valid across races</vt:lpstr>
      <vt:lpstr>Gender pay gap – valid across races</vt:lpstr>
      <vt:lpstr>Male to female transgender experience a drop in pay</vt:lpstr>
      <vt:lpstr>Opportunity Gap increases over Women’s careers</vt:lpstr>
      <vt:lpstr>Opportunity Gap also follows Black women and minorities.</vt:lpstr>
      <vt:lpstr>RVU’s and Gender: Are female procedures valued at lower RVUs than a similar male procedure (uterus vs prostate)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Lautenschlaeger, Natascha</dc:creator>
  <cp:lastModifiedBy>Lautenschlaeger, Natascha</cp:lastModifiedBy>
  <cp:revision>61</cp:revision>
  <dcterms:created xsi:type="dcterms:W3CDTF">2021-05-02T14:17:40Z</dcterms:created>
  <dcterms:modified xsi:type="dcterms:W3CDTF">2021-05-04T16:16:33Z</dcterms:modified>
</cp:coreProperties>
</file>