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1" r:id="rId4"/>
    <p:sldId id="348" r:id="rId5"/>
    <p:sldId id="347" r:id="rId6"/>
    <p:sldId id="349" r:id="rId7"/>
    <p:sldId id="263" r:id="rId8"/>
    <p:sldId id="359" r:id="rId9"/>
    <p:sldId id="269" r:id="rId10"/>
    <p:sldId id="267" r:id="rId11"/>
    <p:sldId id="268" r:id="rId12"/>
    <p:sldId id="351" r:id="rId13"/>
    <p:sldId id="350" r:id="rId14"/>
    <p:sldId id="270" r:id="rId15"/>
    <p:sldId id="272" r:id="rId16"/>
    <p:sldId id="258" r:id="rId17"/>
    <p:sldId id="274" r:id="rId18"/>
    <p:sldId id="275" r:id="rId19"/>
    <p:sldId id="306" r:id="rId20"/>
    <p:sldId id="352" r:id="rId21"/>
    <p:sldId id="293" r:id="rId22"/>
    <p:sldId id="308" r:id="rId23"/>
    <p:sldId id="342" r:id="rId24"/>
    <p:sldId id="344" r:id="rId25"/>
    <p:sldId id="259" r:id="rId26"/>
    <p:sldId id="260" r:id="rId27"/>
    <p:sldId id="273" r:id="rId28"/>
    <p:sldId id="357" r:id="rId29"/>
    <p:sldId id="354" r:id="rId30"/>
    <p:sldId id="355" r:id="rId31"/>
    <p:sldId id="3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9"/>
    <p:restoredTop sz="78089"/>
  </p:normalViewPr>
  <p:slideViewPr>
    <p:cSldViewPr snapToGrid="0">
      <p:cViewPr>
        <p:scale>
          <a:sx n="88" d="100"/>
          <a:sy n="88" d="100"/>
        </p:scale>
        <p:origin x="112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0-A74C-B9C5-F919E8E8EDF3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0-A74C-B9C5-F919E8E8EDF3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92.6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2-7A4B-8E04-71D71DB20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8-5246-B40B-7A57E2AD8661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8-5246-B40B-7A57E2AD8661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8-5246-B40B-7A57E2AD8661}"/>
              </c:ext>
            </c:extLst>
          </c:dPt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Hispanic/Latinx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79.5</c:v>
                </c:pt>
                <c:pt idx="1">
                  <c:v>14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6-0548-A991-2808505E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CB031-0ECC-48CE-B101-2BD4946F58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F78150-55E0-441A-A50C-CBBB8D05DD06}">
      <dgm:prSet/>
      <dgm:spPr/>
      <dgm:t>
        <a:bodyPr/>
        <a:lstStyle/>
        <a:p>
          <a:r>
            <a:rPr lang="en-US"/>
            <a:t>Pre-Exposure Prophylaxis (PrEP)</a:t>
          </a:r>
        </a:p>
      </dgm:t>
    </dgm:pt>
    <dgm:pt modelId="{F6827075-9BDE-42A5-B903-F4784F666375}" type="parTrans" cxnId="{F53E2B00-EEFD-4A5C-95E0-E0BFA240A985}">
      <dgm:prSet/>
      <dgm:spPr/>
      <dgm:t>
        <a:bodyPr/>
        <a:lstStyle/>
        <a:p>
          <a:endParaRPr lang="en-US"/>
        </a:p>
      </dgm:t>
    </dgm:pt>
    <dgm:pt modelId="{B61FF842-95F4-4905-BA59-7E9EB7B7D5B0}" type="sibTrans" cxnId="{F53E2B00-EEFD-4A5C-95E0-E0BFA240A985}">
      <dgm:prSet/>
      <dgm:spPr/>
      <dgm:t>
        <a:bodyPr/>
        <a:lstStyle/>
        <a:p>
          <a:endParaRPr lang="en-US"/>
        </a:p>
      </dgm:t>
    </dgm:pt>
    <dgm:pt modelId="{F2BDCC34-8CF7-4D0B-B3ED-63434AD686AD}">
      <dgm:prSet/>
      <dgm:spPr/>
      <dgm:t>
        <a:bodyPr/>
        <a:lstStyle/>
        <a:p>
          <a:r>
            <a:rPr lang="en-US"/>
            <a:t>For those who are HIV-NEGATIVE &amp; At-Risk</a:t>
          </a:r>
        </a:p>
      </dgm:t>
    </dgm:pt>
    <dgm:pt modelId="{382CCC7A-ABFF-4C4C-BE73-CB5DDF19E02B}" type="parTrans" cxnId="{2800C28F-9DD0-448B-B269-8FF28982D3FD}">
      <dgm:prSet/>
      <dgm:spPr/>
      <dgm:t>
        <a:bodyPr/>
        <a:lstStyle/>
        <a:p>
          <a:endParaRPr lang="en-US"/>
        </a:p>
      </dgm:t>
    </dgm:pt>
    <dgm:pt modelId="{07A87F0E-7A3C-4B51-840F-1124257E14E4}" type="sibTrans" cxnId="{2800C28F-9DD0-448B-B269-8FF28982D3FD}">
      <dgm:prSet/>
      <dgm:spPr/>
      <dgm:t>
        <a:bodyPr/>
        <a:lstStyle/>
        <a:p>
          <a:endParaRPr lang="en-US"/>
        </a:p>
      </dgm:t>
    </dgm:pt>
    <dgm:pt modelId="{F69C67D2-9392-4E91-B6E7-98933513234F}">
      <dgm:prSet/>
      <dgm:spPr/>
      <dgm:t>
        <a:bodyPr/>
        <a:lstStyle/>
        <a:p>
          <a:r>
            <a:rPr lang="en-US"/>
            <a:t>Does NOT protect against other STDs</a:t>
          </a:r>
        </a:p>
      </dgm:t>
    </dgm:pt>
    <dgm:pt modelId="{D4012B50-820A-42D4-AE35-72FBE7CE288C}" type="parTrans" cxnId="{32DD1669-8693-458F-9E00-F2D908ABD791}">
      <dgm:prSet/>
      <dgm:spPr/>
      <dgm:t>
        <a:bodyPr/>
        <a:lstStyle/>
        <a:p>
          <a:endParaRPr lang="en-US"/>
        </a:p>
      </dgm:t>
    </dgm:pt>
    <dgm:pt modelId="{0522888B-8B12-43D8-BD28-25BBC829DDA0}" type="sibTrans" cxnId="{32DD1669-8693-458F-9E00-F2D908ABD791}">
      <dgm:prSet/>
      <dgm:spPr/>
      <dgm:t>
        <a:bodyPr/>
        <a:lstStyle/>
        <a:p>
          <a:endParaRPr lang="en-US"/>
        </a:p>
      </dgm:t>
    </dgm:pt>
    <dgm:pt modelId="{33B4EA93-2DCA-254F-ACDB-ED3302A92501}" type="pres">
      <dgm:prSet presAssocID="{F1BCB031-0ECC-48CE-B101-2BD4946F58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0C89E4-4659-C045-95B0-2E2530542D64}" type="pres">
      <dgm:prSet presAssocID="{C3F78150-55E0-441A-A50C-CBBB8D05DD06}" presName="hierRoot1" presStyleCnt="0"/>
      <dgm:spPr/>
    </dgm:pt>
    <dgm:pt modelId="{5CF92852-F9D2-CE42-8752-791DEC101919}" type="pres">
      <dgm:prSet presAssocID="{C3F78150-55E0-441A-A50C-CBBB8D05DD06}" presName="composite" presStyleCnt="0"/>
      <dgm:spPr/>
    </dgm:pt>
    <dgm:pt modelId="{C5EEAD0A-F31F-744C-A83D-71ED0DCD1933}" type="pres">
      <dgm:prSet presAssocID="{C3F78150-55E0-441A-A50C-CBBB8D05DD06}" presName="background" presStyleLbl="node0" presStyleIdx="0" presStyleCnt="3"/>
      <dgm:spPr/>
    </dgm:pt>
    <dgm:pt modelId="{31392379-D6F7-C541-A568-5CCF39A60C78}" type="pres">
      <dgm:prSet presAssocID="{C3F78150-55E0-441A-A50C-CBBB8D05DD06}" presName="text" presStyleLbl="fgAcc0" presStyleIdx="0" presStyleCnt="3">
        <dgm:presLayoutVars>
          <dgm:chPref val="3"/>
        </dgm:presLayoutVars>
      </dgm:prSet>
      <dgm:spPr/>
    </dgm:pt>
    <dgm:pt modelId="{B4600085-3D87-2C43-9491-B4CA13322BFC}" type="pres">
      <dgm:prSet presAssocID="{C3F78150-55E0-441A-A50C-CBBB8D05DD06}" presName="hierChild2" presStyleCnt="0"/>
      <dgm:spPr/>
    </dgm:pt>
    <dgm:pt modelId="{9D5485D0-1DC5-864B-982A-D5E4835795FA}" type="pres">
      <dgm:prSet presAssocID="{F2BDCC34-8CF7-4D0B-B3ED-63434AD686AD}" presName="hierRoot1" presStyleCnt="0"/>
      <dgm:spPr/>
    </dgm:pt>
    <dgm:pt modelId="{9D6B3545-0A23-9F42-9B71-E53C9AE5ECD9}" type="pres">
      <dgm:prSet presAssocID="{F2BDCC34-8CF7-4D0B-B3ED-63434AD686AD}" presName="composite" presStyleCnt="0"/>
      <dgm:spPr/>
    </dgm:pt>
    <dgm:pt modelId="{02FD4A31-4D96-5A45-A234-F92F92B648CB}" type="pres">
      <dgm:prSet presAssocID="{F2BDCC34-8CF7-4D0B-B3ED-63434AD686AD}" presName="background" presStyleLbl="node0" presStyleIdx="1" presStyleCnt="3"/>
      <dgm:spPr/>
    </dgm:pt>
    <dgm:pt modelId="{CAE14511-AEDF-994B-8472-C9B0A6972120}" type="pres">
      <dgm:prSet presAssocID="{F2BDCC34-8CF7-4D0B-B3ED-63434AD686AD}" presName="text" presStyleLbl="fgAcc0" presStyleIdx="1" presStyleCnt="3">
        <dgm:presLayoutVars>
          <dgm:chPref val="3"/>
        </dgm:presLayoutVars>
      </dgm:prSet>
      <dgm:spPr/>
    </dgm:pt>
    <dgm:pt modelId="{8D78B9B8-6F51-2841-9F7E-1F5AA373914F}" type="pres">
      <dgm:prSet presAssocID="{F2BDCC34-8CF7-4D0B-B3ED-63434AD686AD}" presName="hierChild2" presStyleCnt="0"/>
      <dgm:spPr/>
    </dgm:pt>
    <dgm:pt modelId="{94298399-E48C-7E40-8712-AE5B2B516780}" type="pres">
      <dgm:prSet presAssocID="{F69C67D2-9392-4E91-B6E7-98933513234F}" presName="hierRoot1" presStyleCnt="0"/>
      <dgm:spPr/>
    </dgm:pt>
    <dgm:pt modelId="{CDD5EAAD-8392-9049-9223-C93F6A98D64C}" type="pres">
      <dgm:prSet presAssocID="{F69C67D2-9392-4E91-B6E7-98933513234F}" presName="composite" presStyleCnt="0"/>
      <dgm:spPr/>
    </dgm:pt>
    <dgm:pt modelId="{D4835E4C-BFC1-2240-835F-9FCC3606F495}" type="pres">
      <dgm:prSet presAssocID="{F69C67D2-9392-4E91-B6E7-98933513234F}" presName="background" presStyleLbl="node0" presStyleIdx="2" presStyleCnt="3"/>
      <dgm:spPr/>
    </dgm:pt>
    <dgm:pt modelId="{F7D721E5-3351-274E-A8F0-EA6C95B8B042}" type="pres">
      <dgm:prSet presAssocID="{F69C67D2-9392-4E91-B6E7-98933513234F}" presName="text" presStyleLbl="fgAcc0" presStyleIdx="2" presStyleCnt="3">
        <dgm:presLayoutVars>
          <dgm:chPref val="3"/>
        </dgm:presLayoutVars>
      </dgm:prSet>
      <dgm:spPr/>
    </dgm:pt>
    <dgm:pt modelId="{D4545A5A-BA15-654E-ACB5-B55ECEC1511D}" type="pres">
      <dgm:prSet presAssocID="{F69C67D2-9392-4E91-B6E7-98933513234F}" presName="hierChild2" presStyleCnt="0"/>
      <dgm:spPr/>
    </dgm:pt>
  </dgm:ptLst>
  <dgm:cxnLst>
    <dgm:cxn modelId="{F53E2B00-EEFD-4A5C-95E0-E0BFA240A985}" srcId="{F1BCB031-0ECC-48CE-B101-2BD4946F5827}" destId="{C3F78150-55E0-441A-A50C-CBBB8D05DD06}" srcOrd="0" destOrd="0" parTransId="{F6827075-9BDE-42A5-B903-F4784F666375}" sibTransId="{B61FF842-95F4-4905-BA59-7E9EB7B7D5B0}"/>
    <dgm:cxn modelId="{10189321-7E1A-C848-ADA6-83A89D037A62}" type="presOf" srcId="{F2BDCC34-8CF7-4D0B-B3ED-63434AD686AD}" destId="{CAE14511-AEDF-994B-8472-C9B0A6972120}" srcOrd="0" destOrd="0" presId="urn:microsoft.com/office/officeart/2005/8/layout/hierarchy1"/>
    <dgm:cxn modelId="{FE02FA3A-71D3-3548-9A92-BBA4B0BE8579}" type="presOf" srcId="{F69C67D2-9392-4E91-B6E7-98933513234F}" destId="{F7D721E5-3351-274E-A8F0-EA6C95B8B042}" srcOrd="0" destOrd="0" presId="urn:microsoft.com/office/officeart/2005/8/layout/hierarchy1"/>
    <dgm:cxn modelId="{B4724F67-AFAB-764A-9C2A-FC4E62CD062B}" type="presOf" srcId="{C3F78150-55E0-441A-A50C-CBBB8D05DD06}" destId="{31392379-D6F7-C541-A568-5CCF39A60C78}" srcOrd="0" destOrd="0" presId="urn:microsoft.com/office/officeart/2005/8/layout/hierarchy1"/>
    <dgm:cxn modelId="{32DD1669-8693-458F-9E00-F2D908ABD791}" srcId="{F1BCB031-0ECC-48CE-B101-2BD4946F5827}" destId="{F69C67D2-9392-4E91-B6E7-98933513234F}" srcOrd="2" destOrd="0" parTransId="{D4012B50-820A-42D4-AE35-72FBE7CE288C}" sibTransId="{0522888B-8B12-43D8-BD28-25BBC829DDA0}"/>
    <dgm:cxn modelId="{2800C28F-9DD0-448B-B269-8FF28982D3FD}" srcId="{F1BCB031-0ECC-48CE-B101-2BD4946F5827}" destId="{F2BDCC34-8CF7-4D0B-B3ED-63434AD686AD}" srcOrd="1" destOrd="0" parTransId="{382CCC7A-ABFF-4C4C-BE73-CB5DDF19E02B}" sibTransId="{07A87F0E-7A3C-4B51-840F-1124257E14E4}"/>
    <dgm:cxn modelId="{A62179EB-D1D5-4B45-9F56-9EC29A6585DE}" type="presOf" srcId="{F1BCB031-0ECC-48CE-B101-2BD4946F5827}" destId="{33B4EA93-2DCA-254F-ACDB-ED3302A92501}" srcOrd="0" destOrd="0" presId="urn:microsoft.com/office/officeart/2005/8/layout/hierarchy1"/>
    <dgm:cxn modelId="{0AD4319C-38E8-B34E-B881-41ECA64224ED}" type="presParOf" srcId="{33B4EA93-2DCA-254F-ACDB-ED3302A92501}" destId="{CF0C89E4-4659-C045-95B0-2E2530542D64}" srcOrd="0" destOrd="0" presId="urn:microsoft.com/office/officeart/2005/8/layout/hierarchy1"/>
    <dgm:cxn modelId="{3C81215A-2767-DE4C-A3CF-BB80FE95EDB0}" type="presParOf" srcId="{CF0C89E4-4659-C045-95B0-2E2530542D64}" destId="{5CF92852-F9D2-CE42-8752-791DEC101919}" srcOrd="0" destOrd="0" presId="urn:microsoft.com/office/officeart/2005/8/layout/hierarchy1"/>
    <dgm:cxn modelId="{CE64D3CF-9910-164E-A5FE-75D75593FF22}" type="presParOf" srcId="{5CF92852-F9D2-CE42-8752-791DEC101919}" destId="{C5EEAD0A-F31F-744C-A83D-71ED0DCD1933}" srcOrd="0" destOrd="0" presId="urn:microsoft.com/office/officeart/2005/8/layout/hierarchy1"/>
    <dgm:cxn modelId="{D6FFDD71-0942-2647-AF35-240CF1EB1E2D}" type="presParOf" srcId="{5CF92852-F9D2-CE42-8752-791DEC101919}" destId="{31392379-D6F7-C541-A568-5CCF39A60C78}" srcOrd="1" destOrd="0" presId="urn:microsoft.com/office/officeart/2005/8/layout/hierarchy1"/>
    <dgm:cxn modelId="{0C861859-D6AE-6944-AA9D-5387235BBD2D}" type="presParOf" srcId="{CF0C89E4-4659-C045-95B0-2E2530542D64}" destId="{B4600085-3D87-2C43-9491-B4CA13322BFC}" srcOrd="1" destOrd="0" presId="urn:microsoft.com/office/officeart/2005/8/layout/hierarchy1"/>
    <dgm:cxn modelId="{4A0FEC24-349E-0C4B-A006-BEEF27C1566D}" type="presParOf" srcId="{33B4EA93-2DCA-254F-ACDB-ED3302A92501}" destId="{9D5485D0-1DC5-864B-982A-D5E4835795FA}" srcOrd="1" destOrd="0" presId="urn:microsoft.com/office/officeart/2005/8/layout/hierarchy1"/>
    <dgm:cxn modelId="{9DDF2FD3-0A21-6D4D-80BC-01361A6841A8}" type="presParOf" srcId="{9D5485D0-1DC5-864B-982A-D5E4835795FA}" destId="{9D6B3545-0A23-9F42-9B71-E53C9AE5ECD9}" srcOrd="0" destOrd="0" presId="urn:microsoft.com/office/officeart/2005/8/layout/hierarchy1"/>
    <dgm:cxn modelId="{F1144C50-504C-C446-B06A-5CFEBBBB0F9E}" type="presParOf" srcId="{9D6B3545-0A23-9F42-9B71-E53C9AE5ECD9}" destId="{02FD4A31-4D96-5A45-A234-F92F92B648CB}" srcOrd="0" destOrd="0" presId="urn:microsoft.com/office/officeart/2005/8/layout/hierarchy1"/>
    <dgm:cxn modelId="{254F4C99-F920-B244-99FC-E23147139560}" type="presParOf" srcId="{9D6B3545-0A23-9F42-9B71-E53C9AE5ECD9}" destId="{CAE14511-AEDF-994B-8472-C9B0A6972120}" srcOrd="1" destOrd="0" presId="urn:microsoft.com/office/officeart/2005/8/layout/hierarchy1"/>
    <dgm:cxn modelId="{08A86417-C7FC-6A45-AF5F-7AF902208FD7}" type="presParOf" srcId="{9D5485D0-1DC5-864B-982A-D5E4835795FA}" destId="{8D78B9B8-6F51-2841-9F7E-1F5AA373914F}" srcOrd="1" destOrd="0" presId="urn:microsoft.com/office/officeart/2005/8/layout/hierarchy1"/>
    <dgm:cxn modelId="{9797238C-DF27-1742-A81F-4EF6D5CB0077}" type="presParOf" srcId="{33B4EA93-2DCA-254F-ACDB-ED3302A92501}" destId="{94298399-E48C-7E40-8712-AE5B2B516780}" srcOrd="2" destOrd="0" presId="urn:microsoft.com/office/officeart/2005/8/layout/hierarchy1"/>
    <dgm:cxn modelId="{13243653-06A3-D94F-B199-4A29A228F2AA}" type="presParOf" srcId="{94298399-E48C-7E40-8712-AE5B2B516780}" destId="{CDD5EAAD-8392-9049-9223-C93F6A98D64C}" srcOrd="0" destOrd="0" presId="urn:microsoft.com/office/officeart/2005/8/layout/hierarchy1"/>
    <dgm:cxn modelId="{7086A45E-4547-1747-BBD9-5004251966DD}" type="presParOf" srcId="{CDD5EAAD-8392-9049-9223-C93F6A98D64C}" destId="{D4835E4C-BFC1-2240-835F-9FCC3606F495}" srcOrd="0" destOrd="0" presId="urn:microsoft.com/office/officeart/2005/8/layout/hierarchy1"/>
    <dgm:cxn modelId="{752E4284-6B7F-C34D-AAFF-C078DD117F92}" type="presParOf" srcId="{CDD5EAAD-8392-9049-9223-C93F6A98D64C}" destId="{F7D721E5-3351-274E-A8F0-EA6C95B8B042}" srcOrd="1" destOrd="0" presId="urn:microsoft.com/office/officeart/2005/8/layout/hierarchy1"/>
    <dgm:cxn modelId="{33E3F3A7-BB56-2C41-BBBA-DE24ADE04B02}" type="presParOf" srcId="{94298399-E48C-7E40-8712-AE5B2B516780}" destId="{D4545A5A-BA15-654E-ACB5-B55ECEC151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E14A5-6A80-4402-87F1-3ADD66E7C7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7B7C95-0092-4EDE-B25F-DB53B94042A7}">
      <dgm:prSet/>
      <dgm:spPr/>
      <dgm:t>
        <a:bodyPr/>
        <a:lstStyle/>
        <a:p>
          <a:r>
            <a:rPr lang="en-US"/>
            <a:t>Stigma</a:t>
          </a:r>
        </a:p>
      </dgm:t>
    </dgm:pt>
    <dgm:pt modelId="{B3954135-FD24-4AD9-BD43-A82A5F598B20}" type="parTrans" cxnId="{9E8F82DE-5768-4F09-A1F5-49FF88F39F65}">
      <dgm:prSet/>
      <dgm:spPr/>
      <dgm:t>
        <a:bodyPr/>
        <a:lstStyle/>
        <a:p>
          <a:endParaRPr lang="en-US"/>
        </a:p>
      </dgm:t>
    </dgm:pt>
    <dgm:pt modelId="{5EF0D8F1-DFA7-492C-9F06-3E4743FAE34E}" type="sibTrans" cxnId="{9E8F82DE-5768-4F09-A1F5-49FF88F39F65}">
      <dgm:prSet/>
      <dgm:spPr/>
      <dgm:t>
        <a:bodyPr/>
        <a:lstStyle/>
        <a:p>
          <a:endParaRPr lang="en-US"/>
        </a:p>
      </dgm:t>
    </dgm:pt>
    <dgm:pt modelId="{E4D10BE0-B2B7-414F-88D7-2C816FAEB01A}">
      <dgm:prSet/>
      <dgm:spPr/>
      <dgm:t>
        <a:bodyPr/>
        <a:lstStyle/>
        <a:p>
          <a:r>
            <a:rPr lang="en-US"/>
            <a:t>Cost</a:t>
          </a:r>
        </a:p>
      </dgm:t>
    </dgm:pt>
    <dgm:pt modelId="{3809D680-F5EB-438B-9CA9-4B69576AB88A}" type="parTrans" cxnId="{B7F4C240-7A1C-477A-86EB-7DEFA4F2C513}">
      <dgm:prSet/>
      <dgm:spPr/>
      <dgm:t>
        <a:bodyPr/>
        <a:lstStyle/>
        <a:p>
          <a:endParaRPr lang="en-US"/>
        </a:p>
      </dgm:t>
    </dgm:pt>
    <dgm:pt modelId="{9DB5CB1F-945A-4FAB-8F18-B5248FDC5944}" type="sibTrans" cxnId="{B7F4C240-7A1C-477A-86EB-7DEFA4F2C513}">
      <dgm:prSet/>
      <dgm:spPr/>
      <dgm:t>
        <a:bodyPr/>
        <a:lstStyle/>
        <a:p>
          <a:endParaRPr lang="en-US"/>
        </a:p>
      </dgm:t>
    </dgm:pt>
    <dgm:pt modelId="{B1F85FCE-6A3A-42D2-A72F-96553974A152}">
      <dgm:prSet/>
      <dgm:spPr/>
      <dgm:t>
        <a:bodyPr/>
        <a:lstStyle/>
        <a:p>
          <a:r>
            <a:rPr lang="en-US"/>
            <a:t>Knowledge</a:t>
          </a:r>
        </a:p>
      </dgm:t>
    </dgm:pt>
    <dgm:pt modelId="{A8672E1A-A362-4C6F-A6F8-13E1E4809A88}" type="parTrans" cxnId="{07F39315-54E0-4CA2-AC5C-F6754CB95B88}">
      <dgm:prSet/>
      <dgm:spPr/>
      <dgm:t>
        <a:bodyPr/>
        <a:lstStyle/>
        <a:p>
          <a:endParaRPr lang="en-US"/>
        </a:p>
      </dgm:t>
    </dgm:pt>
    <dgm:pt modelId="{081D22FF-4E40-4553-80FF-7AD033488DAD}" type="sibTrans" cxnId="{07F39315-54E0-4CA2-AC5C-F6754CB95B88}">
      <dgm:prSet/>
      <dgm:spPr/>
      <dgm:t>
        <a:bodyPr/>
        <a:lstStyle/>
        <a:p>
          <a:endParaRPr lang="en-US"/>
        </a:p>
      </dgm:t>
    </dgm:pt>
    <dgm:pt modelId="{4DFD809C-2E95-5446-9A4A-58111BDE8769}" type="pres">
      <dgm:prSet presAssocID="{BF8E14A5-6A80-4402-87F1-3ADD66E7C7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8CDEED-68D7-5E43-B4C3-38C8A3D39BE0}" type="pres">
      <dgm:prSet presAssocID="{827B7C95-0092-4EDE-B25F-DB53B94042A7}" presName="hierRoot1" presStyleCnt="0"/>
      <dgm:spPr/>
    </dgm:pt>
    <dgm:pt modelId="{8717931E-025B-3A48-BA82-07671AB6FB81}" type="pres">
      <dgm:prSet presAssocID="{827B7C95-0092-4EDE-B25F-DB53B94042A7}" presName="composite" presStyleCnt="0"/>
      <dgm:spPr/>
    </dgm:pt>
    <dgm:pt modelId="{94A724B4-BF76-3343-AB99-B5A0EC00F184}" type="pres">
      <dgm:prSet presAssocID="{827B7C95-0092-4EDE-B25F-DB53B94042A7}" presName="background" presStyleLbl="node0" presStyleIdx="0" presStyleCnt="3"/>
      <dgm:spPr/>
    </dgm:pt>
    <dgm:pt modelId="{6AB7DABC-E24D-E944-9B92-BA7A4728441A}" type="pres">
      <dgm:prSet presAssocID="{827B7C95-0092-4EDE-B25F-DB53B94042A7}" presName="text" presStyleLbl="fgAcc0" presStyleIdx="0" presStyleCnt="3">
        <dgm:presLayoutVars>
          <dgm:chPref val="3"/>
        </dgm:presLayoutVars>
      </dgm:prSet>
      <dgm:spPr/>
    </dgm:pt>
    <dgm:pt modelId="{4C302BE8-C855-0E40-B9B1-650DD43C5444}" type="pres">
      <dgm:prSet presAssocID="{827B7C95-0092-4EDE-B25F-DB53B94042A7}" presName="hierChild2" presStyleCnt="0"/>
      <dgm:spPr/>
    </dgm:pt>
    <dgm:pt modelId="{4F9FAF9E-F327-1A41-9114-984ABF230D34}" type="pres">
      <dgm:prSet presAssocID="{E4D10BE0-B2B7-414F-88D7-2C816FAEB01A}" presName="hierRoot1" presStyleCnt="0"/>
      <dgm:spPr/>
    </dgm:pt>
    <dgm:pt modelId="{F8A124D3-E90D-8349-88D8-CD84410D3C5B}" type="pres">
      <dgm:prSet presAssocID="{E4D10BE0-B2B7-414F-88D7-2C816FAEB01A}" presName="composite" presStyleCnt="0"/>
      <dgm:spPr/>
    </dgm:pt>
    <dgm:pt modelId="{B4FC8B75-823F-FE49-8160-062A6ED6EEDC}" type="pres">
      <dgm:prSet presAssocID="{E4D10BE0-B2B7-414F-88D7-2C816FAEB01A}" presName="background" presStyleLbl="node0" presStyleIdx="1" presStyleCnt="3"/>
      <dgm:spPr/>
    </dgm:pt>
    <dgm:pt modelId="{145C993F-7BA0-4A4A-B8AB-9FCA8FBD6DA5}" type="pres">
      <dgm:prSet presAssocID="{E4D10BE0-B2B7-414F-88D7-2C816FAEB01A}" presName="text" presStyleLbl="fgAcc0" presStyleIdx="1" presStyleCnt="3">
        <dgm:presLayoutVars>
          <dgm:chPref val="3"/>
        </dgm:presLayoutVars>
      </dgm:prSet>
      <dgm:spPr/>
    </dgm:pt>
    <dgm:pt modelId="{FA44FC00-E9FD-A141-A1A5-4F3AB09BDF5C}" type="pres">
      <dgm:prSet presAssocID="{E4D10BE0-B2B7-414F-88D7-2C816FAEB01A}" presName="hierChild2" presStyleCnt="0"/>
      <dgm:spPr/>
    </dgm:pt>
    <dgm:pt modelId="{77B20730-E7A0-C44E-91ED-FA55DED679D6}" type="pres">
      <dgm:prSet presAssocID="{B1F85FCE-6A3A-42D2-A72F-96553974A152}" presName="hierRoot1" presStyleCnt="0"/>
      <dgm:spPr/>
    </dgm:pt>
    <dgm:pt modelId="{7A72CCFF-CB00-EC43-AE21-7A7BA34FC642}" type="pres">
      <dgm:prSet presAssocID="{B1F85FCE-6A3A-42D2-A72F-96553974A152}" presName="composite" presStyleCnt="0"/>
      <dgm:spPr/>
    </dgm:pt>
    <dgm:pt modelId="{DB9B81DB-F0D2-FF44-93C8-3338638E8460}" type="pres">
      <dgm:prSet presAssocID="{B1F85FCE-6A3A-42D2-A72F-96553974A152}" presName="background" presStyleLbl="node0" presStyleIdx="2" presStyleCnt="3"/>
      <dgm:spPr/>
    </dgm:pt>
    <dgm:pt modelId="{9592384F-1E48-6049-9D73-B58D2DFB0846}" type="pres">
      <dgm:prSet presAssocID="{B1F85FCE-6A3A-42D2-A72F-96553974A152}" presName="text" presStyleLbl="fgAcc0" presStyleIdx="2" presStyleCnt="3">
        <dgm:presLayoutVars>
          <dgm:chPref val="3"/>
        </dgm:presLayoutVars>
      </dgm:prSet>
      <dgm:spPr/>
    </dgm:pt>
    <dgm:pt modelId="{845CDA2F-D098-8545-BD76-28C11E0A3A41}" type="pres">
      <dgm:prSet presAssocID="{B1F85FCE-6A3A-42D2-A72F-96553974A152}" presName="hierChild2" presStyleCnt="0"/>
      <dgm:spPr/>
    </dgm:pt>
  </dgm:ptLst>
  <dgm:cxnLst>
    <dgm:cxn modelId="{C37AE609-6C34-B24F-86CA-186BA271C639}" type="presOf" srcId="{BF8E14A5-6A80-4402-87F1-3ADD66E7C7F1}" destId="{4DFD809C-2E95-5446-9A4A-58111BDE8769}" srcOrd="0" destOrd="0" presId="urn:microsoft.com/office/officeart/2005/8/layout/hierarchy1"/>
    <dgm:cxn modelId="{40C0FF11-E323-EB4D-88A6-11CDEC8BC674}" type="presOf" srcId="{B1F85FCE-6A3A-42D2-A72F-96553974A152}" destId="{9592384F-1E48-6049-9D73-B58D2DFB0846}" srcOrd="0" destOrd="0" presId="urn:microsoft.com/office/officeart/2005/8/layout/hierarchy1"/>
    <dgm:cxn modelId="{07F39315-54E0-4CA2-AC5C-F6754CB95B88}" srcId="{BF8E14A5-6A80-4402-87F1-3ADD66E7C7F1}" destId="{B1F85FCE-6A3A-42D2-A72F-96553974A152}" srcOrd="2" destOrd="0" parTransId="{A8672E1A-A362-4C6F-A6F8-13E1E4809A88}" sibTransId="{081D22FF-4E40-4553-80FF-7AD033488DAD}"/>
    <dgm:cxn modelId="{B7F4C240-7A1C-477A-86EB-7DEFA4F2C513}" srcId="{BF8E14A5-6A80-4402-87F1-3ADD66E7C7F1}" destId="{E4D10BE0-B2B7-414F-88D7-2C816FAEB01A}" srcOrd="1" destOrd="0" parTransId="{3809D680-F5EB-438B-9CA9-4B69576AB88A}" sibTransId="{9DB5CB1F-945A-4FAB-8F18-B5248FDC5944}"/>
    <dgm:cxn modelId="{34FA3CAC-4C89-2D4B-B625-02ABD2313A4D}" type="presOf" srcId="{827B7C95-0092-4EDE-B25F-DB53B94042A7}" destId="{6AB7DABC-E24D-E944-9B92-BA7A4728441A}" srcOrd="0" destOrd="0" presId="urn:microsoft.com/office/officeart/2005/8/layout/hierarchy1"/>
    <dgm:cxn modelId="{8A25DAAE-D3FE-D54F-8B6B-A53C7B13D2EF}" type="presOf" srcId="{E4D10BE0-B2B7-414F-88D7-2C816FAEB01A}" destId="{145C993F-7BA0-4A4A-B8AB-9FCA8FBD6DA5}" srcOrd="0" destOrd="0" presId="urn:microsoft.com/office/officeart/2005/8/layout/hierarchy1"/>
    <dgm:cxn modelId="{9E8F82DE-5768-4F09-A1F5-49FF88F39F65}" srcId="{BF8E14A5-6A80-4402-87F1-3ADD66E7C7F1}" destId="{827B7C95-0092-4EDE-B25F-DB53B94042A7}" srcOrd="0" destOrd="0" parTransId="{B3954135-FD24-4AD9-BD43-A82A5F598B20}" sibTransId="{5EF0D8F1-DFA7-492C-9F06-3E4743FAE34E}"/>
    <dgm:cxn modelId="{8540AA6D-7D14-114E-B0E7-3F2CDAFB6B4A}" type="presParOf" srcId="{4DFD809C-2E95-5446-9A4A-58111BDE8769}" destId="{C38CDEED-68D7-5E43-B4C3-38C8A3D39BE0}" srcOrd="0" destOrd="0" presId="urn:microsoft.com/office/officeart/2005/8/layout/hierarchy1"/>
    <dgm:cxn modelId="{B7D91CA1-3A74-ED4E-8186-654791CAFFCF}" type="presParOf" srcId="{C38CDEED-68D7-5E43-B4C3-38C8A3D39BE0}" destId="{8717931E-025B-3A48-BA82-07671AB6FB81}" srcOrd="0" destOrd="0" presId="urn:microsoft.com/office/officeart/2005/8/layout/hierarchy1"/>
    <dgm:cxn modelId="{4536F145-1C2F-1545-A6A0-C0883D33972B}" type="presParOf" srcId="{8717931E-025B-3A48-BA82-07671AB6FB81}" destId="{94A724B4-BF76-3343-AB99-B5A0EC00F184}" srcOrd="0" destOrd="0" presId="urn:microsoft.com/office/officeart/2005/8/layout/hierarchy1"/>
    <dgm:cxn modelId="{57132D9C-D0C5-9848-BCE1-519D08AE0944}" type="presParOf" srcId="{8717931E-025B-3A48-BA82-07671AB6FB81}" destId="{6AB7DABC-E24D-E944-9B92-BA7A4728441A}" srcOrd="1" destOrd="0" presId="urn:microsoft.com/office/officeart/2005/8/layout/hierarchy1"/>
    <dgm:cxn modelId="{68471AE0-0BC6-DD43-B97B-9A24C3619E91}" type="presParOf" srcId="{C38CDEED-68D7-5E43-B4C3-38C8A3D39BE0}" destId="{4C302BE8-C855-0E40-B9B1-650DD43C5444}" srcOrd="1" destOrd="0" presId="urn:microsoft.com/office/officeart/2005/8/layout/hierarchy1"/>
    <dgm:cxn modelId="{FD40B5F9-78E5-D04B-AE98-2A3E40D1F051}" type="presParOf" srcId="{4DFD809C-2E95-5446-9A4A-58111BDE8769}" destId="{4F9FAF9E-F327-1A41-9114-984ABF230D34}" srcOrd="1" destOrd="0" presId="urn:microsoft.com/office/officeart/2005/8/layout/hierarchy1"/>
    <dgm:cxn modelId="{F0E88390-311B-AD4A-9935-6D7830F396B1}" type="presParOf" srcId="{4F9FAF9E-F327-1A41-9114-984ABF230D34}" destId="{F8A124D3-E90D-8349-88D8-CD84410D3C5B}" srcOrd="0" destOrd="0" presId="urn:microsoft.com/office/officeart/2005/8/layout/hierarchy1"/>
    <dgm:cxn modelId="{890136A1-CC15-9F46-B6BE-40A7F618EAD2}" type="presParOf" srcId="{F8A124D3-E90D-8349-88D8-CD84410D3C5B}" destId="{B4FC8B75-823F-FE49-8160-062A6ED6EEDC}" srcOrd="0" destOrd="0" presId="urn:microsoft.com/office/officeart/2005/8/layout/hierarchy1"/>
    <dgm:cxn modelId="{3498687B-4D15-8E46-ACF2-7A485934A171}" type="presParOf" srcId="{F8A124D3-E90D-8349-88D8-CD84410D3C5B}" destId="{145C993F-7BA0-4A4A-B8AB-9FCA8FBD6DA5}" srcOrd="1" destOrd="0" presId="urn:microsoft.com/office/officeart/2005/8/layout/hierarchy1"/>
    <dgm:cxn modelId="{3453BC3A-784A-2945-B3CB-8EAC466E6D49}" type="presParOf" srcId="{4F9FAF9E-F327-1A41-9114-984ABF230D34}" destId="{FA44FC00-E9FD-A141-A1A5-4F3AB09BDF5C}" srcOrd="1" destOrd="0" presId="urn:microsoft.com/office/officeart/2005/8/layout/hierarchy1"/>
    <dgm:cxn modelId="{87208B29-E20E-0848-BB9C-8EFBA3B5563A}" type="presParOf" srcId="{4DFD809C-2E95-5446-9A4A-58111BDE8769}" destId="{77B20730-E7A0-C44E-91ED-FA55DED679D6}" srcOrd="2" destOrd="0" presId="urn:microsoft.com/office/officeart/2005/8/layout/hierarchy1"/>
    <dgm:cxn modelId="{DBF2FA9A-868A-2046-9257-6485D551B692}" type="presParOf" srcId="{77B20730-E7A0-C44E-91ED-FA55DED679D6}" destId="{7A72CCFF-CB00-EC43-AE21-7A7BA34FC642}" srcOrd="0" destOrd="0" presId="urn:microsoft.com/office/officeart/2005/8/layout/hierarchy1"/>
    <dgm:cxn modelId="{95C6838D-D6E5-4140-9D81-FD39D0E8B2E6}" type="presParOf" srcId="{7A72CCFF-CB00-EC43-AE21-7A7BA34FC642}" destId="{DB9B81DB-F0D2-FF44-93C8-3338638E8460}" srcOrd="0" destOrd="0" presId="urn:microsoft.com/office/officeart/2005/8/layout/hierarchy1"/>
    <dgm:cxn modelId="{BC46A8D8-FD69-C24A-B344-BA60D9B1A0FC}" type="presParOf" srcId="{7A72CCFF-CB00-EC43-AE21-7A7BA34FC642}" destId="{9592384F-1E48-6049-9D73-B58D2DFB0846}" srcOrd="1" destOrd="0" presId="urn:microsoft.com/office/officeart/2005/8/layout/hierarchy1"/>
    <dgm:cxn modelId="{7D247B87-4BF6-1343-9B34-1C8493824510}" type="presParOf" srcId="{77B20730-E7A0-C44E-91ED-FA55DED679D6}" destId="{845CDA2F-D098-8545-BD76-28C11E0A3A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52457-89B7-488A-8952-CE36841674C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C1471-20CB-46B9-B063-3CE02F1B954B}">
      <dgm:prSet/>
      <dgm:spPr/>
      <dgm:t>
        <a:bodyPr/>
        <a:lstStyle/>
        <a:p>
          <a:r>
            <a:rPr lang="en-US" dirty="0"/>
            <a:t>Partner with HIV infection</a:t>
          </a:r>
        </a:p>
      </dgm:t>
    </dgm:pt>
    <dgm:pt modelId="{84C70A66-30BC-46F1-B4E6-57A0FE0AED36}" type="parTrans" cxnId="{DFD940EE-413B-4D37-A838-4E4225B3BF51}">
      <dgm:prSet/>
      <dgm:spPr/>
      <dgm:t>
        <a:bodyPr/>
        <a:lstStyle/>
        <a:p>
          <a:endParaRPr lang="en-US"/>
        </a:p>
      </dgm:t>
    </dgm:pt>
    <dgm:pt modelId="{11C71E01-C3CE-4012-804B-FD767F2E7C8F}" type="sibTrans" cxnId="{DFD940EE-413B-4D37-A838-4E4225B3BF51}">
      <dgm:prSet/>
      <dgm:spPr/>
      <dgm:t>
        <a:bodyPr/>
        <a:lstStyle/>
        <a:p>
          <a:endParaRPr lang="en-US"/>
        </a:p>
      </dgm:t>
    </dgm:pt>
    <dgm:pt modelId="{A453AFFD-090B-4EBC-8AEB-B36F6558BC72}">
      <dgm:prSet/>
      <dgm:spPr/>
      <dgm:t>
        <a:bodyPr/>
        <a:lstStyle/>
        <a:p>
          <a:r>
            <a:rPr lang="en-US" dirty="0"/>
            <a:t>Recent STI with syphilis, gonorrhea, or chlamydia* within 6 months </a:t>
          </a:r>
        </a:p>
      </dgm:t>
    </dgm:pt>
    <dgm:pt modelId="{CC4A371D-3AC9-4DA7-B1E8-6E4B2F2AA28C}" type="parTrans" cxnId="{51990B8E-4613-48C6-B34B-A6969F6E50E7}">
      <dgm:prSet/>
      <dgm:spPr/>
      <dgm:t>
        <a:bodyPr/>
        <a:lstStyle/>
        <a:p>
          <a:endParaRPr lang="en-US"/>
        </a:p>
      </dgm:t>
    </dgm:pt>
    <dgm:pt modelId="{34C8BD72-EF05-4488-99FC-E21C00ED6081}" type="sibTrans" cxnId="{51990B8E-4613-48C6-B34B-A6969F6E50E7}">
      <dgm:prSet/>
      <dgm:spPr/>
      <dgm:t>
        <a:bodyPr/>
        <a:lstStyle/>
        <a:p>
          <a:endParaRPr lang="en-US"/>
        </a:p>
      </dgm:t>
    </dgm:pt>
    <dgm:pt modelId="{C1EAF597-1A43-4FD8-8A0D-787806F5F04C}">
      <dgm:prSet/>
      <dgm:spPr/>
      <dgm:t>
        <a:bodyPr/>
        <a:lstStyle/>
        <a:p>
          <a:r>
            <a:rPr lang="en-US" dirty="0"/>
            <a:t>Inconsistent condom use</a:t>
          </a:r>
        </a:p>
      </dgm:t>
    </dgm:pt>
    <dgm:pt modelId="{6A87F20D-9DF4-4E79-8CEB-098B71B01F52}" type="parTrans" cxnId="{876BE6AC-70AC-4394-9774-B3BA5D85E862}">
      <dgm:prSet/>
      <dgm:spPr/>
      <dgm:t>
        <a:bodyPr/>
        <a:lstStyle/>
        <a:p>
          <a:endParaRPr lang="en-US"/>
        </a:p>
      </dgm:t>
    </dgm:pt>
    <dgm:pt modelId="{6138D9DE-3628-4CF6-82B9-2F75FF355D76}" type="sibTrans" cxnId="{876BE6AC-70AC-4394-9774-B3BA5D85E862}">
      <dgm:prSet/>
      <dgm:spPr/>
      <dgm:t>
        <a:bodyPr/>
        <a:lstStyle/>
        <a:p>
          <a:endParaRPr lang="en-US"/>
        </a:p>
      </dgm:t>
    </dgm:pt>
    <dgm:pt modelId="{092408F4-A217-438A-AB48-A5B1FCD34798}">
      <dgm:prSet/>
      <dgm:spPr/>
      <dgm:t>
        <a:bodyPr/>
        <a:lstStyle/>
        <a:p>
          <a:r>
            <a:rPr lang="en-US" dirty="0"/>
            <a:t>Drug use</a:t>
          </a:r>
        </a:p>
      </dgm:t>
    </dgm:pt>
    <dgm:pt modelId="{8E4890FB-0D9D-482B-91D0-9120C6E5EC8A}" type="parTrans" cxnId="{1EA01B72-CD44-4C17-813C-23254B048A57}">
      <dgm:prSet/>
      <dgm:spPr/>
      <dgm:t>
        <a:bodyPr/>
        <a:lstStyle/>
        <a:p>
          <a:endParaRPr lang="en-US"/>
        </a:p>
      </dgm:t>
    </dgm:pt>
    <dgm:pt modelId="{646D3EBB-1FB5-4E4D-8168-42B92A8CFFBE}" type="sibTrans" cxnId="{1EA01B72-CD44-4C17-813C-23254B048A57}">
      <dgm:prSet/>
      <dgm:spPr/>
      <dgm:t>
        <a:bodyPr/>
        <a:lstStyle/>
        <a:p>
          <a:endParaRPr lang="en-US"/>
        </a:p>
      </dgm:t>
    </dgm:pt>
    <dgm:pt modelId="{7535B079-CE98-D043-842B-491D31AA9588}" type="pres">
      <dgm:prSet presAssocID="{B1552457-89B7-488A-8952-CE36841674CC}" presName="vert0" presStyleCnt="0">
        <dgm:presLayoutVars>
          <dgm:dir/>
          <dgm:animOne val="branch"/>
          <dgm:animLvl val="lvl"/>
        </dgm:presLayoutVars>
      </dgm:prSet>
      <dgm:spPr/>
    </dgm:pt>
    <dgm:pt modelId="{9815D3F7-41D4-4047-ADF1-6D0064F27928}" type="pres">
      <dgm:prSet presAssocID="{A453AFFD-090B-4EBC-8AEB-B36F6558BC72}" presName="thickLine" presStyleLbl="alignNode1" presStyleIdx="0" presStyleCnt="4"/>
      <dgm:spPr/>
    </dgm:pt>
    <dgm:pt modelId="{31943ACC-C578-764E-9CFD-AA11B3B9FC7C}" type="pres">
      <dgm:prSet presAssocID="{A453AFFD-090B-4EBC-8AEB-B36F6558BC72}" presName="horz1" presStyleCnt="0"/>
      <dgm:spPr/>
    </dgm:pt>
    <dgm:pt modelId="{FC79BA1F-4B02-554A-9DB5-DCC213F66E5D}" type="pres">
      <dgm:prSet presAssocID="{A453AFFD-090B-4EBC-8AEB-B36F6558BC72}" presName="tx1" presStyleLbl="revTx" presStyleIdx="0" presStyleCnt="4"/>
      <dgm:spPr/>
    </dgm:pt>
    <dgm:pt modelId="{F8C36667-1BDF-934B-839F-C360A966D9A1}" type="pres">
      <dgm:prSet presAssocID="{A453AFFD-090B-4EBC-8AEB-B36F6558BC72}" presName="vert1" presStyleCnt="0"/>
      <dgm:spPr/>
    </dgm:pt>
    <dgm:pt modelId="{C3C157D8-39A6-B74B-8B9D-492094EA067A}" type="pres">
      <dgm:prSet presAssocID="{C1EAF597-1A43-4FD8-8A0D-787806F5F04C}" presName="thickLine" presStyleLbl="alignNode1" presStyleIdx="1" presStyleCnt="4"/>
      <dgm:spPr/>
    </dgm:pt>
    <dgm:pt modelId="{F48512BB-DF58-8441-99E2-95306CB11009}" type="pres">
      <dgm:prSet presAssocID="{C1EAF597-1A43-4FD8-8A0D-787806F5F04C}" presName="horz1" presStyleCnt="0"/>
      <dgm:spPr/>
    </dgm:pt>
    <dgm:pt modelId="{23E43555-E620-BC4F-AD6F-0CA24630B270}" type="pres">
      <dgm:prSet presAssocID="{C1EAF597-1A43-4FD8-8A0D-787806F5F04C}" presName="tx1" presStyleLbl="revTx" presStyleIdx="1" presStyleCnt="4"/>
      <dgm:spPr/>
    </dgm:pt>
    <dgm:pt modelId="{27E348A7-90CE-0548-B5DC-1CA9FEAF53DB}" type="pres">
      <dgm:prSet presAssocID="{C1EAF597-1A43-4FD8-8A0D-787806F5F04C}" presName="vert1" presStyleCnt="0"/>
      <dgm:spPr/>
    </dgm:pt>
    <dgm:pt modelId="{8FABB467-BC07-FD4B-A53D-DEB562C20E83}" type="pres">
      <dgm:prSet presAssocID="{092408F4-A217-438A-AB48-A5B1FCD34798}" presName="thickLine" presStyleLbl="alignNode1" presStyleIdx="2" presStyleCnt="4"/>
      <dgm:spPr/>
    </dgm:pt>
    <dgm:pt modelId="{34DD516D-5BD1-844A-B659-D295471655CE}" type="pres">
      <dgm:prSet presAssocID="{092408F4-A217-438A-AB48-A5B1FCD34798}" presName="horz1" presStyleCnt="0"/>
      <dgm:spPr/>
    </dgm:pt>
    <dgm:pt modelId="{83F43D8A-16EC-B145-8A01-8F87E17F47D9}" type="pres">
      <dgm:prSet presAssocID="{092408F4-A217-438A-AB48-A5B1FCD34798}" presName="tx1" presStyleLbl="revTx" presStyleIdx="2" presStyleCnt="4"/>
      <dgm:spPr/>
    </dgm:pt>
    <dgm:pt modelId="{E2A955DB-128C-9046-BBF3-E1142129A891}" type="pres">
      <dgm:prSet presAssocID="{092408F4-A217-438A-AB48-A5B1FCD34798}" presName="vert1" presStyleCnt="0"/>
      <dgm:spPr/>
    </dgm:pt>
    <dgm:pt modelId="{299B81D9-C2C6-E649-B0EC-95B7D08FA9EA}" type="pres">
      <dgm:prSet presAssocID="{A9CC1471-20CB-46B9-B063-3CE02F1B954B}" presName="thickLine" presStyleLbl="alignNode1" presStyleIdx="3" presStyleCnt="4"/>
      <dgm:spPr/>
    </dgm:pt>
    <dgm:pt modelId="{AB15E02E-32BB-A542-A7F9-36FA9005976D}" type="pres">
      <dgm:prSet presAssocID="{A9CC1471-20CB-46B9-B063-3CE02F1B954B}" presName="horz1" presStyleCnt="0"/>
      <dgm:spPr/>
    </dgm:pt>
    <dgm:pt modelId="{19F33F9F-E106-4E44-897E-BD5E54BD7E78}" type="pres">
      <dgm:prSet presAssocID="{A9CC1471-20CB-46B9-B063-3CE02F1B954B}" presName="tx1" presStyleLbl="revTx" presStyleIdx="3" presStyleCnt="4"/>
      <dgm:spPr/>
    </dgm:pt>
    <dgm:pt modelId="{569689F7-7261-B449-BA66-456C011DF5DD}" type="pres">
      <dgm:prSet presAssocID="{A9CC1471-20CB-46B9-B063-3CE02F1B954B}" presName="vert1" presStyleCnt="0"/>
      <dgm:spPr/>
    </dgm:pt>
  </dgm:ptLst>
  <dgm:cxnLst>
    <dgm:cxn modelId="{553A121A-743A-BD40-931B-07AD64D59F53}" type="presOf" srcId="{A9CC1471-20CB-46B9-B063-3CE02F1B954B}" destId="{19F33F9F-E106-4E44-897E-BD5E54BD7E78}" srcOrd="0" destOrd="0" presId="urn:microsoft.com/office/officeart/2008/layout/LinedList"/>
    <dgm:cxn modelId="{1EA01B72-CD44-4C17-813C-23254B048A57}" srcId="{B1552457-89B7-488A-8952-CE36841674CC}" destId="{092408F4-A217-438A-AB48-A5B1FCD34798}" srcOrd="2" destOrd="0" parTransId="{8E4890FB-0D9D-482B-91D0-9120C6E5EC8A}" sibTransId="{646D3EBB-1FB5-4E4D-8168-42B92A8CFFBE}"/>
    <dgm:cxn modelId="{6E0E3087-B429-CF4A-A946-92623ED6FC2C}" type="presOf" srcId="{C1EAF597-1A43-4FD8-8A0D-787806F5F04C}" destId="{23E43555-E620-BC4F-AD6F-0CA24630B270}" srcOrd="0" destOrd="0" presId="urn:microsoft.com/office/officeart/2008/layout/LinedList"/>
    <dgm:cxn modelId="{51990B8E-4613-48C6-B34B-A6969F6E50E7}" srcId="{B1552457-89B7-488A-8952-CE36841674CC}" destId="{A453AFFD-090B-4EBC-8AEB-B36F6558BC72}" srcOrd="0" destOrd="0" parTransId="{CC4A371D-3AC9-4DA7-B1E8-6E4B2F2AA28C}" sibTransId="{34C8BD72-EF05-4488-99FC-E21C00ED6081}"/>
    <dgm:cxn modelId="{C42DB590-37BB-2A44-9A71-40AE99D96524}" type="presOf" srcId="{A453AFFD-090B-4EBC-8AEB-B36F6558BC72}" destId="{FC79BA1F-4B02-554A-9DB5-DCC213F66E5D}" srcOrd="0" destOrd="0" presId="urn:microsoft.com/office/officeart/2008/layout/LinedList"/>
    <dgm:cxn modelId="{F25CE6A6-3F6F-8E47-99FB-632B5F69A0E8}" type="presOf" srcId="{092408F4-A217-438A-AB48-A5B1FCD34798}" destId="{83F43D8A-16EC-B145-8A01-8F87E17F47D9}" srcOrd="0" destOrd="0" presId="urn:microsoft.com/office/officeart/2008/layout/LinedList"/>
    <dgm:cxn modelId="{876BE6AC-70AC-4394-9774-B3BA5D85E862}" srcId="{B1552457-89B7-488A-8952-CE36841674CC}" destId="{C1EAF597-1A43-4FD8-8A0D-787806F5F04C}" srcOrd="1" destOrd="0" parTransId="{6A87F20D-9DF4-4E79-8CEB-098B71B01F52}" sibTransId="{6138D9DE-3628-4CF6-82B9-2F75FF355D76}"/>
    <dgm:cxn modelId="{80B144D4-B0A9-AA4F-8768-822418C0A61F}" type="presOf" srcId="{B1552457-89B7-488A-8952-CE36841674CC}" destId="{7535B079-CE98-D043-842B-491D31AA9588}" srcOrd="0" destOrd="0" presId="urn:microsoft.com/office/officeart/2008/layout/LinedList"/>
    <dgm:cxn modelId="{DFD940EE-413B-4D37-A838-4E4225B3BF51}" srcId="{B1552457-89B7-488A-8952-CE36841674CC}" destId="{A9CC1471-20CB-46B9-B063-3CE02F1B954B}" srcOrd="3" destOrd="0" parTransId="{84C70A66-30BC-46F1-B4E6-57A0FE0AED36}" sibTransId="{11C71E01-C3CE-4012-804B-FD767F2E7C8F}"/>
    <dgm:cxn modelId="{07DD2F93-8778-4340-B1E0-89312385F016}" type="presParOf" srcId="{7535B079-CE98-D043-842B-491D31AA9588}" destId="{9815D3F7-41D4-4047-ADF1-6D0064F27928}" srcOrd="0" destOrd="0" presId="urn:microsoft.com/office/officeart/2008/layout/LinedList"/>
    <dgm:cxn modelId="{88764F33-56D2-8449-B1E7-05449160E6CD}" type="presParOf" srcId="{7535B079-CE98-D043-842B-491D31AA9588}" destId="{31943ACC-C578-764E-9CFD-AA11B3B9FC7C}" srcOrd="1" destOrd="0" presId="urn:microsoft.com/office/officeart/2008/layout/LinedList"/>
    <dgm:cxn modelId="{27AE9E1F-E72F-764F-B22F-59EEC2D6425F}" type="presParOf" srcId="{31943ACC-C578-764E-9CFD-AA11B3B9FC7C}" destId="{FC79BA1F-4B02-554A-9DB5-DCC213F66E5D}" srcOrd="0" destOrd="0" presId="urn:microsoft.com/office/officeart/2008/layout/LinedList"/>
    <dgm:cxn modelId="{3E69D2EB-564D-974E-A9FC-153DB0760F2B}" type="presParOf" srcId="{31943ACC-C578-764E-9CFD-AA11B3B9FC7C}" destId="{F8C36667-1BDF-934B-839F-C360A966D9A1}" srcOrd="1" destOrd="0" presId="urn:microsoft.com/office/officeart/2008/layout/LinedList"/>
    <dgm:cxn modelId="{4A82CA48-D8D2-6648-8C75-DF2D372D6EA3}" type="presParOf" srcId="{7535B079-CE98-D043-842B-491D31AA9588}" destId="{C3C157D8-39A6-B74B-8B9D-492094EA067A}" srcOrd="2" destOrd="0" presId="urn:microsoft.com/office/officeart/2008/layout/LinedList"/>
    <dgm:cxn modelId="{E7615029-74D2-D94E-9035-CF5EC201F36F}" type="presParOf" srcId="{7535B079-CE98-D043-842B-491D31AA9588}" destId="{F48512BB-DF58-8441-99E2-95306CB11009}" srcOrd="3" destOrd="0" presId="urn:microsoft.com/office/officeart/2008/layout/LinedList"/>
    <dgm:cxn modelId="{4C24B0A0-1D8C-A940-B11A-35CD7A509952}" type="presParOf" srcId="{F48512BB-DF58-8441-99E2-95306CB11009}" destId="{23E43555-E620-BC4F-AD6F-0CA24630B270}" srcOrd="0" destOrd="0" presId="urn:microsoft.com/office/officeart/2008/layout/LinedList"/>
    <dgm:cxn modelId="{CF22D6CA-F316-0B44-A348-A19B0C302345}" type="presParOf" srcId="{F48512BB-DF58-8441-99E2-95306CB11009}" destId="{27E348A7-90CE-0548-B5DC-1CA9FEAF53DB}" srcOrd="1" destOrd="0" presId="urn:microsoft.com/office/officeart/2008/layout/LinedList"/>
    <dgm:cxn modelId="{7E2C848F-353C-854F-AA30-F866EE924861}" type="presParOf" srcId="{7535B079-CE98-D043-842B-491D31AA9588}" destId="{8FABB467-BC07-FD4B-A53D-DEB562C20E83}" srcOrd="4" destOrd="0" presId="urn:microsoft.com/office/officeart/2008/layout/LinedList"/>
    <dgm:cxn modelId="{25204848-4924-5744-B84D-5952E2407198}" type="presParOf" srcId="{7535B079-CE98-D043-842B-491D31AA9588}" destId="{34DD516D-5BD1-844A-B659-D295471655CE}" srcOrd="5" destOrd="0" presId="urn:microsoft.com/office/officeart/2008/layout/LinedList"/>
    <dgm:cxn modelId="{3E836A3B-B60C-8F49-9B0A-9C07AFA587D4}" type="presParOf" srcId="{34DD516D-5BD1-844A-B659-D295471655CE}" destId="{83F43D8A-16EC-B145-8A01-8F87E17F47D9}" srcOrd="0" destOrd="0" presId="urn:microsoft.com/office/officeart/2008/layout/LinedList"/>
    <dgm:cxn modelId="{9177F145-EE05-3040-B491-9AAEE6D500BB}" type="presParOf" srcId="{34DD516D-5BD1-844A-B659-D295471655CE}" destId="{E2A955DB-128C-9046-BBF3-E1142129A891}" srcOrd="1" destOrd="0" presId="urn:microsoft.com/office/officeart/2008/layout/LinedList"/>
    <dgm:cxn modelId="{1B571704-23D0-DF4E-8402-A1F2B42BCC64}" type="presParOf" srcId="{7535B079-CE98-D043-842B-491D31AA9588}" destId="{299B81D9-C2C6-E649-B0EC-95B7D08FA9EA}" srcOrd="6" destOrd="0" presId="urn:microsoft.com/office/officeart/2008/layout/LinedList"/>
    <dgm:cxn modelId="{5B46685B-D0DB-524C-B42C-9E884A5E7BAD}" type="presParOf" srcId="{7535B079-CE98-D043-842B-491D31AA9588}" destId="{AB15E02E-32BB-A542-A7F9-36FA9005976D}" srcOrd="7" destOrd="0" presId="urn:microsoft.com/office/officeart/2008/layout/LinedList"/>
    <dgm:cxn modelId="{3E6A8A2C-7F0F-954F-818E-54FE8ACA2992}" type="presParOf" srcId="{AB15E02E-32BB-A542-A7F9-36FA9005976D}" destId="{19F33F9F-E106-4E44-897E-BD5E54BD7E78}" srcOrd="0" destOrd="0" presId="urn:microsoft.com/office/officeart/2008/layout/LinedList"/>
    <dgm:cxn modelId="{BBAE476C-8D52-D441-9B0C-8D62B2967482}" type="presParOf" srcId="{AB15E02E-32BB-A542-A7F9-36FA9005976D}" destId="{569689F7-7261-B449-BA66-456C011DF5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EA4E5-A7D1-4BF5-8859-F7A29E7A7C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7F414A6-F076-4E19-91EA-478E6D14DE8F}">
      <dgm:prSet/>
      <dgm:spPr/>
      <dgm:t>
        <a:bodyPr/>
        <a:lstStyle/>
        <a:p>
          <a:r>
            <a:rPr lang="en-US" b="1"/>
            <a:t>History &amp; Physical Exam </a:t>
          </a:r>
        </a:p>
      </dgm:t>
    </dgm:pt>
    <dgm:pt modelId="{6F6D06AB-E5DC-4C23-ACF0-E7B83A40408B}" type="parTrans" cxnId="{D170732F-0810-4EF3-967B-0117B9CA577D}">
      <dgm:prSet/>
      <dgm:spPr/>
      <dgm:t>
        <a:bodyPr/>
        <a:lstStyle/>
        <a:p>
          <a:endParaRPr lang="en-US"/>
        </a:p>
      </dgm:t>
    </dgm:pt>
    <dgm:pt modelId="{73B0F7FD-2354-4865-AC32-742CAD39858D}" type="sibTrans" cxnId="{D170732F-0810-4EF3-967B-0117B9CA577D}">
      <dgm:prSet/>
      <dgm:spPr/>
      <dgm:t>
        <a:bodyPr/>
        <a:lstStyle/>
        <a:p>
          <a:endParaRPr lang="en-US"/>
        </a:p>
      </dgm:t>
    </dgm:pt>
    <dgm:pt modelId="{ACD7AB1A-A73F-40CD-8277-B42E2E9D4020}">
      <dgm:prSet/>
      <dgm:spPr/>
      <dgm:t>
        <a:bodyPr/>
        <a:lstStyle/>
        <a:p>
          <a:r>
            <a:rPr lang="en-US" b="1"/>
            <a:t>Labs </a:t>
          </a:r>
          <a:r>
            <a:rPr lang="en-US"/>
            <a:t>(</a:t>
          </a:r>
          <a:r>
            <a:rPr lang="en-JP">
              <a:effectLst/>
              <a:latin typeface="+mn-lt"/>
              <a:ea typeface="+mn-ea"/>
              <a:cs typeface="+mn-cs"/>
            </a:rPr>
            <a:t>HIV, HBV/HCV, BMP, GC/CT, Syphilis, pregnancy </a:t>
          </a:r>
          <a:r>
            <a:rPr lang="en-US"/>
            <a:t>)</a:t>
          </a:r>
        </a:p>
      </dgm:t>
    </dgm:pt>
    <dgm:pt modelId="{30A74776-88F0-4D19-A887-29C8628ADEDE}" type="parTrans" cxnId="{E9CCC0D6-73D9-4401-B171-1E33D4585403}">
      <dgm:prSet/>
      <dgm:spPr/>
      <dgm:t>
        <a:bodyPr/>
        <a:lstStyle/>
        <a:p>
          <a:endParaRPr lang="en-US"/>
        </a:p>
      </dgm:t>
    </dgm:pt>
    <dgm:pt modelId="{2FC1308D-A202-4077-A06F-143DA1806B9D}" type="sibTrans" cxnId="{E9CCC0D6-73D9-4401-B171-1E33D4585403}">
      <dgm:prSet/>
      <dgm:spPr/>
      <dgm:t>
        <a:bodyPr/>
        <a:lstStyle/>
        <a:p>
          <a:endParaRPr lang="en-US"/>
        </a:p>
      </dgm:t>
    </dgm:pt>
    <dgm:pt modelId="{D7C398F1-7FED-4389-9309-DC2A91AB2824}">
      <dgm:prSet/>
      <dgm:spPr/>
      <dgm:t>
        <a:bodyPr/>
        <a:lstStyle/>
        <a:p>
          <a:r>
            <a:rPr lang="en-US" b="1"/>
            <a:t>Follow-up in 1-3 months</a:t>
          </a:r>
        </a:p>
      </dgm:t>
    </dgm:pt>
    <dgm:pt modelId="{1EE4CA95-5DE0-4CEF-9587-2532EBA0EFB5}" type="parTrans" cxnId="{299346D5-FF40-4433-AADE-C16FA73F5BA9}">
      <dgm:prSet/>
      <dgm:spPr/>
      <dgm:t>
        <a:bodyPr/>
        <a:lstStyle/>
        <a:p>
          <a:endParaRPr lang="en-US"/>
        </a:p>
      </dgm:t>
    </dgm:pt>
    <dgm:pt modelId="{5F1E841B-35E8-41DC-9A17-A331B6D30764}" type="sibTrans" cxnId="{299346D5-FF40-4433-AADE-C16FA73F5BA9}">
      <dgm:prSet/>
      <dgm:spPr/>
      <dgm:t>
        <a:bodyPr/>
        <a:lstStyle/>
        <a:p>
          <a:endParaRPr lang="en-US"/>
        </a:p>
      </dgm:t>
    </dgm:pt>
    <dgm:pt modelId="{5296565A-AF84-4B45-A840-A631D94EF2B6}">
      <dgm:prSet/>
      <dgm:spPr/>
      <dgm:t>
        <a:bodyPr/>
        <a:lstStyle/>
        <a:p>
          <a:r>
            <a:rPr lang="en-US" b="1"/>
            <a:t>Follow-up Q 3 months </a:t>
          </a:r>
        </a:p>
      </dgm:t>
    </dgm:pt>
    <dgm:pt modelId="{AF825167-5E1D-4A0E-997E-DE711A05605D}" type="parTrans" cxnId="{7D568BCC-254D-475C-B2F9-163C80D16725}">
      <dgm:prSet/>
      <dgm:spPr/>
      <dgm:t>
        <a:bodyPr/>
        <a:lstStyle/>
        <a:p>
          <a:endParaRPr lang="en-US"/>
        </a:p>
      </dgm:t>
    </dgm:pt>
    <dgm:pt modelId="{E5A828D0-973A-43D2-A552-8DB5B46BA4E1}" type="sibTrans" cxnId="{7D568BCC-254D-475C-B2F9-163C80D16725}">
      <dgm:prSet/>
      <dgm:spPr/>
      <dgm:t>
        <a:bodyPr/>
        <a:lstStyle/>
        <a:p>
          <a:endParaRPr lang="en-US"/>
        </a:p>
      </dgm:t>
    </dgm:pt>
    <dgm:pt modelId="{95631DA8-B47C-44B7-BBFA-4838D319FA6B}">
      <dgm:prSet/>
      <dgm:spPr/>
      <dgm:t>
        <a:bodyPr/>
        <a:lstStyle/>
        <a:p>
          <a:r>
            <a:rPr lang="en-US" b="1"/>
            <a:t>Evaluate the need to continue PrEP Q 12 months </a:t>
          </a:r>
        </a:p>
      </dgm:t>
    </dgm:pt>
    <dgm:pt modelId="{EC8F6FFA-0636-4E09-A911-40637CAC9D62}" type="parTrans" cxnId="{331E63D9-A807-468D-93D6-3A9B48808EA5}">
      <dgm:prSet/>
      <dgm:spPr/>
      <dgm:t>
        <a:bodyPr/>
        <a:lstStyle/>
        <a:p>
          <a:endParaRPr lang="en-US"/>
        </a:p>
      </dgm:t>
    </dgm:pt>
    <dgm:pt modelId="{D839EA4F-5C78-4106-8267-F76B43434A13}" type="sibTrans" cxnId="{331E63D9-A807-468D-93D6-3A9B48808EA5}">
      <dgm:prSet/>
      <dgm:spPr/>
      <dgm:t>
        <a:bodyPr/>
        <a:lstStyle/>
        <a:p>
          <a:endParaRPr lang="en-US"/>
        </a:p>
      </dgm:t>
    </dgm:pt>
    <dgm:pt modelId="{0DFAF55A-B9AA-412F-85C0-1E00CBFC5004}" type="pres">
      <dgm:prSet presAssocID="{389EA4E5-A7D1-4BF5-8859-F7A29E7A7CA0}" presName="root" presStyleCnt="0">
        <dgm:presLayoutVars>
          <dgm:dir/>
          <dgm:resizeHandles val="exact"/>
        </dgm:presLayoutVars>
      </dgm:prSet>
      <dgm:spPr/>
    </dgm:pt>
    <dgm:pt modelId="{812F1D9C-F8F1-48E7-A736-33F6B92956B1}" type="pres">
      <dgm:prSet presAssocID="{57F414A6-F076-4E19-91EA-478E6D14DE8F}" presName="compNode" presStyleCnt="0"/>
      <dgm:spPr/>
    </dgm:pt>
    <dgm:pt modelId="{5D1FF56B-ECC1-4C62-AFA5-28D467EAD439}" type="pres">
      <dgm:prSet presAssocID="{57F414A6-F076-4E19-91EA-478E6D14DE8F}" presName="bgRect" presStyleLbl="bgShp" presStyleIdx="0" presStyleCnt="5"/>
      <dgm:spPr/>
    </dgm:pt>
    <dgm:pt modelId="{BD5D34E0-8345-4E1B-B9B7-FDFE42A34ACE}" type="pres">
      <dgm:prSet presAssocID="{57F414A6-F076-4E19-91EA-478E6D14DE8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542CE49-204A-49B6-BED2-B9904A90D74B}" type="pres">
      <dgm:prSet presAssocID="{57F414A6-F076-4E19-91EA-478E6D14DE8F}" presName="spaceRect" presStyleCnt="0"/>
      <dgm:spPr/>
    </dgm:pt>
    <dgm:pt modelId="{A65585CC-2F89-4F8B-B525-0BC315B339BA}" type="pres">
      <dgm:prSet presAssocID="{57F414A6-F076-4E19-91EA-478E6D14DE8F}" presName="parTx" presStyleLbl="revTx" presStyleIdx="0" presStyleCnt="5">
        <dgm:presLayoutVars>
          <dgm:chMax val="0"/>
          <dgm:chPref val="0"/>
        </dgm:presLayoutVars>
      </dgm:prSet>
      <dgm:spPr/>
    </dgm:pt>
    <dgm:pt modelId="{DE20AC1C-B4F5-4222-BB70-01FEFA3679FD}" type="pres">
      <dgm:prSet presAssocID="{73B0F7FD-2354-4865-AC32-742CAD39858D}" presName="sibTrans" presStyleCnt="0"/>
      <dgm:spPr/>
    </dgm:pt>
    <dgm:pt modelId="{F6AA7A27-3ED4-4F70-853B-1F649AEC0543}" type="pres">
      <dgm:prSet presAssocID="{ACD7AB1A-A73F-40CD-8277-B42E2E9D4020}" presName="compNode" presStyleCnt="0"/>
      <dgm:spPr/>
    </dgm:pt>
    <dgm:pt modelId="{FBF4CE4B-F49A-4ECF-99C0-26F4133FDA75}" type="pres">
      <dgm:prSet presAssocID="{ACD7AB1A-A73F-40CD-8277-B42E2E9D4020}" presName="bgRect" presStyleLbl="bgShp" presStyleIdx="1" presStyleCnt="5"/>
      <dgm:spPr/>
    </dgm:pt>
    <dgm:pt modelId="{83B94C1F-C254-4771-A928-83A858AF7B49}" type="pres">
      <dgm:prSet presAssocID="{ACD7AB1A-A73F-40CD-8277-B42E2E9D40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379200C9-2701-4ADA-8EFC-0F3C7CA34A02}" type="pres">
      <dgm:prSet presAssocID="{ACD7AB1A-A73F-40CD-8277-B42E2E9D4020}" presName="spaceRect" presStyleCnt="0"/>
      <dgm:spPr/>
    </dgm:pt>
    <dgm:pt modelId="{8D5DDE0F-791A-46D9-A862-76AC27AF9B0F}" type="pres">
      <dgm:prSet presAssocID="{ACD7AB1A-A73F-40CD-8277-B42E2E9D4020}" presName="parTx" presStyleLbl="revTx" presStyleIdx="1" presStyleCnt="5">
        <dgm:presLayoutVars>
          <dgm:chMax val="0"/>
          <dgm:chPref val="0"/>
        </dgm:presLayoutVars>
      </dgm:prSet>
      <dgm:spPr/>
    </dgm:pt>
    <dgm:pt modelId="{D34A308B-C7E3-49E0-8EA2-EFF35F977E79}" type="pres">
      <dgm:prSet presAssocID="{2FC1308D-A202-4077-A06F-143DA1806B9D}" presName="sibTrans" presStyleCnt="0"/>
      <dgm:spPr/>
    </dgm:pt>
    <dgm:pt modelId="{9A5486C6-E8A3-4123-B520-D0FFB94D9E8C}" type="pres">
      <dgm:prSet presAssocID="{D7C398F1-7FED-4389-9309-DC2A91AB2824}" presName="compNode" presStyleCnt="0"/>
      <dgm:spPr/>
    </dgm:pt>
    <dgm:pt modelId="{B31C16A0-8727-495B-9771-0F5A4D4471A7}" type="pres">
      <dgm:prSet presAssocID="{D7C398F1-7FED-4389-9309-DC2A91AB2824}" presName="bgRect" presStyleLbl="bgShp" presStyleIdx="2" presStyleCnt="5"/>
      <dgm:spPr/>
    </dgm:pt>
    <dgm:pt modelId="{2B969377-5352-493E-84F6-8661DAC92633}" type="pres">
      <dgm:prSet presAssocID="{D7C398F1-7FED-4389-9309-DC2A91AB28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B1092B23-A42E-4017-A2D9-1BBDF8008EC0}" type="pres">
      <dgm:prSet presAssocID="{D7C398F1-7FED-4389-9309-DC2A91AB2824}" presName="spaceRect" presStyleCnt="0"/>
      <dgm:spPr/>
    </dgm:pt>
    <dgm:pt modelId="{9E470F6A-2121-4837-9BF6-6CB1CFE77735}" type="pres">
      <dgm:prSet presAssocID="{D7C398F1-7FED-4389-9309-DC2A91AB2824}" presName="parTx" presStyleLbl="revTx" presStyleIdx="2" presStyleCnt="5">
        <dgm:presLayoutVars>
          <dgm:chMax val="0"/>
          <dgm:chPref val="0"/>
        </dgm:presLayoutVars>
      </dgm:prSet>
      <dgm:spPr/>
    </dgm:pt>
    <dgm:pt modelId="{69D3C2BE-3D41-45C3-96E9-55B1AD2B373C}" type="pres">
      <dgm:prSet presAssocID="{5F1E841B-35E8-41DC-9A17-A331B6D30764}" presName="sibTrans" presStyleCnt="0"/>
      <dgm:spPr/>
    </dgm:pt>
    <dgm:pt modelId="{9FA89E91-28F0-40B0-ABEA-95048D3AEDAB}" type="pres">
      <dgm:prSet presAssocID="{5296565A-AF84-4B45-A840-A631D94EF2B6}" presName="compNode" presStyleCnt="0"/>
      <dgm:spPr/>
    </dgm:pt>
    <dgm:pt modelId="{632019C6-6328-4B35-BB79-626865166D55}" type="pres">
      <dgm:prSet presAssocID="{5296565A-AF84-4B45-A840-A631D94EF2B6}" presName="bgRect" presStyleLbl="bgShp" presStyleIdx="3" presStyleCnt="5"/>
      <dgm:spPr/>
    </dgm:pt>
    <dgm:pt modelId="{B21EABDE-0618-411F-94A2-E0DE11F93749}" type="pres">
      <dgm:prSet presAssocID="{5296565A-AF84-4B45-A840-A631D94EF2B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7DB1A9E-9762-48A1-BFA5-3505F6CCA665}" type="pres">
      <dgm:prSet presAssocID="{5296565A-AF84-4B45-A840-A631D94EF2B6}" presName="spaceRect" presStyleCnt="0"/>
      <dgm:spPr/>
    </dgm:pt>
    <dgm:pt modelId="{88ECF979-D327-4E54-86D7-3745AE07250E}" type="pres">
      <dgm:prSet presAssocID="{5296565A-AF84-4B45-A840-A631D94EF2B6}" presName="parTx" presStyleLbl="revTx" presStyleIdx="3" presStyleCnt="5">
        <dgm:presLayoutVars>
          <dgm:chMax val="0"/>
          <dgm:chPref val="0"/>
        </dgm:presLayoutVars>
      </dgm:prSet>
      <dgm:spPr/>
    </dgm:pt>
    <dgm:pt modelId="{2210C056-5D01-4EAA-B0FE-3D9BB2BE33CD}" type="pres">
      <dgm:prSet presAssocID="{E5A828D0-973A-43D2-A552-8DB5B46BA4E1}" presName="sibTrans" presStyleCnt="0"/>
      <dgm:spPr/>
    </dgm:pt>
    <dgm:pt modelId="{7460E8C1-6179-4610-AEDB-9AA68D255A7E}" type="pres">
      <dgm:prSet presAssocID="{95631DA8-B47C-44B7-BBFA-4838D319FA6B}" presName="compNode" presStyleCnt="0"/>
      <dgm:spPr/>
    </dgm:pt>
    <dgm:pt modelId="{FE398C6E-DFB2-46C3-8ADB-12519F396690}" type="pres">
      <dgm:prSet presAssocID="{95631DA8-B47C-44B7-BBFA-4838D319FA6B}" presName="bgRect" presStyleLbl="bgShp" presStyleIdx="4" presStyleCnt="5"/>
      <dgm:spPr/>
    </dgm:pt>
    <dgm:pt modelId="{409EB47F-D08A-4884-99C7-97DE57C2884B}" type="pres">
      <dgm:prSet presAssocID="{95631DA8-B47C-44B7-BBFA-4838D319FA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2CA353-8FC2-4554-A5BC-29636B7F0A20}" type="pres">
      <dgm:prSet presAssocID="{95631DA8-B47C-44B7-BBFA-4838D319FA6B}" presName="spaceRect" presStyleCnt="0"/>
      <dgm:spPr/>
    </dgm:pt>
    <dgm:pt modelId="{56972BF5-2E01-4C64-A4D6-5C7A9CF09674}" type="pres">
      <dgm:prSet presAssocID="{95631DA8-B47C-44B7-BBFA-4838D319FA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E82E0A-666C-E94D-8926-EF88E59FFFDE}" type="presOf" srcId="{95631DA8-B47C-44B7-BBFA-4838D319FA6B}" destId="{56972BF5-2E01-4C64-A4D6-5C7A9CF09674}" srcOrd="0" destOrd="0" presId="urn:microsoft.com/office/officeart/2018/2/layout/IconVerticalSolidList"/>
    <dgm:cxn modelId="{7CEEF815-3010-7446-B377-AA6AF5F6044E}" type="presOf" srcId="{D7C398F1-7FED-4389-9309-DC2A91AB2824}" destId="{9E470F6A-2121-4837-9BF6-6CB1CFE77735}" srcOrd="0" destOrd="0" presId="urn:microsoft.com/office/officeart/2018/2/layout/IconVerticalSolidList"/>
    <dgm:cxn modelId="{D1557C1F-4244-8540-B30D-72616B3C5899}" type="presOf" srcId="{57F414A6-F076-4E19-91EA-478E6D14DE8F}" destId="{A65585CC-2F89-4F8B-B525-0BC315B339BA}" srcOrd="0" destOrd="0" presId="urn:microsoft.com/office/officeart/2018/2/layout/IconVerticalSolidList"/>
    <dgm:cxn modelId="{D170732F-0810-4EF3-967B-0117B9CA577D}" srcId="{389EA4E5-A7D1-4BF5-8859-F7A29E7A7CA0}" destId="{57F414A6-F076-4E19-91EA-478E6D14DE8F}" srcOrd="0" destOrd="0" parTransId="{6F6D06AB-E5DC-4C23-ACF0-E7B83A40408B}" sibTransId="{73B0F7FD-2354-4865-AC32-742CAD39858D}"/>
    <dgm:cxn modelId="{F9C4C242-FDBD-1843-A6EF-F0DDD2986675}" type="presOf" srcId="{5296565A-AF84-4B45-A840-A631D94EF2B6}" destId="{88ECF979-D327-4E54-86D7-3745AE07250E}" srcOrd="0" destOrd="0" presId="urn:microsoft.com/office/officeart/2018/2/layout/IconVerticalSolidList"/>
    <dgm:cxn modelId="{3FC27659-4D19-D047-9894-9AF524F45C15}" type="presOf" srcId="{ACD7AB1A-A73F-40CD-8277-B42E2E9D4020}" destId="{8D5DDE0F-791A-46D9-A862-76AC27AF9B0F}" srcOrd="0" destOrd="0" presId="urn:microsoft.com/office/officeart/2018/2/layout/IconVerticalSolidList"/>
    <dgm:cxn modelId="{43180867-1640-1A48-8423-3BB246D41B22}" type="presOf" srcId="{389EA4E5-A7D1-4BF5-8859-F7A29E7A7CA0}" destId="{0DFAF55A-B9AA-412F-85C0-1E00CBFC5004}" srcOrd="0" destOrd="0" presId="urn:microsoft.com/office/officeart/2018/2/layout/IconVerticalSolidList"/>
    <dgm:cxn modelId="{7D568BCC-254D-475C-B2F9-163C80D16725}" srcId="{389EA4E5-A7D1-4BF5-8859-F7A29E7A7CA0}" destId="{5296565A-AF84-4B45-A840-A631D94EF2B6}" srcOrd="3" destOrd="0" parTransId="{AF825167-5E1D-4A0E-997E-DE711A05605D}" sibTransId="{E5A828D0-973A-43D2-A552-8DB5B46BA4E1}"/>
    <dgm:cxn modelId="{299346D5-FF40-4433-AADE-C16FA73F5BA9}" srcId="{389EA4E5-A7D1-4BF5-8859-F7A29E7A7CA0}" destId="{D7C398F1-7FED-4389-9309-DC2A91AB2824}" srcOrd="2" destOrd="0" parTransId="{1EE4CA95-5DE0-4CEF-9587-2532EBA0EFB5}" sibTransId="{5F1E841B-35E8-41DC-9A17-A331B6D30764}"/>
    <dgm:cxn modelId="{E9CCC0D6-73D9-4401-B171-1E33D4585403}" srcId="{389EA4E5-A7D1-4BF5-8859-F7A29E7A7CA0}" destId="{ACD7AB1A-A73F-40CD-8277-B42E2E9D4020}" srcOrd="1" destOrd="0" parTransId="{30A74776-88F0-4D19-A887-29C8628ADEDE}" sibTransId="{2FC1308D-A202-4077-A06F-143DA1806B9D}"/>
    <dgm:cxn modelId="{331E63D9-A807-468D-93D6-3A9B48808EA5}" srcId="{389EA4E5-A7D1-4BF5-8859-F7A29E7A7CA0}" destId="{95631DA8-B47C-44B7-BBFA-4838D319FA6B}" srcOrd="4" destOrd="0" parTransId="{EC8F6FFA-0636-4E09-A911-40637CAC9D62}" sibTransId="{D839EA4F-5C78-4106-8267-F76B43434A13}"/>
    <dgm:cxn modelId="{39EF28DA-10B4-3544-9CD0-7C158A287D18}" type="presParOf" srcId="{0DFAF55A-B9AA-412F-85C0-1E00CBFC5004}" destId="{812F1D9C-F8F1-48E7-A736-33F6B92956B1}" srcOrd="0" destOrd="0" presId="urn:microsoft.com/office/officeart/2018/2/layout/IconVerticalSolidList"/>
    <dgm:cxn modelId="{83280173-3F6F-CD4A-B329-98913483C439}" type="presParOf" srcId="{812F1D9C-F8F1-48E7-A736-33F6B92956B1}" destId="{5D1FF56B-ECC1-4C62-AFA5-28D467EAD439}" srcOrd="0" destOrd="0" presId="urn:microsoft.com/office/officeart/2018/2/layout/IconVerticalSolidList"/>
    <dgm:cxn modelId="{2982DF41-C399-D945-A942-54E8BBE90345}" type="presParOf" srcId="{812F1D9C-F8F1-48E7-A736-33F6B92956B1}" destId="{BD5D34E0-8345-4E1B-B9B7-FDFE42A34ACE}" srcOrd="1" destOrd="0" presId="urn:microsoft.com/office/officeart/2018/2/layout/IconVerticalSolidList"/>
    <dgm:cxn modelId="{F8D2B06B-9698-4040-A5F7-B7C76EABCAAE}" type="presParOf" srcId="{812F1D9C-F8F1-48E7-A736-33F6B92956B1}" destId="{B542CE49-204A-49B6-BED2-B9904A90D74B}" srcOrd="2" destOrd="0" presId="urn:microsoft.com/office/officeart/2018/2/layout/IconVerticalSolidList"/>
    <dgm:cxn modelId="{2AA6DD54-23CF-1D4F-B4FB-55A2B6EA6BAF}" type="presParOf" srcId="{812F1D9C-F8F1-48E7-A736-33F6B92956B1}" destId="{A65585CC-2F89-4F8B-B525-0BC315B339BA}" srcOrd="3" destOrd="0" presId="urn:microsoft.com/office/officeart/2018/2/layout/IconVerticalSolidList"/>
    <dgm:cxn modelId="{A41515A9-33F4-AC4D-B4A3-09524064F663}" type="presParOf" srcId="{0DFAF55A-B9AA-412F-85C0-1E00CBFC5004}" destId="{DE20AC1C-B4F5-4222-BB70-01FEFA3679FD}" srcOrd="1" destOrd="0" presId="urn:microsoft.com/office/officeart/2018/2/layout/IconVerticalSolidList"/>
    <dgm:cxn modelId="{F4D1E81D-0A97-D248-93EC-33B5360B6110}" type="presParOf" srcId="{0DFAF55A-B9AA-412F-85C0-1E00CBFC5004}" destId="{F6AA7A27-3ED4-4F70-853B-1F649AEC0543}" srcOrd="2" destOrd="0" presId="urn:microsoft.com/office/officeart/2018/2/layout/IconVerticalSolidList"/>
    <dgm:cxn modelId="{E6C4B213-AA64-1F4B-B990-516AF51B6B23}" type="presParOf" srcId="{F6AA7A27-3ED4-4F70-853B-1F649AEC0543}" destId="{FBF4CE4B-F49A-4ECF-99C0-26F4133FDA75}" srcOrd="0" destOrd="0" presId="urn:microsoft.com/office/officeart/2018/2/layout/IconVerticalSolidList"/>
    <dgm:cxn modelId="{DCD330A5-F090-8B46-8C87-ECDB35248309}" type="presParOf" srcId="{F6AA7A27-3ED4-4F70-853B-1F649AEC0543}" destId="{83B94C1F-C254-4771-A928-83A858AF7B49}" srcOrd="1" destOrd="0" presId="urn:microsoft.com/office/officeart/2018/2/layout/IconVerticalSolidList"/>
    <dgm:cxn modelId="{B5CE4BAA-E86C-DA46-ACEB-DE1A10212EBD}" type="presParOf" srcId="{F6AA7A27-3ED4-4F70-853B-1F649AEC0543}" destId="{379200C9-2701-4ADA-8EFC-0F3C7CA34A02}" srcOrd="2" destOrd="0" presId="urn:microsoft.com/office/officeart/2018/2/layout/IconVerticalSolidList"/>
    <dgm:cxn modelId="{6183949C-0055-AB41-BEF3-47DBBE080B9E}" type="presParOf" srcId="{F6AA7A27-3ED4-4F70-853B-1F649AEC0543}" destId="{8D5DDE0F-791A-46D9-A862-76AC27AF9B0F}" srcOrd="3" destOrd="0" presId="urn:microsoft.com/office/officeart/2018/2/layout/IconVerticalSolidList"/>
    <dgm:cxn modelId="{0DCD1270-7E5A-6C4E-813B-73BDFF319E03}" type="presParOf" srcId="{0DFAF55A-B9AA-412F-85C0-1E00CBFC5004}" destId="{D34A308B-C7E3-49E0-8EA2-EFF35F977E79}" srcOrd="3" destOrd="0" presId="urn:microsoft.com/office/officeart/2018/2/layout/IconVerticalSolidList"/>
    <dgm:cxn modelId="{4EC8D1A2-C519-7145-B666-E8BA13A4F0AD}" type="presParOf" srcId="{0DFAF55A-B9AA-412F-85C0-1E00CBFC5004}" destId="{9A5486C6-E8A3-4123-B520-D0FFB94D9E8C}" srcOrd="4" destOrd="0" presId="urn:microsoft.com/office/officeart/2018/2/layout/IconVerticalSolidList"/>
    <dgm:cxn modelId="{CE696774-3C28-FE42-9DBB-80BF0DB68E5D}" type="presParOf" srcId="{9A5486C6-E8A3-4123-B520-D0FFB94D9E8C}" destId="{B31C16A0-8727-495B-9771-0F5A4D4471A7}" srcOrd="0" destOrd="0" presId="urn:microsoft.com/office/officeart/2018/2/layout/IconVerticalSolidList"/>
    <dgm:cxn modelId="{A0BFEF0E-260B-4947-943A-770C863C4E8C}" type="presParOf" srcId="{9A5486C6-E8A3-4123-B520-D0FFB94D9E8C}" destId="{2B969377-5352-493E-84F6-8661DAC92633}" srcOrd="1" destOrd="0" presId="urn:microsoft.com/office/officeart/2018/2/layout/IconVerticalSolidList"/>
    <dgm:cxn modelId="{3D8FE501-E223-0D41-B504-9801F70DD755}" type="presParOf" srcId="{9A5486C6-E8A3-4123-B520-D0FFB94D9E8C}" destId="{B1092B23-A42E-4017-A2D9-1BBDF8008EC0}" srcOrd="2" destOrd="0" presId="urn:microsoft.com/office/officeart/2018/2/layout/IconVerticalSolidList"/>
    <dgm:cxn modelId="{AFCEFDC9-DA4A-8946-AC4C-1D941352F6DE}" type="presParOf" srcId="{9A5486C6-E8A3-4123-B520-D0FFB94D9E8C}" destId="{9E470F6A-2121-4837-9BF6-6CB1CFE77735}" srcOrd="3" destOrd="0" presId="urn:microsoft.com/office/officeart/2018/2/layout/IconVerticalSolidList"/>
    <dgm:cxn modelId="{EFE281D3-7CE4-C74C-94A8-06C7BA9067F5}" type="presParOf" srcId="{0DFAF55A-B9AA-412F-85C0-1E00CBFC5004}" destId="{69D3C2BE-3D41-45C3-96E9-55B1AD2B373C}" srcOrd="5" destOrd="0" presId="urn:microsoft.com/office/officeart/2018/2/layout/IconVerticalSolidList"/>
    <dgm:cxn modelId="{BEC2B95E-7B58-FF42-9594-E7D2482D0FE1}" type="presParOf" srcId="{0DFAF55A-B9AA-412F-85C0-1E00CBFC5004}" destId="{9FA89E91-28F0-40B0-ABEA-95048D3AEDAB}" srcOrd="6" destOrd="0" presId="urn:microsoft.com/office/officeart/2018/2/layout/IconVerticalSolidList"/>
    <dgm:cxn modelId="{03FFD4F4-7FAF-6B45-9F85-9F0FE768DB4D}" type="presParOf" srcId="{9FA89E91-28F0-40B0-ABEA-95048D3AEDAB}" destId="{632019C6-6328-4B35-BB79-626865166D55}" srcOrd="0" destOrd="0" presId="urn:microsoft.com/office/officeart/2018/2/layout/IconVerticalSolidList"/>
    <dgm:cxn modelId="{98D15853-BF61-8A45-B3AB-68FFB8EEB4D9}" type="presParOf" srcId="{9FA89E91-28F0-40B0-ABEA-95048D3AEDAB}" destId="{B21EABDE-0618-411F-94A2-E0DE11F93749}" srcOrd="1" destOrd="0" presId="urn:microsoft.com/office/officeart/2018/2/layout/IconVerticalSolidList"/>
    <dgm:cxn modelId="{1DFE36A9-F09E-354B-B1C7-C96A56E1D6AE}" type="presParOf" srcId="{9FA89E91-28F0-40B0-ABEA-95048D3AEDAB}" destId="{E7DB1A9E-9762-48A1-BFA5-3505F6CCA665}" srcOrd="2" destOrd="0" presId="urn:microsoft.com/office/officeart/2018/2/layout/IconVerticalSolidList"/>
    <dgm:cxn modelId="{FC38B77E-F301-7D4E-A63C-3825E2B58003}" type="presParOf" srcId="{9FA89E91-28F0-40B0-ABEA-95048D3AEDAB}" destId="{88ECF979-D327-4E54-86D7-3745AE07250E}" srcOrd="3" destOrd="0" presId="urn:microsoft.com/office/officeart/2018/2/layout/IconVerticalSolidList"/>
    <dgm:cxn modelId="{5A9F879E-6C5C-174B-83C0-960BDA3A223E}" type="presParOf" srcId="{0DFAF55A-B9AA-412F-85C0-1E00CBFC5004}" destId="{2210C056-5D01-4EAA-B0FE-3D9BB2BE33CD}" srcOrd="7" destOrd="0" presId="urn:microsoft.com/office/officeart/2018/2/layout/IconVerticalSolidList"/>
    <dgm:cxn modelId="{61924BE1-AB94-E245-B7A5-6FDB245840FD}" type="presParOf" srcId="{0DFAF55A-B9AA-412F-85C0-1E00CBFC5004}" destId="{7460E8C1-6179-4610-AEDB-9AA68D255A7E}" srcOrd="8" destOrd="0" presId="urn:microsoft.com/office/officeart/2018/2/layout/IconVerticalSolidList"/>
    <dgm:cxn modelId="{8F9F0FDE-84E1-1545-94F3-F1E7F065A004}" type="presParOf" srcId="{7460E8C1-6179-4610-AEDB-9AA68D255A7E}" destId="{FE398C6E-DFB2-46C3-8ADB-12519F396690}" srcOrd="0" destOrd="0" presId="urn:microsoft.com/office/officeart/2018/2/layout/IconVerticalSolidList"/>
    <dgm:cxn modelId="{B8B9A726-C229-9F48-A5FB-84626B31AFF6}" type="presParOf" srcId="{7460E8C1-6179-4610-AEDB-9AA68D255A7E}" destId="{409EB47F-D08A-4884-99C7-97DE57C2884B}" srcOrd="1" destOrd="0" presId="urn:microsoft.com/office/officeart/2018/2/layout/IconVerticalSolidList"/>
    <dgm:cxn modelId="{E9C5F3D7-31FD-2B4D-873F-2007EB875810}" type="presParOf" srcId="{7460E8C1-6179-4610-AEDB-9AA68D255A7E}" destId="{ED2CA353-8FC2-4554-A5BC-29636B7F0A20}" srcOrd="2" destOrd="0" presId="urn:microsoft.com/office/officeart/2018/2/layout/IconVerticalSolidList"/>
    <dgm:cxn modelId="{906BBE5C-6CDA-5A40-9020-2E671751E76D}" type="presParOf" srcId="{7460E8C1-6179-4610-AEDB-9AA68D255A7E}" destId="{56972BF5-2E01-4C64-A4D6-5C7A9CF096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7C49C0-2B0C-4B53-93C3-49A42714815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C79D6-1023-4C40-9C04-E28BD8F302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 within 72 hours of exposure</a:t>
          </a:r>
        </a:p>
      </dgm:t>
    </dgm:pt>
    <dgm:pt modelId="{CEFC1C60-BD69-4A47-8461-27E9566D279E}" type="parTrans" cxnId="{94C0A18A-6D96-4432-B73A-A3CB9D8A4D2C}">
      <dgm:prSet/>
      <dgm:spPr/>
      <dgm:t>
        <a:bodyPr/>
        <a:lstStyle/>
        <a:p>
          <a:endParaRPr lang="en-US"/>
        </a:p>
      </dgm:t>
    </dgm:pt>
    <dgm:pt modelId="{EA2DBF42-B487-4313-B049-5648DD6CF6DA}" type="sibTrans" cxnId="{94C0A18A-6D96-4432-B73A-A3CB9D8A4D2C}">
      <dgm:prSet/>
      <dgm:spPr/>
      <dgm:t>
        <a:bodyPr/>
        <a:lstStyle/>
        <a:p>
          <a:endParaRPr lang="en-US"/>
        </a:p>
      </dgm:t>
    </dgm:pt>
    <dgm:pt modelId="{0BE3E74A-B687-4DB8-B128-71502DF924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 the source if available</a:t>
          </a:r>
        </a:p>
      </dgm:t>
    </dgm:pt>
    <dgm:pt modelId="{D236F59C-EC05-4AA5-9F17-850047050781}" type="parTrans" cxnId="{92D7CBBB-94EB-4C9C-859F-40981ADCAF6D}">
      <dgm:prSet/>
      <dgm:spPr/>
      <dgm:t>
        <a:bodyPr/>
        <a:lstStyle/>
        <a:p>
          <a:endParaRPr lang="en-US"/>
        </a:p>
      </dgm:t>
    </dgm:pt>
    <dgm:pt modelId="{CB41B527-F4BD-4433-B332-E82E44165431}" type="sibTrans" cxnId="{92D7CBBB-94EB-4C9C-859F-40981ADCAF6D}">
      <dgm:prSet/>
      <dgm:spPr/>
      <dgm:t>
        <a:bodyPr/>
        <a:lstStyle/>
        <a:p>
          <a:endParaRPr lang="en-US"/>
        </a:p>
      </dgm:t>
    </dgm:pt>
    <dgm:pt modelId="{685611A2-6DD6-4847-B144-A0B07F81374C}" type="pres">
      <dgm:prSet presAssocID="{477C49C0-2B0C-4B53-93C3-49A427148154}" presName="root" presStyleCnt="0">
        <dgm:presLayoutVars>
          <dgm:dir/>
          <dgm:resizeHandles val="exact"/>
        </dgm:presLayoutVars>
      </dgm:prSet>
      <dgm:spPr/>
    </dgm:pt>
    <dgm:pt modelId="{E2F76875-6B23-4C84-8075-C2B266278F48}" type="pres">
      <dgm:prSet presAssocID="{8DFC79D6-1023-4C40-9C04-E28BD8F3020D}" presName="compNode" presStyleCnt="0"/>
      <dgm:spPr/>
    </dgm:pt>
    <dgm:pt modelId="{A8733184-225A-4F42-9F76-529AFB4944C3}" type="pres">
      <dgm:prSet presAssocID="{8DFC79D6-1023-4C40-9C04-E28BD8F302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68EBAF6-8C53-4317-AA8C-0AF7BC523BF1}" type="pres">
      <dgm:prSet presAssocID="{8DFC79D6-1023-4C40-9C04-E28BD8F3020D}" presName="spaceRect" presStyleCnt="0"/>
      <dgm:spPr/>
    </dgm:pt>
    <dgm:pt modelId="{3678AA33-5679-4459-A736-EE036B465E9E}" type="pres">
      <dgm:prSet presAssocID="{8DFC79D6-1023-4C40-9C04-E28BD8F3020D}" presName="textRect" presStyleLbl="revTx" presStyleIdx="0" presStyleCnt="2">
        <dgm:presLayoutVars>
          <dgm:chMax val="1"/>
          <dgm:chPref val="1"/>
        </dgm:presLayoutVars>
      </dgm:prSet>
      <dgm:spPr/>
    </dgm:pt>
    <dgm:pt modelId="{06A5F89B-AEE6-443F-826D-5EA24DD9FAF2}" type="pres">
      <dgm:prSet presAssocID="{EA2DBF42-B487-4313-B049-5648DD6CF6DA}" presName="sibTrans" presStyleCnt="0"/>
      <dgm:spPr/>
    </dgm:pt>
    <dgm:pt modelId="{EAB50CAB-E232-4E7A-8B56-DF8C915140BF}" type="pres">
      <dgm:prSet presAssocID="{0BE3E74A-B687-4DB8-B128-71502DF924B7}" presName="compNode" presStyleCnt="0"/>
      <dgm:spPr/>
    </dgm:pt>
    <dgm:pt modelId="{BB1E3B43-38EE-4015-9A89-AD07FCA6A1C3}" type="pres">
      <dgm:prSet presAssocID="{0BE3E74A-B687-4DB8-B128-71502DF924B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81453C-BC52-4E41-9032-388399377AF7}" type="pres">
      <dgm:prSet presAssocID="{0BE3E74A-B687-4DB8-B128-71502DF924B7}" presName="spaceRect" presStyleCnt="0"/>
      <dgm:spPr/>
    </dgm:pt>
    <dgm:pt modelId="{36411E91-E68A-4B03-B1FA-929CB2430358}" type="pres">
      <dgm:prSet presAssocID="{0BE3E74A-B687-4DB8-B128-71502DF924B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4C0A18A-6D96-4432-B73A-A3CB9D8A4D2C}" srcId="{477C49C0-2B0C-4B53-93C3-49A427148154}" destId="{8DFC79D6-1023-4C40-9C04-E28BD8F3020D}" srcOrd="0" destOrd="0" parTransId="{CEFC1C60-BD69-4A47-8461-27E9566D279E}" sibTransId="{EA2DBF42-B487-4313-B049-5648DD6CF6DA}"/>
    <dgm:cxn modelId="{7B97B093-EE1E-46B7-9372-71ED8D8021A8}" type="presOf" srcId="{8DFC79D6-1023-4C40-9C04-E28BD8F3020D}" destId="{3678AA33-5679-4459-A736-EE036B465E9E}" srcOrd="0" destOrd="0" presId="urn:microsoft.com/office/officeart/2018/2/layout/IconLabelList"/>
    <dgm:cxn modelId="{4523C793-1A3B-4F8F-AC7B-34188F9A1638}" type="presOf" srcId="{477C49C0-2B0C-4B53-93C3-49A427148154}" destId="{685611A2-6DD6-4847-B144-A0B07F81374C}" srcOrd="0" destOrd="0" presId="urn:microsoft.com/office/officeart/2018/2/layout/IconLabelList"/>
    <dgm:cxn modelId="{92D7CBBB-94EB-4C9C-859F-40981ADCAF6D}" srcId="{477C49C0-2B0C-4B53-93C3-49A427148154}" destId="{0BE3E74A-B687-4DB8-B128-71502DF924B7}" srcOrd="1" destOrd="0" parTransId="{D236F59C-EC05-4AA5-9F17-850047050781}" sibTransId="{CB41B527-F4BD-4433-B332-E82E44165431}"/>
    <dgm:cxn modelId="{A6DA53EA-8634-4630-8CB6-854ECD4AD3E6}" type="presOf" srcId="{0BE3E74A-B687-4DB8-B128-71502DF924B7}" destId="{36411E91-E68A-4B03-B1FA-929CB2430358}" srcOrd="0" destOrd="0" presId="urn:microsoft.com/office/officeart/2018/2/layout/IconLabelList"/>
    <dgm:cxn modelId="{56C5D611-778D-41DB-BE0E-5999CFA26D4E}" type="presParOf" srcId="{685611A2-6DD6-4847-B144-A0B07F81374C}" destId="{E2F76875-6B23-4C84-8075-C2B266278F48}" srcOrd="0" destOrd="0" presId="urn:microsoft.com/office/officeart/2018/2/layout/IconLabelList"/>
    <dgm:cxn modelId="{CFB2D476-5E8B-4AF8-B90A-F2FE76DF6B70}" type="presParOf" srcId="{E2F76875-6B23-4C84-8075-C2B266278F48}" destId="{A8733184-225A-4F42-9F76-529AFB4944C3}" srcOrd="0" destOrd="0" presId="urn:microsoft.com/office/officeart/2018/2/layout/IconLabelList"/>
    <dgm:cxn modelId="{B92935BB-710E-4BA9-9758-55512B569CCC}" type="presParOf" srcId="{E2F76875-6B23-4C84-8075-C2B266278F48}" destId="{E68EBAF6-8C53-4317-AA8C-0AF7BC523BF1}" srcOrd="1" destOrd="0" presId="urn:microsoft.com/office/officeart/2018/2/layout/IconLabelList"/>
    <dgm:cxn modelId="{BCE969C1-5C96-4C97-8484-6257D86AF1F7}" type="presParOf" srcId="{E2F76875-6B23-4C84-8075-C2B266278F48}" destId="{3678AA33-5679-4459-A736-EE036B465E9E}" srcOrd="2" destOrd="0" presId="urn:microsoft.com/office/officeart/2018/2/layout/IconLabelList"/>
    <dgm:cxn modelId="{105DF220-EA04-4BBC-9116-042C43ACC292}" type="presParOf" srcId="{685611A2-6DD6-4847-B144-A0B07F81374C}" destId="{06A5F89B-AEE6-443F-826D-5EA24DD9FAF2}" srcOrd="1" destOrd="0" presId="urn:microsoft.com/office/officeart/2018/2/layout/IconLabelList"/>
    <dgm:cxn modelId="{BCE790F1-B341-467A-B71D-4E2A2F6E7DAD}" type="presParOf" srcId="{685611A2-6DD6-4847-B144-A0B07F81374C}" destId="{EAB50CAB-E232-4E7A-8B56-DF8C915140BF}" srcOrd="2" destOrd="0" presId="urn:microsoft.com/office/officeart/2018/2/layout/IconLabelList"/>
    <dgm:cxn modelId="{AD2D1539-0C1A-44CF-8F7D-AE50BF1B864D}" type="presParOf" srcId="{EAB50CAB-E232-4E7A-8B56-DF8C915140BF}" destId="{BB1E3B43-38EE-4015-9A89-AD07FCA6A1C3}" srcOrd="0" destOrd="0" presId="urn:microsoft.com/office/officeart/2018/2/layout/IconLabelList"/>
    <dgm:cxn modelId="{E8E04D61-3965-4BFF-953B-EA35ABD76E0F}" type="presParOf" srcId="{EAB50CAB-E232-4E7A-8B56-DF8C915140BF}" destId="{B081453C-BC52-4E41-9032-388399377AF7}" srcOrd="1" destOrd="0" presId="urn:microsoft.com/office/officeart/2018/2/layout/IconLabelList"/>
    <dgm:cxn modelId="{09F8D822-8A2A-43EE-A684-343750B0435F}" type="presParOf" srcId="{EAB50CAB-E232-4E7A-8B56-DF8C915140BF}" destId="{36411E91-E68A-4B03-B1FA-929CB243035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EAD0A-F31F-744C-A83D-71ED0DCD1933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92379-D6F7-C541-A568-5CCF39A60C78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Pre-Exposure Prophylaxis (PrEP)</a:t>
          </a:r>
        </a:p>
      </dsp:txBody>
      <dsp:txXfrm>
        <a:off x="383617" y="1447754"/>
        <a:ext cx="2847502" cy="1768010"/>
      </dsp:txXfrm>
    </dsp:sp>
    <dsp:sp modelId="{02FD4A31-4D96-5A45-A234-F92F92B648CB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14511-AEDF-994B-8472-C9B0A6972120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For those who are HIV-NEGATIVE &amp; At-Risk</a:t>
          </a:r>
        </a:p>
      </dsp:txBody>
      <dsp:txXfrm>
        <a:off x="3998355" y="1447754"/>
        <a:ext cx="2847502" cy="1768010"/>
      </dsp:txXfrm>
    </dsp:sp>
    <dsp:sp modelId="{D4835E4C-BFC1-2240-835F-9FCC3606F495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721E5-3351-274E-A8F0-EA6C95B8B042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Does NOT protect against other STDs</a:t>
          </a:r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724B4-BF76-3343-AB99-B5A0EC00F184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7DABC-E24D-E944-9B92-BA7A4728441A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Stigma</a:t>
          </a:r>
        </a:p>
      </dsp:txBody>
      <dsp:txXfrm>
        <a:off x="383617" y="1447754"/>
        <a:ext cx="2847502" cy="1768010"/>
      </dsp:txXfrm>
    </dsp:sp>
    <dsp:sp modelId="{B4FC8B75-823F-FE49-8160-062A6ED6EEDC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993F-7BA0-4A4A-B8AB-9FCA8FBD6DA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Cost</a:t>
          </a:r>
        </a:p>
      </dsp:txBody>
      <dsp:txXfrm>
        <a:off x="3998355" y="1447754"/>
        <a:ext cx="2847502" cy="1768010"/>
      </dsp:txXfrm>
    </dsp:sp>
    <dsp:sp modelId="{DB9B81DB-F0D2-FF44-93C8-3338638E8460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384F-1E48-6049-9D73-B58D2DFB0846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Knowledge</a:t>
          </a:r>
        </a:p>
      </dsp:txBody>
      <dsp:txXfrm>
        <a:off x="7613092" y="1447754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5D3F7-41D4-4047-ADF1-6D0064F2792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9BA1F-4B02-554A-9DB5-DCC213F66E5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Recent STI with syphilis, gonorrhea, or chlamydia* within 6 months </a:t>
          </a:r>
        </a:p>
      </dsp:txBody>
      <dsp:txXfrm>
        <a:off x="0" y="0"/>
        <a:ext cx="6900512" cy="1384035"/>
      </dsp:txXfrm>
    </dsp:sp>
    <dsp:sp modelId="{C3C157D8-39A6-B74B-8B9D-492094EA067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43555-E620-BC4F-AD6F-0CA24630B270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Inconsistent condom use</a:t>
          </a:r>
        </a:p>
      </dsp:txBody>
      <dsp:txXfrm>
        <a:off x="0" y="1384035"/>
        <a:ext cx="6900512" cy="1384035"/>
      </dsp:txXfrm>
    </dsp:sp>
    <dsp:sp modelId="{8FABB467-BC07-FD4B-A53D-DEB562C20E8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43D8A-16EC-B145-8A01-8F87E17F47D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Drug use</a:t>
          </a:r>
        </a:p>
      </dsp:txBody>
      <dsp:txXfrm>
        <a:off x="0" y="2768070"/>
        <a:ext cx="6900512" cy="1384035"/>
      </dsp:txXfrm>
    </dsp:sp>
    <dsp:sp modelId="{299B81D9-C2C6-E649-B0EC-95B7D08FA9E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33F9F-E106-4E44-897E-BD5E54BD7E7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Partner with HIV infection</a:t>
          </a:r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FF56B-ECC1-4C62-AFA5-28D467EAD439}">
      <dsp:nvSpPr>
        <dsp:cNvPr id="0" name=""/>
        <dsp:cNvSpPr/>
      </dsp:nvSpPr>
      <dsp:spPr>
        <a:xfrm>
          <a:off x="0" y="3400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D34E0-8345-4E1B-B9B7-FDFE42A34ACE}">
      <dsp:nvSpPr>
        <dsp:cNvPr id="0" name=""/>
        <dsp:cNvSpPr/>
      </dsp:nvSpPr>
      <dsp:spPr>
        <a:xfrm>
          <a:off x="219097" y="166365"/>
          <a:ext cx="398359" cy="398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585CC-2F89-4F8B-B525-0BC315B339BA}">
      <dsp:nvSpPr>
        <dsp:cNvPr id="0" name=""/>
        <dsp:cNvSpPr/>
      </dsp:nvSpPr>
      <dsp:spPr>
        <a:xfrm>
          <a:off x="836555" y="3400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History &amp; Physical Exam </a:t>
          </a:r>
        </a:p>
      </dsp:txBody>
      <dsp:txXfrm>
        <a:off x="836555" y="3400"/>
        <a:ext cx="9679044" cy="724290"/>
      </dsp:txXfrm>
    </dsp:sp>
    <dsp:sp modelId="{FBF4CE4B-F49A-4ECF-99C0-26F4133FDA75}">
      <dsp:nvSpPr>
        <dsp:cNvPr id="0" name=""/>
        <dsp:cNvSpPr/>
      </dsp:nvSpPr>
      <dsp:spPr>
        <a:xfrm>
          <a:off x="0" y="908763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94C1F-C254-4771-A928-83A858AF7B49}">
      <dsp:nvSpPr>
        <dsp:cNvPr id="0" name=""/>
        <dsp:cNvSpPr/>
      </dsp:nvSpPr>
      <dsp:spPr>
        <a:xfrm>
          <a:off x="219097" y="1071728"/>
          <a:ext cx="398359" cy="398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DDE0F-791A-46D9-A862-76AC27AF9B0F}">
      <dsp:nvSpPr>
        <dsp:cNvPr id="0" name=""/>
        <dsp:cNvSpPr/>
      </dsp:nvSpPr>
      <dsp:spPr>
        <a:xfrm>
          <a:off x="836555" y="908763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Labs </a:t>
          </a:r>
          <a:r>
            <a:rPr lang="en-US" sz="1900" kern="1200"/>
            <a:t>(</a:t>
          </a:r>
          <a:r>
            <a:rPr lang="en-JP" sz="1900" kern="1200">
              <a:effectLst/>
              <a:latin typeface="+mn-lt"/>
              <a:ea typeface="+mn-ea"/>
              <a:cs typeface="+mn-cs"/>
            </a:rPr>
            <a:t>HIV, HBV/HCV, BMP, GC/CT, Syphilis, pregnancy </a:t>
          </a:r>
          <a:r>
            <a:rPr lang="en-US" sz="1900" kern="1200"/>
            <a:t>)</a:t>
          </a:r>
        </a:p>
      </dsp:txBody>
      <dsp:txXfrm>
        <a:off x="836555" y="908763"/>
        <a:ext cx="9679044" cy="724290"/>
      </dsp:txXfrm>
    </dsp:sp>
    <dsp:sp modelId="{B31C16A0-8727-495B-9771-0F5A4D4471A7}">
      <dsp:nvSpPr>
        <dsp:cNvPr id="0" name=""/>
        <dsp:cNvSpPr/>
      </dsp:nvSpPr>
      <dsp:spPr>
        <a:xfrm>
          <a:off x="0" y="1814126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69377-5352-493E-84F6-8661DAC92633}">
      <dsp:nvSpPr>
        <dsp:cNvPr id="0" name=""/>
        <dsp:cNvSpPr/>
      </dsp:nvSpPr>
      <dsp:spPr>
        <a:xfrm>
          <a:off x="219097" y="1977092"/>
          <a:ext cx="398359" cy="398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70F6A-2121-4837-9BF6-6CB1CFE77735}">
      <dsp:nvSpPr>
        <dsp:cNvPr id="0" name=""/>
        <dsp:cNvSpPr/>
      </dsp:nvSpPr>
      <dsp:spPr>
        <a:xfrm>
          <a:off x="836555" y="1814126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Follow-up in 1-3 months</a:t>
          </a:r>
        </a:p>
      </dsp:txBody>
      <dsp:txXfrm>
        <a:off x="836555" y="1814126"/>
        <a:ext cx="9679044" cy="724290"/>
      </dsp:txXfrm>
    </dsp:sp>
    <dsp:sp modelId="{632019C6-6328-4B35-BB79-626865166D55}">
      <dsp:nvSpPr>
        <dsp:cNvPr id="0" name=""/>
        <dsp:cNvSpPr/>
      </dsp:nvSpPr>
      <dsp:spPr>
        <a:xfrm>
          <a:off x="0" y="2719489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ABDE-0618-411F-94A2-E0DE11F93749}">
      <dsp:nvSpPr>
        <dsp:cNvPr id="0" name=""/>
        <dsp:cNvSpPr/>
      </dsp:nvSpPr>
      <dsp:spPr>
        <a:xfrm>
          <a:off x="219097" y="2882455"/>
          <a:ext cx="398359" cy="398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CF979-D327-4E54-86D7-3745AE07250E}">
      <dsp:nvSpPr>
        <dsp:cNvPr id="0" name=""/>
        <dsp:cNvSpPr/>
      </dsp:nvSpPr>
      <dsp:spPr>
        <a:xfrm>
          <a:off x="836555" y="2719489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Follow-up Q 3 months </a:t>
          </a:r>
        </a:p>
      </dsp:txBody>
      <dsp:txXfrm>
        <a:off x="836555" y="2719489"/>
        <a:ext cx="9679044" cy="724290"/>
      </dsp:txXfrm>
    </dsp:sp>
    <dsp:sp modelId="{FE398C6E-DFB2-46C3-8ADB-12519F396690}">
      <dsp:nvSpPr>
        <dsp:cNvPr id="0" name=""/>
        <dsp:cNvSpPr/>
      </dsp:nvSpPr>
      <dsp:spPr>
        <a:xfrm>
          <a:off x="0" y="3624853"/>
          <a:ext cx="105156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EB47F-D08A-4884-99C7-97DE57C2884B}">
      <dsp:nvSpPr>
        <dsp:cNvPr id="0" name=""/>
        <dsp:cNvSpPr/>
      </dsp:nvSpPr>
      <dsp:spPr>
        <a:xfrm>
          <a:off x="219097" y="3787818"/>
          <a:ext cx="398359" cy="3983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72BF5-2E01-4C64-A4D6-5C7A9CF09674}">
      <dsp:nvSpPr>
        <dsp:cNvPr id="0" name=""/>
        <dsp:cNvSpPr/>
      </dsp:nvSpPr>
      <dsp:spPr>
        <a:xfrm>
          <a:off x="836555" y="3624853"/>
          <a:ext cx="96790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Evaluate the need to continue PrEP Q 12 months </a:t>
          </a:r>
        </a:p>
      </dsp:txBody>
      <dsp:txXfrm>
        <a:off x="836555" y="3624853"/>
        <a:ext cx="9679044" cy="724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3184-225A-4F42-9F76-529AFB4944C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8AA33-5679-4459-A736-EE036B465E9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Start within 72 hours of exposure</a:t>
          </a:r>
        </a:p>
      </dsp:txBody>
      <dsp:txXfrm>
        <a:off x="559800" y="3022743"/>
        <a:ext cx="4320000" cy="720000"/>
      </dsp:txXfrm>
    </dsp:sp>
    <dsp:sp modelId="{BB1E3B43-38EE-4015-9A89-AD07FCA6A1C3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11E91-E68A-4B03-B1FA-929CB243035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Test the source if available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D7752-DAA0-CB40-BC29-A87A40591EBE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77EA8-8A22-B746-B991-7B6D7221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cloud (</a:t>
            </a:r>
            <a:r>
              <a:rPr lang="en-US" dirty="0" err="1"/>
              <a:t>mentimeter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Let students talk about it – next to them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Then circle back to the large group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Knowledge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Physician workforce (family medicine &amp; understanding about PrEP – referral)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6581-8E27-C849-A21F-151F1B597B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Stigma – prep itself </a:t>
            </a:r>
          </a:p>
          <a:p>
            <a:r>
              <a:rPr lang="en-US" dirty="0"/>
              <a:t>Cost – financial burden? Daily medications </a:t>
            </a:r>
          </a:p>
          <a:p>
            <a:r>
              <a:rPr lang="en-US" dirty="0"/>
              <a:t>Knowledge – Patient (may not think that the individual is eligible for PrEP) &amp;  Physicians (unfamiliar with PrEP; hesitate to talk about it)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9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– shared decision making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2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many sexual partners do you have for the past 6 months? </a:t>
            </a:r>
          </a:p>
          <a:p>
            <a:r>
              <a:rPr lang="en-US" dirty="0"/>
              <a:t>What are/is the gender of your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4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they need to understand </a:t>
            </a:r>
          </a:p>
          <a:p>
            <a:r>
              <a:rPr lang="en-US" dirty="0"/>
              <a:t>--- help them explain what options 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2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A3F7-F7E5-4C45-9688-C1671C0365E0}" type="slidenum">
              <a:rPr lang="en-JP" smtClean="0"/>
              <a:t>19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5815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Truvada: ESRD Not recommended </a:t>
            </a:r>
          </a:p>
          <a:p>
            <a:endParaRPr lang="en-JP" dirty="0"/>
          </a:p>
          <a:p>
            <a:r>
              <a:rPr lang="en-JP" dirty="0"/>
              <a:t>Descovy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End-stage renal disease on hemodialysis: One tablet (emtricitabine 200 mg/tenofovir alafenamide 25 mg) once daily; administer after hemodialysis on dialysis days (HHS [adult] 2019).</a:t>
            </a:r>
          </a:p>
          <a:p>
            <a:br>
              <a:rPr lang="en-US" sz="1600" dirty="0"/>
            </a:br>
            <a:r>
              <a:rPr lang="en-US" sz="1400" dirty="0"/>
              <a:t>#HIV infection </a:t>
            </a:r>
            <a:br>
              <a:rPr lang="en-US" sz="1400" dirty="0"/>
            </a:br>
            <a:r>
              <a:rPr lang="en-US" dirty="0"/>
              <a:t>CrCl ≥50 mL/minute: No dosage adjustment necessary</a:t>
            </a:r>
            <a:br>
              <a:rPr lang="en-US" dirty="0"/>
            </a:br>
            <a:r>
              <a:rPr lang="en-US" dirty="0"/>
              <a:t>CrCl 30 to 49 mL/minute: Increase interval to every 48 hours.</a:t>
            </a:r>
            <a:br>
              <a:rPr lang="en-US" dirty="0"/>
            </a:br>
            <a:r>
              <a:rPr lang="en-US" dirty="0"/>
              <a:t>CrCl &lt;30 mL/minute: Not recommended.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#</a:t>
            </a:r>
            <a:r>
              <a:rPr lang="en-US" dirty="0" err="1"/>
              <a:t>PrEP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CrCl ≥60 mL/minute: No dosage adjustment necessary</a:t>
            </a:r>
            <a:br>
              <a:rPr lang="en-US" dirty="0"/>
            </a:br>
            <a:r>
              <a:rPr lang="en-US" dirty="0"/>
              <a:t>CrCl &lt;60 mL/minute: Not recommended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A3F7-F7E5-4C45-9688-C1671C0365E0}" type="slidenum">
              <a:rPr lang="en-JP" smtClean="0"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9139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HIV testing window: (4th) 15-20 days (5th) 10-15 days </a:t>
            </a:r>
          </a:p>
          <a:p>
            <a:r>
              <a:rPr lang="en-JP" sz="1200" b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STD testing – three sites </a:t>
            </a:r>
            <a:endParaRPr lang="en-JP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JP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JP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visit </a:t>
            </a:r>
            <a:endParaRPr lang="en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Screening test, HBV panel (HBs Ag, HBs Ab, HBc Ab), HCV antibody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BMP, GC/CT pharynx/urine/rectum if receptive anal sex+, Syphilis screening, pregnancy test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JP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Follow-up visit every 3 months</a:t>
            </a:r>
            <a:endParaRPr lang="en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Screening test, repeat pregnancy test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 testing: if indicated, symptomatic or asymptomatic MSM at high risk for recurrent bacterial STIs </a:t>
            </a:r>
            <a:b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*high risk: history of GC/CT/syphilis, multiple sex partners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of side effects, adherence, and HIV acquisition risk behaviors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HCV antibody if high-risk 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JP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every 6 months</a:t>
            </a:r>
            <a:endParaRPr lang="en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BMP, STI testing (GC/CT pharynx/urine/rectum if receptive anal sex+), Syphilis screening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*Please check BMP at 3 months and every 6 months thereafter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JP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every 12 months</a:t>
            </a:r>
            <a:endParaRPr lang="en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the need to continue PrEP as a component of HIV prevention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Hepatitis B: Offer HBV vaccination if not immune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CKD: </a:t>
            </a:r>
            <a:r>
              <a:rPr lang="en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PrEP if eCrCl &lt; 60 mL/min</a:t>
            </a:r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*Based on clinician’s judgement, you can check BMP every 6 months. 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A3F7-F7E5-4C45-9688-C1671C0365E0}" type="slidenum">
              <a:rPr lang="en-JP" smtClean="0"/>
              <a:t>21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6090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hepatotoxicity reported. LFT monitoring recommended. </a:t>
            </a:r>
          </a:p>
          <a:p>
            <a:endParaRPr lang="en-US" dirty="0"/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A3F7-F7E5-4C45-9688-C1671C0365E0}" type="slidenum">
              <a:rPr lang="en-JP" smtClean="0"/>
              <a:t>23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54399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A3F7-F7E5-4C45-9688-C1671C0365E0}" type="slidenum">
              <a:rPr lang="en-JP" smtClean="0"/>
              <a:t>24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67588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Guidelines: https://</a:t>
            </a:r>
            <a:r>
              <a:rPr lang="en-US" dirty="0" err="1"/>
              <a:t>clinicalinfo.hiv.gov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Truvada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6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2021 </a:t>
            </a:r>
          </a:p>
          <a:p>
            <a:r>
              <a:rPr lang="en-US" dirty="0"/>
              <a:t>Reference: Estimated HIV incidence and Prevalence in the US, 2017-2021 </a:t>
            </a:r>
          </a:p>
          <a:p>
            <a:r>
              <a:rPr lang="en-US" dirty="0"/>
              <a:t>Released: May 2023</a:t>
            </a:r>
          </a:p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hiv</a:t>
            </a:r>
            <a:r>
              <a:rPr lang="en-US" dirty="0"/>
              <a:t>/library/reports/</a:t>
            </a:r>
            <a:r>
              <a:rPr lang="en-US" dirty="0" err="1"/>
              <a:t>hiv</a:t>
            </a:r>
            <a:r>
              <a:rPr lang="en-US" dirty="0"/>
              <a:t>-surveillance/vol-28-no-3/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5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50 % of cases are in the South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C65D7-03AB-404D-97EC-1F5AFF3CBD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2021, 13,103 people living in MO </a:t>
            </a:r>
          </a:p>
          <a:p>
            <a:r>
              <a:rPr lang="en-US" dirty="0"/>
              <a:t>/ 549 new diagnoses in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77EA8-8A22-B746-B991-7B6D72211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 Nov 29 2023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C65D7-03AB-404D-97EC-1F5AFF3CBD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kinds of image do you have? Typical pts? </a:t>
            </a:r>
          </a:p>
          <a:p>
            <a:r>
              <a:rPr lang="en-US" dirty="0"/>
              <a:t>Gender – male 94%, female 6% </a:t>
            </a:r>
          </a:p>
          <a:p>
            <a:r>
              <a:rPr lang="en-US" dirty="0"/>
              <a:t>Race / ethnicity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C65D7-03AB-404D-97EC-1F5AFF3CBD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none" strike="noStrike" dirty="0">
                <a:solidFill>
                  <a:srgbClr val="111111"/>
                </a:solidFill>
                <a:effectLst/>
                <a:latin typeface="Whitney A"/>
              </a:rPr>
              <a:t>The 2021 PrEP-to-Need Ratio (PNR) is the ratio of the number of PrEP users in 2021 to the number of people newly diagnosed with HIV in 2020. PNR serves as a measurement for whether PrEP use appropriately reflects the need for HIV prevention. A lower PNR indicates more unmet need.</a:t>
            </a:r>
          </a:p>
          <a:p>
            <a:endParaRPr lang="en-US" b="0" i="1" u="none" strike="noStrike" dirty="0">
              <a:solidFill>
                <a:srgbClr val="111111"/>
              </a:solidFill>
              <a:effectLst/>
              <a:latin typeface="Whitney A"/>
            </a:endParaRPr>
          </a:p>
          <a:p>
            <a:r>
              <a:rPr lang="en-US" b="0" i="1" u="none" strike="noStrike" dirty="0">
                <a:solidFill>
                  <a:srgbClr val="111111"/>
                </a:solidFill>
                <a:effectLst/>
                <a:latin typeface="Whitney A"/>
              </a:rPr>
              <a:t>8 or higher – good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C65D7-03AB-404D-97EC-1F5AFF3CBD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CB4-B251-37D5-99AD-2274FB044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6117A-612D-1FC0-C9A6-F796E2BA5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36A35-94C7-9A8D-564A-A8D970E0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D27EA-5294-E502-3A96-BBCAA69D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6CD77-DE96-F2CB-1AB5-441C7C5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9ADB-3275-7C61-AB74-2F38F63A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F1543-51D0-BD28-0968-820195186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A062-29AE-8770-01D9-0E2A7EC1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E92DE-51CD-C547-E2A8-C17C809A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83B7-62AC-0AD1-A9EC-40C6408C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DC6E3-A0FD-9B9F-E3F7-6337F3359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4C493-A04A-D71E-4D8F-5A11344B5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CC7F-4123-733F-829B-5537B51E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6B201-CAE4-0BD4-5E75-C238ABCE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EF2D6-645E-F349-4DAC-9CB15F58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B07C-A73F-B26D-9CF0-40AE2A73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9216-B7B1-AFF6-666B-189705B8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34B9-F725-9519-44E2-C0280C78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CD7D-B854-5E24-10EF-08BDF614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A124-FAF2-E412-97E4-DAEB16F8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819C-E8BF-845C-1DB3-D5EC17B8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960CA-E62E-F7E3-2EEC-8B7164FA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21CC7-D81F-4E75-7DCF-4C5946CC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F795-66A2-38CD-A8CB-BA0D0F18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1F4E-BF56-E8E0-F419-D6EE9148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64EA-636B-2839-A4B4-A92BD083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DF87-E4C7-5991-1DC6-7CF971942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F1734-14E8-F38B-CC96-B633D4B77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3D4D0-4B35-4CAF-377B-CC1CE24D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6ACB3-B14D-1AA4-54FE-8139E73E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A676C-73C8-EE0C-862D-D6A02226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1DF3-FE03-2362-03A3-DFE3E127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E9B65-BAA9-0862-4B30-6E7CC3BB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F56A5-92BB-CC66-9F2B-2B9C111B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2072B-C014-DE40-F289-81A08F722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F45D1-65E4-36D9-3AC0-602DDCD9B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FC3F4-6517-C45E-E6ED-FCD3B26C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9E163-AD41-CB56-0613-27042B4C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74689-0CFD-B134-4CF3-43733571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A9D4-AF27-AA01-48A0-409B38A4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D001B-E1A5-0C3D-FD6C-89AD41CA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B41DF-762F-DB6D-CBDC-6B0604E7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D8C04-6D4C-CC18-BD65-E2E77ACE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1E42D-8C8D-80B5-EE1D-3A58451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AC5A7-CBDC-4146-3194-0169F17E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9F9E6-8B97-68F8-41BC-A08E2A64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B6E2-78F6-5ABA-25A9-756C364E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CAED-3AF8-C94C-5FCE-18E6FAE8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3F34B-C67C-88C8-DE46-8126D7441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F660F-96D6-BC15-D174-1173D23C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B1158-9BC0-B847-8FEE-1FE4216A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83BBF-4D51-34DF-10E5-B35F2CF0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8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91F2-5423-3096-EB90-8081FAB3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CD77D-DC46-DA2D-A3EE-D39128C15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07017-1373-8502-B339-6B1A7BB6B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D51BC-8654-9E78-DBE9-DB003C32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6A70A-552A-A4EB-1181-F2631353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193EF-BC0F-9DBD-4AEF-6FB3E460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650C3-2409-E3C2-B7C1-5C951DB5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EDE5-4C30-DD6A-F7F4-96CEA695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8E74-A082-0E65-81F0-5C270B17C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8EAC-0884-DA4D-93B2-48CB3A20B63F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D5BD-1A68-B1EA-4085-81C4F2BA3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35C9-65AD-94FF-C7E3-02231D9FC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300-1C75-6144-8775-4B208C81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vu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vu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vu.org/" TargetMode="External"/><Relationship Id="rId2" Type="http://schemas.openxmlformats.org/officeDocument/2006/relationships/hyperlink" Target="https://www.cdc.gov/hiv/library/reports/hiv-surveillanc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v.uw.edu/" TargetMode="External"/><Relationship Id="rId2" Type="http://schemas.openxmlformats.org/officeDocument/2006/relationships/hyperlink" Target="https://www.pleaseprepme.org/missou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.aahivm.org/product_bundles/247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ento.sonoda@health.slu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dsvu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vu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idsvu.org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idsvu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dsvu.org/" TargetMode="Externa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A63A08-533B-68C2-37F9-0CEA9503F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HIV PrEP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Family Medicine Clerkship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C61A6-2874-762F-D22C-590D17D14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Kento Sonoda, MD, FASAM, AAHIVS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Assistant Professor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Department of Family and Community Medicine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Saint Louis University</a:t>
            </a:r>
          </a:p>
        </p:txBody>
      </p:sp>
    </p:spTree>
    <p:extLst>
      <p:ext uri="{BB962C8B-B14F-4D97-AF65-F5344CB8AC3E}">
        <p14:creationId xmlns:p14="http://schemas.microsoft.com/office/powerpoint/2010/main" val="123611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729A-B028-4227-F71A-0ECB4BA3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PrEP-to-Need Ratio (PNR)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2FDF3-D401-16F2-4C04-D451C0F1E162}"/>
              </a:ext>
            </a:extLst>
          </p:cNvPr>
          <p:cNvSpPr txBox="1"/>
          <p:nvPr/>
        </p:nvSpPr>
        <p:spPr>
          <a:xfrm>
            <a:off x="3182679" y="2659559"/>
            <a:ext cx="5826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Number of PrEP Users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0A895-9362-55D9-0CB4-48EE637A8AE4}"/>
              </a:ext>
            </a:extLst>
          </p:cNvPr>
          <p:cNvSpPr/>
          <p:nvPr/>
        </p:nvSpPr>
        <p:spPr>
          <a:xfrm>
            <a:off x="2193851" y="3620385"/>
            <a:ext cx="7804297" cy="1010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C3901-1440-FA53-8D91-CA99FFAF4F34}"/>
              </a:ext>
            </a:extLst>
          </p:cNvPr>
          <p:cNvSpPr txBox="1"/>
          <p:nvPr/>
        </p:nvSpPr>
        <p:spPr>
          <a:xfrm>
            <a:off x="2505739" y="3912780"/>
            <a:ext cx="749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Number of New HIV infections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A6AA1B9-0745-259D-9C4C-EFA0896FF64C}"/>
              </a:ext>
            </a:extLst>
          </p:cNvPr>
          <p:cNvSpPr/>
          <p:nvPr/>
        </p:nvSpPr>
        <p:spPr>
          <a:xfrm>
            <a:off x="1017181" y="5651092"/>
            <a:ext cx="1488558" cy="637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0A169-AC3C-110C-3B24-D8512D5F7CAE}"/>
              </a:ext>
            </a:extLst>
          </p:cNvPr>
          <p:cNvSpPr txBox="1"/>
          <p:nvPr/>
        </p:nvSpPr>
        <p:spPr>
          <a:xfrm>
            <a:off x="2870790" y="5585347"/>
            <a:ext cx="749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Lower PNR = more unmet need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1B943-7451-67BF-F000-A66ACF63B075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3"/>
              </a:rPr>
              <a:t>AIDSVu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E4C1-6D31-0CF5-C379-7663058E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PrEP-to-Need Ratio (PNR) in MO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780B-E4BC-8A03-1257-DD8BEFA25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Gender: Male – 11, Female – 4 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Race/Ethnicity: </a:t>
            </a:r>
            <a:br>
              <a:rPr lang="en-US" sz="4000" dirty="0"/>
            </a:br>
            <a:r>
              <a:rPr lang="en-US" sz="4000" dirty="0"/>
              <a:t>White – 18, Hispanic/Latinx – 4, Black – 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F03FF-A3E9-4FC3-F095-840049C5BF22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3"/>
              </a:rPr>
              <a:t>AIDSVu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3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4FA3FA-D1EA-2B82-EF1F-226EE986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Barriers to HIV PrEP?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818A-D326-3E7D-C911-7C91AD4BE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643" y="3604221"/>
            <a:ext cx="3585113" cy="24114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866A165-8988-F949-47FC-4779AA62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889" y="889375"/>
            <a:ext cx="5197409" cy="51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5A3B-D96A-D2F2-CD60-617BC14A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improve our care?</a:t>
            </a:r>
          </a:p>
        </p:txBody>
      </p:sp>
      <p:pic>
        <p:nvPicPr>
          <p:cNvPr id="9" name="Graphic 8" descr="Female Profile outline">
            <a:extLst>
              <a:ext uri="{FF2B5EF4-FFF2-40B4-BE49-F238E27FC236}">
                <a16:creationId xmlns:a16="http://schemas.microsoft.com/office/drawing/2014/main" id="{5601C4A7-6BC5-A107-B0F9-6274921E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856" y="2058671"/>
            <a:ext cx="3532240" cy="3532240"/>
          </a:xfrm>
          <a:prstGeom prst="rect">
            <a:avLst/>
          </a:prstGeom>
        </p:spPr>
      </p:pic>
      <p:pic>
        <p:nvPicPr>
          <p:cNvPr id="10" name="Graphic 9" descr="Bridge scene outline">
            <a:extLst>
              <a:ext uri="{FF2B5EF4-FFF2-40B4-BE49-F238E27FC236}">
                <a16:creationId xmlns:a16="http://schemas.microsoft.com/office/drawing/2014/main" id="{B957172F-8B9E-9B1A-852D-88063311C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2096" y="2058671"/>
            <a:ext cx="3532240" cy="3532240"/>
          </a:xfrm>
          <a:prstGeom prst="rect">
            <a:avLst/>
          </a:prstGeom>
        </p:spPr>
      </p:pic>
      <p:pic>
        <p:nvPicPr>
          <p:cNvPr id="11" name="Graphic 10" descr="Hospital with solid fill">
            <a:extLst>
              <a:ext uri="{FF2B5EF4-FFF2-40B4-BE49-F238E27FC236}">
                <a16:creationId xmlns:a16="http://schemas.microsoft.com/office/drawing/2014/main" id="{0350635B-BC80-D2C5-A8AA-C657F4EAE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9904" y="2058671"/>
            <a:ext cx="3532240" cy="35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5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0CBD-8AC8-E2A5-F0E6-0763525C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PrEP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17039A-E93D-02CC-5CE2-79A285C950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5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9BB97-075C-EFE7-A435-92DA2A9B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Indications (“At-Risk”)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D0AA15-BE64-C5E4-ED1B-B86BC76DD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6188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52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776CD-B0CA-8844-3359-EDAA9457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6" y="564573"/>
            <a:ext cx="11457708" cy="5728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05B388-7947-57B2-C691-CA94FAD96D57}"/>
              </a:ext>
            </a:extLst>
          </p:cNvPr>
          <p:cNvSpPr txBox="1"/>
          <p:nvPr/>
        </p:nvSpPr>
        <p:spPr>
          <a:xfrm>
            <a:off x="3505200" y="1648690"/>
            <a:ext cx="4710545" cy="5957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6E38B-3F34-28AF-4A6C-874B5D8ACB84}"/>
              </a:ext>
            </a:extLst>
          </p:cNvPr>
          <p:cNvSpPr txBox="1"/>
          <p:nvPr/>
        </p:nvSpPr>
        <p:spPr>
          <a:xfrm>
            <a:off x="3796144" y="4613566"/>
            <a:ext cx="4710545" cy="5957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D4E29-1A63-E21F-4B0A-875389BB5B2A}"/>
              </a:ext>
            </a:extLst>
          </p:cNvPr>
          <p:cNvSpPr txBox="1"/>
          <p:nvPr/>
        </p:nvSpPr>
        <p:spPr>
          <a:xfrm>
            <a:off x="3865418" y="5649189"/>
            <a:ext cx="4710545" cy="5957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72E3F-6804-DAAE-599B-D39DD120E55F}"/>
              </a:ext>
            </a:extLst>
          </p:cNvPr>
          <p:cNvSpPr txBox="1"/>
          <p:nvPr/>
        </p:nvSpPr>
        <p:spPr>
          <a:xfrm>
            <a:off x="3796145" y="696196"/>
            <a:ext cx="4710545" cy="5957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43AD-BC1A-FB90-03A6-D83335CF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2B80-6CF9-7ED3-A4A9-631158C6F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questions: Gender? Identify? Pronouns? </a:t>
            </a:r>
          </a:p>
          <a:p>
            <a:r>
              <a:rPr lang="en-US" dirty="0"/>
              <a:t>5 P  </a:t>
            </a:r>
          </a:p>
          <a:p>
            <a:pPr lvl="1"/>
            <a:r>
              <a:rPr lang="en-US" dirty="0"/>
              <a:t>Partners: gender, numbers, HIV status, change </a:t>
            </a:r>
          </a:p>
          <a:p>
            <a:pPr lvl="1"/>
            <a:r>
              <a:rPr lang="en-US" dirty="0"/>
              <a:t>Practices: types, vaginal/oral/anal</a:t>
            </a:r>
          </a:p>
          <a:p>
            <a:pPr lvl="1"/>
            <a:r>
              <a:rPr lang="en-US" dirty="0"/>
              <a:t>Past </a:t>
            </a:r>
            <a:r>
              <a:rPr lang="en-US" dirty="0" err="1"/>
              <a:t>hx</a:t>
            </a:r>
            <a:r>
              <a:rPr lang="en-US" dirty="0"/>
              <a:t>: STDs, risk factors (needle sharing), last testing</a:t>
            </a:r>
          </a:p>
          <a:p>
            <a:pPr lvl="1"/>
            <a:r>
              <a:rPr lang="en-US" dirty="0"/>
              <a:t>Protection: Condom use </a:t>
            </a:r>
          </a:p>
          <a:p>
            <a:pPr lvl="1"/>
            <a:r>
              <a:rPr lang="en-US" dirty="0"/>
              <a:t>Pregnancy plans</a:t>
            </a:r>
          </a:p>
          <a:p>
            <a:r>
              <a:rPr lang="en-US" dirty="0"/>
              <a:t>Drug use </a:t>
            </a:r>
          </a:p>
          <a:p>
            <a:r>
              <a:rPr lang="en-US" dirty="0"/>
              <a:t>Knowledge about PrEP and HIV infection</a:t>
            </a:r>
          </a:p>
        </p:txBody>
      </p:sp>
    </p:spTree>
    <p:extLst>
      <p:ext uri="{BB962C8B-B14F-4D97-AF65-F5344CB8AC3E}">
        <p14:creationId xmlns:p14="http://schemas.microsoft.com/office/powerpoint/2010/main" val="313980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4651-1084-D3D4-34F5-32878D25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Options</a:t>
            </a:r>
          </a:p>
        </p:txBody>
      </p:sp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EDE5A2C7-928C-8105-BE94-4712D98B5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3573" y="1850509"/>
            <a:ext cx="2807513" cy="2807513"/>
          </a:xfrm>
          <a:prstGeom prst="rect">
            <a:avLst/>
          </a:prstGeom>
        </p:spPr>
      </p:pic>
      <p:pic>
        <p:nvPicPr>
          <p:cNvPr id="9" name="Graphic 8" descr="Needle with solid fill">
            <a:extLst>
              <a:ext uri="{FF2B5EF4-FFF2-40B4-BE49-F238E27FC236}">
                <a16:creationId xmlns:a16="http://schemas.microsoft.com/office/drawing/2014/main" id="{69E3BEE2-0534-F211-322F-F39CC84D3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0916" y="1850509"/>
            <a:ext cx="2807512" cy="28075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BC2FA5-CF56-7287-76B8-4A51F0EB9145}"/>
              </a:ext>
            </a:extLst>
          </p:cNvPr>
          <p:cNvSpPr txBox="1"/>
          <p:nvPr/>
        </p:nvSpPr>
        <p:spPr>
          <a:xfrm>
            <a:off x="2108607" y="4817843"/>
            <a:ext cx="3123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TDF/FTC (Truvada®)</a:t>
            </a:r>
          </a:p>
          <a:p>
            <a:pPr algn="ctr"/>
            <a:r>
              <a:rPr lang="en-US" sz="2800" dirty="0"/>
              <a:t>TAF/FTC (Descovy®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1DA25-9133-A6EE-D29A-29833A2E35C4}"/>
              </a:ext>
            </a:extLst>
          </p:cNvPr>
          <p:cNvSpPr txBox="1"/>
          <p:nvPr/>
        </p:nvSpPr>
        <p:spPr>
          <a:xfrm>
            <a:off x="7013716" y="4817842"/>
            <a:ext cx="3016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Cabotegravir (CAB) </a:t>
            </a:r>
          </a:p>
          <a:p>
            <a:pPr algn="ctr"/>
            <a:r>
              <a:rPr lang="en-US" sz="2800" dirty="0" err="1"/>
              <a:t>Apretude</a:t>
            </a:r>
            <a:r>
              <a:rPr lang="en-US" sz="2800" dirty="0"/>
              <a:t>® - IM</a:t>
            </a:r>
          </a:p>
        </p:txBody>
      </p:sp>
    </p:spTree>
    <p:extLst>
      <p:ext uri="{BB962C8B-B14F-4D97-AF65-F5344CB8AC3E}">
        <p14:creationId xmlns:p14="http://schemas.microsoft.com/office/powerpoint/2010/main" val="174124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7176-C3BB-0247-87F4-6A9864FE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TDF/FTC </a:t>
            </a:r>
            <a:r>
              <a:rPr lang="en-JP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</a:t>
            </a:r>
            <a:r>
              <a:rPr lang="en-JP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.s</a:t>
            </a:r>
            <a:r>
              <a:rPr lang="en-JP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TAF/FTC</a:t>
            </a:r>
            <a:endParaRPr lang="en-JP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8B6C1-661E-3B48-B610-3753B1ED2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P" sz="4400" b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Truvada</a:t>
            </a:r>
            <a:r>
              <a:rPr lang="en-JP" sz="4400" b="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®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08F9C-5DCD-FE46-86E2-FDB703D04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983" cy="3684588"/>
          </a:xfrm>
        </p:spPr>
        <p:txBody>
          <a:bodyPr>
            <a:normAutofit/>
          </a:bodyPr>
          <a:lstStyle/>
          <a:p>
            <a:r>
              <a:rPr lang="en-US" sz="3200" dirty="0"/>
              <a:t>Tenofovir </a:t>
            </a:r>
            <a:r>
              <a:rPr lang="en-US" sz="3200" b="1" u="sng" dirty="0"/>
              <a:t>disoproxil fumarate</a:t>
            </a:r>
            <a:r>
              <a:rPr lang="en-US" sz="3200" dirty="0"/>
              <a:t> (TDF)</a:t>
            </a:r>
            <a:br>
              <a:rPr lang="en-US" sz="3200" b="1" u="sng" dirty="0"/>
            </a:br>
            <a:r>
              <a:rPr lang="en-US" sz="3200" b="1" dirty="0"/>
              <a:t>+ </a:t>
            </a:r>
            <a:r>
              <a:rPr lang="en-US" sz="3200" dirty="0"/>
              <a:t>Emtricitabine (FTC)</a:t>
            </a:r>
          </a:p>
          <a:p>
            <a:endParaRPr lang="en-US" sz="3200" dirty="0"/>
          </a:p>
          <a:p>
            <a:r>
              <a:rPr lang="en-US" sz="3200" dirty="0"/>
              <a:t>Approved in July 2012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1E89D-7008-004B-A39A-398427362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JP" sz="4400" b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Descovy</a:t>
            </a:r>
            <a:r>
              <a:rPr lang="en-JP" sz="4400" b="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®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9103B-66B1-354F-94EF-8EDCAE5B27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Tenofovir </a:t>
            </a:r>
            <a:r>
              <a:rPr lang="en-US" sz="3200" b="1" u="sng" dirty="0"/>
              <a:t>alafenamide</a:t>
            </a:r>
            <a:r>
              <a:rPr lang="en-US" sz="3200" dirty="0"/>
              <a:t> (TAF)</a:t>
            </a:r>
            <a:br>
              <a:rPr lang="en-US" sz="3200" b="1" u="sng" dirty="0"/>
            </a:br>
            <a:r>
              <a:rPr lang="en-US" sz="3200" dirty="0"/>
              <a:t>+ Emtricitabine (FTC)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Approved in October 2019</a:t>
            </a:r>
            <a:br>
              <a:rPr lang="en-US" sz="3200" dirty="0"/>
            </a:br>
            <a:endParaRPr lang="en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94C7FD92-E977-9B1A-AC8F-4BEF791B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514" y="342603"/>
            <a:ext cx="1338560" cy="13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691D-EFD6-E103-3E73-7F0B6235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PrEP?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D61E5B-73EE-5C31-4633-3829C2E6AD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53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7176-C3BB-0247-87F4-6A9864FE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P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Dosing – renal impairment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8B6C1-661E-3B48-B610-3753B1ED2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JP" sz="4400" b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Truvada®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08F9C-5DCD-FE46-86E2-FDB703D048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CrCl ≥ </a:t>
            </a:r>
            <a:r>
              <a:rPr lang="en-US" sz="4000" b="1" u="sng" dirty="0"/>
              <a:t>60</a:t>
            </a:r>
            <a:br>
              <a:rPr lang="en-US" dirty="0"/>
            </a:br>
            <a:r>
              <a:rPr lang="en-US" dirty="0"/>
              <a:t>No dosage adjustment necessary </a:t>
            </a:r>
            <a:endParaRPr lang="en-US" sz="3200" dirty="0"/>
          </a:p>
          <a:p>
            <a:r>
              <a:rPr lang="en-US" sz="3200" u="sng" dirty="0"/>
              <a:t>CrCl &lt; 60</a:t>
            </a:r>
            <a:br>
              <a:rPr lang="en-US" dirty="0"/>
            </a:br>
            <a:r>
              <a:rPr lang="en-US" dirty="0"/>
              <a:t>Not recommended </a:t>
            </a:r>
            <a:endParaRPr lang="en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1E89D-7008-004B-A39A-398427362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JP" sz="4400" b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Descovy®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9103B-66B1-354F-94EF-8EDCAE5B27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CrCl ≥ </a:t>
            </a:r>
            <a:r>
              <a:rPr lang="en-US" sz="4000" b="1" u="sng" dirty="0"/>
              <a:t>30</a:t>
            </a:r>
            <a:br>
              <a:rPr lang="en-US" dirty="0"/>
            </a:br>
            <a:r>
              <a:rPr lang="en-US" dirty="0"/>
              <a:t>No dosage adjustment necessary </a:t>
            </a:r>
            <a:br>
              <a:rPr lang="en-US" dirty="0"/>
            </a:br>
            <a:endParaRPr lang="en-US" dirty="0"/>
          </a:p>
          <a:p>
            <a:r>
              <a:rPr lang="en-US" sz="3200" u="sng" dirty="0"/>
              <a:t>CrCl &lt; 30</a:t>
            </a:r>
            <a:br>
              <a:rPr lang="en-US" dirty="0"/>
            </a:br>
            <a:r>
              <a:rPr lang="en-US" dirty="0"/>
              <a:t>Not recommended</a:t>
            </a:r>
            <a:endParaRPr lang="en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6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F8E9-E788-574F-AB2E-C33958D1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P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Lab Monitoring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(Oral PrEP)</a:t>
            </a:r>
            <a:endParaRPr lang="en-JP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A4EB-4637-F048-9EC3-FA814260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P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CF76153-F06A-564B-8A69-83EC787EBE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517393"/>
            <a:ext cx="10515600" cy="435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EABAA-7016-F047-BD91-BE5B23D17810}"/>
              </a:ext>
            </a:extLst>
          </p:cNvPr>
          <p:cNvSpPr txBox="1"/>
          <p:nvPr/>
        </p:nvSpPr>
        <p:spPr>
          <a:xfrm>
            <a:off x="838200" y="5876077"/>
            <a:ext cx="748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dirty="0"/>
              <a:t>*Check BMP at 3 months and every 6 months thereafter: </a:t>
            </a:r>
          </a:p>
          <a:p>
            <a:r>
              <a:rPr lang="en-JP" sz="2400" b="1" dirty="0">
                <a:sym typeface="Wingdings" pitchFamily="2" charset="2"/>
              </a:rPr>
              <a:t> </a:t>
            </a:r>
            <a:r>
              <a:rPr lang="en-JP" sz="2400" b="1" dirty="0"/>
              <a:t>Avoid Truvada® if eCrCl &lt; 60 mL/min</a:t>
            </a:r>
            <a:r>
              <a:rPr lang="en-JP" sz="2400" dirty="0"/>
              <a:t> </a:t>
            </a:r>
            <a:r>
              <a:rPr lang="en-JP" sz="24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ECDFD-AEEA-5541-B700-A4FF3CD4EF1A}"/>
              </a:ext>
            </a:extLst>
          </p:cNvPr>
          <p:cNvSpPr txBox="1"/>
          <p:nvPr/>
        </p:nvSpPr>
        <p:spPr>
          <a:xfrm>
            <a:off x="9250325" y="6166330"/>
            <a:ext cx="312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JP" sz="1600" dirty="0"/>
              <a:t>National HIV Curriculum. Preexposure prophylaxis.</a:t>
            </a:r>
          </a:p>
        </p:txBody>
      </p:sp>
    </p:spTree>
    <p:extLst>
      <p:ext uri="{BB962C8B-B14F-4D97-AF65-F5344CB8AC3E}">
        <p14:creationId xmlns:p14="http://schemas.microsoft.com/office/powerpoint/2010/main" val="60971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AFE9-D041-DBD1-A85D-420DE30F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35101" cy="4820835"/>
          </a:xfrm>
        </p:spPr>
        <p:txBody>
          <a:bodyPr/>
          <a:lstStyle/>
          <a:p>
            <a:r>
              <a:rPr lang="en-US" dirty="0"/>
              <a:t>Approved – December 2021</a:t>
            </a:r>
          </a:p>
          <a:p>
            <a:r>
              <a:rPr lang="en-US" dirty="0"/>
              <a:t>Extended-release injectable PrEP</a:t>
            </a:r>
          </a:p>
          <a:p>
            <a:r>
              <a:rPr lang="en-US" dirty="0"/>
              <a:t>Every Two Months</a:t>
            </a:r>
          </a:p>
          <a:p>
            <a:r>
              <a:rPr lang="en-US" dirty="0"/>
              <a:t>No Renal or Hepatic Dosage Adjustment needed</a:t>
            </a:r>
          </a:p>
          <a:p>
            <a:r>
              <a:rPr lang="en-US" dirty="0"/>
              <a:t>Optional 4-week PO before injectable PrEP</a:t>
            </a:r>
          </a:p>
          <a:p>
            <a:r>
              <a:rPr lang="en-US" dirty="0"/>
              <a:t>Adverse reaction: hepatotoxicity, injection site reaction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4C8354-2B1C-F5D5-9132-213C953F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Cabotegravir (CAB) – </a:t>
            </a:r>
            <a:r>
              <a:rPr lang="en-US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Apretude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®</a:t>
            </a:r>
            <a:endParaRPr lang="en-JP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Needle with solid fill">
            <a:extLst>
              <a:ext uri="{FF2B5EF4-FFF2-40B4-BE49-F238E27FC236}">
                <a16:creationId xmlns:a16="http://schemas.microsoft.com/office/drawing/2014/main" id="{1E4C5434-D6B0-8A94-CBD4-FDACA707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6384" y="343450"/>
            <a:ext cx="1368911" cy="13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F8E9-E788-574F-AB2E-C33958D1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P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Lab Monitoring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(CAB)</a:t>
            </a:r>
            <a:endParaRPr lang="en-JP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A4EB-4637-F048-9EC3-FA814260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P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47940D7-4D8A-1112-AB5C-194EC9EB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66" y="1563670"/>
            <a:ext cx="10320034" cy="4875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6C7FB-FEF3-2344-C0BD-A2E82B940C0F}"/>
              </a:ext>
            </a:extLst>
          </p:cNvPr>
          <p:cNvSpPr txBox="1"/>
          <p:nvPr/>
        </p:nvSpPr>
        <p:spPr>
          <a:xfrm>
            <a:off x="5044146" y="6550223"/>
            <a:ext cx="7147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CDC. US Public Health Services. PrEP for the prevention of HIV infection in the US. 2021 Update.</a:t>
            </a:r>
          </a:p>
        </p:txBody>
      </p:sp>
    </p:spTree>
    <p:extLst>
      <p:ext uri="{BB962C8B-B14F-4D97-AF65-F5344CB8AC3E}">
        <p14:creationId xmlns:p14="http://schemas.microsoft.com/office/powerpoint/2010/main" val="59070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D863-1791-8E42-BC11-5D590A78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Steps – Initiation of PrEP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752712-FF50-4FA5-B169-F1FDED5FE2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25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B1F2-04BA-1782-9B31-A97D540F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A15C-7375-E4A8-22D4-A52507308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Prevention. Estimated HIV Incidence and Prevalence in the United States, 2017-2021. HIV Surveillance Report. May 2023.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https://www.cdc.gov/hiv/library/reports/hiv-surveillance.html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AIDSVu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https://aidsvu.org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Prevention: US Public Health Service: Preexposure prophylaxis for the prevention of HIV infection in the United States—2021 Update: a clinical practice guideline. </a:t>
            </a:r>
            <a:r>
              <a:rPr lang="en-US" sz="2000" dirty="0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www.cdc.gov</a:t>
            </a:r>
            <a:r>
              <a:rPr lang="en-US" sz="2000" dirty="0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n-US" sz="2000" dirty="0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/pdf/risk/prep/cdc-hiv-prep-guidelines-2021.pdf </a:t>
            </a:r>
          </a:p>
          <a:p>
            <a:r>
              <a:rPr lang="en-US" sz="20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Savoy M, </a:t>
            </a:r>
            <a:r>
              <a:rPr lang="en-US" sz="200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O'Gurek</a:t>
            </a:r>
            <a:r>
              <a:rPr lang="en-US" sz="20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D, Brown-James A. Sexual Health History: Techniques and Tips. </a:t>
            </a:r>
            <a:r>
              <a:rPr lang="en-US" sz="2000" i="1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 Fam Physician</a:t>
            </a:r>
            <a:r>
              <a:rPr lang="en-US" sz="20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2020;101(5):286-293.</a:t>
            </a:r>
          </a:p>
          <a:p>
            <a:r>
              <a:rPr lang="en-US" sz="20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Dubov</a:t>
            </a:r>
            <a:r>
              <a:rPr lang="en-US" sz="20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A, </a:t>
            </a:r>
            <a:r>
              <a:rPr lang="en-US" sz="20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Galbo</a:t>
            </a:r>
            <a:r>
              <a:rPr lang="en-US" sz="20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P Jr, Altice FL, Fraenkel L. Stigma and Shame Experiences by MSM Who Take PrEP for HIV Prevention: A Qualitative Study. </a:t>
            </a:r>
            <a:r>
              <a:rPr lang="en-US" sz="20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Am J </a:t>
            </a:r>
            <a:r>
              <a:rPr lang="en-US" sz="2000" i="1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Mens</a:t>
            </a:r>
            <a:r>
              <a:rPr lang="en-US" sz="20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Health</a:t>
            </a:r>
            <a:r>
              <a:rPr lang="en-US" sz="20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2018;12(6):1843-1854. doi:10.1177/1557988318797437</a:t>
            </a:r>
          </a:p>
          <a:p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Landovitz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RJ, Donnell D, Clement ME, et al. Cabotegravir for HIV Prevention in Cisgender Men and Transgender Women. </a:t>
            </a:r>
            <a:r>
              <a:rPr lang="en-US" sz="2000" b="0" i="1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000" b="0" i="1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2000" b="0" i="1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2021;385(7):595-608. doi:10.1056/NEJMoa2101016</a:t>
            </a:r>
          </a:p>
          <a:p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7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4379-AACA-5A6F-A5FE-660926A4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3F5F-919B-C4F3-5BE0-54144210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PrEP Resources for Missouri: </a:t>
            </a:r>
            <a:r>
              <a:rPr lang="en-US" sz="2400" dirty="0">
                <a:hlinkClick r:id="rId2"/>
              </a:rPr>
              <a:t>https://www.pleaseprepme.org/missouri</a:t>
            </a:r>
            <a:r>
              <a:rPr lang="en-US" sz="2400" dirty="0"/>
              <a:t> </a:t>
            </a:r>
          </a:p>
          <a:p>
            <a:r>
              <a:rPr lang="en-US" sz="2400" dirty="0"/>
              <a:t>National HIV Curriculum: </a:t>
            </a:r>
            <a:r>
              <a:rPr lang="en-US" sz="2400" dirty="0">
                <a:hlinkClick r:id="rId3"/>
              </a:rPr>
              <a:t>https://www.hiv.uw.edu</a:t>
            </a:r>
            <a:endParaRPr lang="en-US" sz="2400" dirty="0"/>
          </a:p>
          <a:p>
            <a:r>
              <a:rPr lang="en-US" sz="2400" dirty="0"/>
              <a:t>American Academy of HIV Medicine. PrEP Guidelines and Recommendations.  </a:t>
            </a:r>
            <a:r>
              <a:rPr lang="en-US" sz="2400" dirty="0">
                <a:hlinkClick r:id="rId4"/>
              </a:rPr>
              <a:t>https://education.aahivm.org/product_bundles/2470</a:t>
            </a:r>
            <a:r>
              <a:rPr lang="en-US" sz="2400" dirty="0"/>
              <a:t>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Prevention: US Public Health Service: Preexposure prophylaxis for the prevention of HIV infection in the United States—2021 Update: a clinical practice guideline. </a:t>
            </a:r>
            <a:r>
              <a:rPr lang="en-US" sz="2400" dirty="0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www.cdc.gov</a:t>
            </a:r>
            <a:r>
              <a:rPr lang="en-US" sz="2400" dirty="0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n-US" sz="2400" dirty="0">
                <a:solidFill>
                  <a:srgbClr val="006D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/pdf/risk/prep/cdc-hiv-prep-guidelines-2021.pdf </a:t>
            </a:r>
          </a:p>
        </p:txBody>
      </p:sp>
    </p:spTree>
    <p:extLst>
      <p:ext uri="{BB962C8B-B14F-4D97-AF65-F5344CB8AC3E}">
        <p14:creationId xmlns:p14="http://schemas.microsoft.com/office/powerpoint/2010/main" val="156764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32BD6-64CC-A6AF-2DA8-5BA3FEB4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20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A15C-E3B6-C099-2C32-26E12B5E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20" y="4664636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Kento Sonoda, MD, FASAM, AAHIVS</a:t>
            </a:r>
            <a:b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kento.sonoda@health.slu.edu</a:t>
            </a:r>
            <a:r>
              <a:rPr lang="en-US" sz="3200" dirty="0"/>
              <a:t> 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00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0258-A527-D300-201E-ACB5904C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On-Demand PrEP</a:t>
            </a:r>
            <a:endParaRPr lang="en-US" dirty="0"/>
          </a:p>
        </p:txBody>
      </p:sp>
      <p:pic>
        <p:nvPicPr>
          <p:cNvPr id="4" name="Google Shape;188;p25">
            <a:extLst>
              <a:ext uri="{FF2B5EF4-FFF2-40B4-BE49-F238E27FC236}">
                <a16:creationId xmlns:a16="http://schemas.microsoft.com/office/drawing/2014/main" id="{E4C240C1-38D9-4C36-F472-8F6FF03039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6791" y="1825625"/>
            <a:ext cx="9038417" cy="4729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75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9854-0C1F-CB10-99DC-041CB88B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 - Medical EMERGENCY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DFE079-34C9-163A-FC37-CC801EEFF2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9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1C81E-88CA-0B61-94F5-459851F7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do patients receive PrEP?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3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4EF4-BD99-8C5F-0A92-1A33598F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 Regimen (28-day)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3464-3A6A-09B8-962B-98EFAFFC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Tenofovir Disoproxil fumarate (TDF) / Emtricitabine (FTC) (Truvada®)</a:t>
            </a:r>
          </a:p>
          <a:p>
            <a:pPr algn="ctr"/>
            <a:r>
              <a:rPr lang="en-US" dirty="0"/>
              <a:t>Tenofovir Alafenamide Fumarate (TAF) /FTC (Descovy®) </a:t>
            </a:r>
          </a:p>
          <a:p>
            <a:pPr marL="0" indent="0" algn="ctr">
              <a:buNone/>
            </a:pPr>
            <a:r>
              <a:rPr lang="en-US" dirty="0"/>
              <a:t>+</a:t>
            </a:r>
          </a:p>
          <a:p>
            <a:pPr algn="ctr"/>
            <a:r>
              <a:rPr lang="en-US" dirty="0"/>
              <a:t>Dolutegravir (DTG)</a:t>
            </a:r>
          </a:p>
          <a:p>
            <a:pPr algn="ctr"/>
            <a:r>
              <a:rPr lang="en-US" dirty="0"/>
              <a:t>Bictegravir (BIC) </a:t>
            </a:r>
          </a:p>
          <a:p>
            <a:pPr algn="ctr"/>
            <a:r>
              <a:rPr lang="en-US" dirty="0"/>
              <a:t>Raltegravir (RAL)</a:t>
            </a:r>
          </a:p>
        </p:txBody>
      </p:sp>
    </p:spTree>
    <p:extLst>
      <p:ext uri="{BB962C8B-B14F-4D97-AF65-F5344CB8AC3E}">
        <p14:creationId xmlns:p14="http://schemas.microsoft.com/office/powerpoint/2010/main" val="142406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E566-D714-BE3E-C267-38614B9B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	 - Adolescent?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3FD1-0AED-ED9A-3B94-AED1D79CA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to be at least 35 kg </a:t>
            </a:r>
          </a:p>
        </p:txBody>
      </p:sp>
    </p:spTree>
    <p:extLst>
      <p:ext uri="{BB962C8B-B14F-4D97-AF65-F5344CB8AC3E}">
        <p14:creationId xmlns:p14="http://schemas.microsoft.com/office/powerpoint/2010/main" val="332761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EA14-2EBD-0A69-7905-E8F7D05B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HIV Surveillance - Prevalence/New Cases (US)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374A-EB6B-1082-E7C8-5BB15CBF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1.2 M</a:t>
            </a:r>
            <a:r>
              <a:rPr lang="en-US" sz="2800" dirty="0"/>
              <a:t> people aged 13 years or older living with HIV infection  </a:t>
            </a:r>
          </a:p>
          <a:p>
            <a:r>
              <a:rPr lang="en-US" sz="3600" b="1" dirty="0"/>
              <a:t>32 K </a:t>
            </a:r>
            <a:r>
              <a:rPr lang="en-US" sz="2800" dirty="0"/>
              <a:t>people newly diagnosed with HIV infection</a:t>
            </a:r>
          </a:p>
          <a:p>
            <a:r>
              <a:rPr lang="en-US" sz="3600" b="1" dirty="0"/>
              <a:t>13</a:t>
            </a:r>
            <a:r>
              <a:rPr lang="en-US" sz="3600" dirty="0"/>
              <a:t>%</a:t>
            </a:r>
            <a:r>
              <a:rPr lang="en-US" sz="3600" b="1" dirty="0"/>
              <a:t> </a:t>
            </a:r>
            <a:r>
              <a:rPr lang="en-US" sz="2800" dirty="0"/>
              <a:t>of HIV pts are unaware of their status.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BBCB4B-9DBE-3CB3-CAEC-1424299A0E57}"/>
              </a:ext>
            </a:extLst>
          </p:cNvPr>
          <p:cNvSpPr txBox="1">
            <a:spLocks/>
          </p:cNvSpPr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7CDE68-ABBB-99F0-662C-0E67AA45E948}"/>
              </a:ext>
            </a:extLst>
          </p:cNvPr>
          <p:cNvSpPr/>
          <p:nvPr/>
        </p:nvSpPr>
        <p:spPr>
          <a:xfrm>
            <a:off x="1143000" y="1825625"/>
            <a:ext cx="1121569" cy="54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9B1364B-9B5B-EBE4-FCA0-6DF36C1494F1}"/>
              </a:ext>
            </a:extLst>
          </p:cNvPr>
          <p:cNvSpPr/>
          <p:nvPr/>
        </p:nvSpPr>
        <p:spPr>
          <a:xfrm>
            <a:off x="1142998" y="2403160"/>
            <a:ext cx="842965" cy="54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9425B1-9823-FD04-DF17-2E1CC9101B62}"/>
              </a:ext>
            </a:extLst>
          </p:cNvPr>
          <p:cNvSpPr/>
          <p:nvPr/>
        </p:nvSpPr>
        <p:spPr>
          <a:xfrm>
            <a:off x="1142999" y="3077055"/>
            <a:ext cx="471489" cy="54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1A2E06-C90E-FB47-9EA2-8B3E15EB12D1}"/>
              </a:ext>
            </a:extLst>
          </p:cNvPr>
          <p:cNvSpPr/>
          <p:nvPr/>
        </p:nvSpPr>
        <p:spPr>
          <a:xfrm>
            <a:off x="800100" y="5245100"/>
            <a:ext cx="330200" cy="355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6AFF9C-9F63-71A3-B9AB-2D69B0C056CC}"/>
              </a:ext>
            </a:extLst>
          </p:cNvPr>
          <p:cNvSpPr/>
          <p:nvPr/>
        </p:nvSpPr>
        <p:spPr>
          <a:xfrm>
            <a:off x="825500" y="3816879"/>
            <a:ext cx="419100" cy="355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234758-644C-8AEB-CA8B-7C40068EA528}"/>
              </a:ext>
            </a:extLst>
          </p:cNvPr>
          <p:cNvSpPr/>
          <p:nvPr/>
        </p:nvSpPr>
        <p:spPr>
          <a:xfrm>
            <a:off x="755650" y="4510467"/>
            <a:ext cx="419100" cy="355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F0FF983-C5D0-2BC6-08F9-7B519D377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BDF77F-F0E8-8154-4510-7B1CA2366A9D}"/>
              </a:ext>
            </a:extLst>
          </p:cNvPr>
          <p:cNvSpPr/>
          <p:nvPr/>
        </p:nvSpPr>
        <p:spPr>
          <a:xfrm>
            <a:off x="6370983" y="2832652"/>
            <a:ext cx="924339" cy="7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8972421-4412-CD3F-1415-476068AF5CBF}"/>
              </a:ext>
            </a:extLst>
          </p:cNvPr>
          <p:cNvSpPr/>
          <p:nvPr/>
        </p:nvSpPr>
        <p:spPr>
          <a:xfrm rot="4529067">
            <a:off x="5971737" y="3351927"/>
            <a:ext cx="1128150" cy="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9AD2B5-6A97-6CFF-0BD6-635254E03FB4}"/>
              </a:ext>
            </a:extLst>
          </p:cNvPr>
          <p:cNvSpPr/>
          <p:nvPr/>
        </p:nvSpPr>
        <p:spPr>
          <a:xfrm>
            <a:off x="6616373" y="3875325"/>
            <a:ext cx="1195538" cy="7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F3BDDE1-C5D6-ACB3-F4AE-D79FF50412AF}"/>
              </a:ext>
            </a:extLst>
          </p:cNvPr>
          <p:cNvSpPr/>
          <p:nvPr/>
        </p:nvSpPr>
        <p:spPr>
          <a:xfrm rot="3767219">
            <a:off x="6954643" y="3357608"/>
            <a:ext cx="1243143" cy="71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6E11A-4930-D464-414B-7D001DEC3EFA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AIDSVu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EA14-2EBD-0A69-7905-E8F7D05B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1825" cy="1325563"/>
          </a:xfrm>
        </p:spPr>
        <p:txBody>
          <a:bodyPr/>
          <a:lstStyle/>
          <a:p>
            <a:r>
              <a:rPr lang="en-US" sz="4400" dirty="0"/>
              <a:t>HIV Surveillance - Prevalence/New Cases (MO)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374A-EB6B-1082-E7C8-5BB15CBF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13 K </a:t>
            </a:r>
            <a:r>
              <a:rPr lang="en-US" sz="2800" dirty="0"/>
              <a:t> people aged 13 years or older living with HIV infection  </a:t>
            </a:r>
          </a:p>
          <a:p>
            <a:r>
              <a:rPr lang="en-US" sz="3600" b="1" dirty="0"/>
              <a:t>549 </a:t>
            </a:r>
            <a:r>
              <a:rPr lang="en-US" sz="2800" dirty="0"/>
              <a:t>people newly diagnosed with HIV infection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BBCB4B-9DBE-3CB3-CAEC-1424299A0E57}"/>
              </a:ext>
            </a:extLst>
          </p:cNvPr>
          <p:cNvSpPr txBox="1">
            <a:spLocks/>
          </p:cNvSpPr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BA585-7A73-DD0C-052F-0D37E3EFEFA8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3"/>
              </a:rPr>
              <a:t>AIDSVu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64BA78-815E-26F4-43FB-B6FD8B533864}"/>
              </a:ext>
            </a:extLst>
          </p:cNvPr>
          <p:cNvSpPr/>
          <p:nvPr/>
        </p:nvSpPr>
        <p:spPr>
          <a:xfrm>
            <a:off x="1143000" y="1825625"/>
            <a:ext cx="907473" cy="54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69806F9-A861-DA59-9F03-953B2C1B1A86}"/>
              </a:ext>
            </a:extLst>
          </p:cNvPr>
          <p:cNvSpPr/>
          <p:nvPr/>
        </p:nvSpPr>
        <p:spPr>
          <a:xfrm>
            <a:off x="1142999" y="2506662"/>
            <a:ext cx="727365" cy="54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3D164642-421F-FAB6-7AA5-636C16E8F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6" t="21177" r="25226" b="31046"/>
          <a:stretch/>
        </p:blipFill>
        <p:spPr>
          <a:xfrm>
            <a:off x="2186075" y="1085820"/>
            <a:ext cx="7819850" cy="5607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F1C1B-6694-0FE6-02CE-D8DA3186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9" y="6279056"/>
            <a:ext cx="6705600" cy="292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259CB8-8493-B106-5D27-5BC5293502D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Prevalence - people living with HIV Infection</a:t>
            </a:r>
          </a:p>
          <a:p>
            <a:r>
              <a:rPr lang="en-US" dirty="0"/>
              <a:t>(every 10,000)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C358A-0F82-22F3-D042-8AF7C83DBF37}"/>
              </a:ext>
            </a:extLst>
          </p:cNvPr>
          <p:cNvSpPr txBox="1"/>
          <p:nvPr/>
        </p:nvSpPr>
        <p:spPr>
          <a:xfrm>
            <a:off x="1576475" y="2941320"/>
            <a:ext cx="2697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Jackson County: </a:t>
            </a:r>
          </a:p>
          <a:p>
            <a:pPr algn="ctr"/>
            <a:r>
              <a:rPr lang="en-US" dirty="0"/>
              <a:t>494 per 100K</a:t>
            </a:r>
          </a:p>
          <a:p>
            <a:pPr algn="ctr"/>
            <a:r>
              <a:rPr lang="en-US" dirty="0"/>
              <a:t>Total - 2,956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FE8FB92-F0AB-0108-75EC-374B781C164F}"/>
              </a:ext>
            </a:extLst>
          </p:cNvPr>
          <p:cNvSpPr/>
          <p:nvPr/>
        </p:nvSpPr>
        <p:spPr>
          <a:xfrm>
            <a:off x="3733800" y="3032759"/>
            <a:ext cx="601115" cy="1635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88221-92E4-DFD8-BB66-61A23D405057}"/>
              </a:ext>
            </a:extLst>
          </p:cNvPr>
          <p:cNvSpPr txBox="1"/>
          <p:nvPr/>
        </p:nvSpPr>
        <p:spPr>
          <a:xfrm>
            <a:off x="8191499" y="3303020"/>
            <a:ext cx="2697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St. Louis City</a:t>
            </a:r>
          </a:p>
          <a:p>
            <a:pPr algn="ctr"/>
            <a:r>
              <a:rPr lang="en-US" dirty="0"/>
              <a:t>1,074 per 100K</a:t>
            </a:r>
          </a:p>
          <a:p>
            <a:pPr algn="ctr"/>
            <a:r>
              <a:rPr lang="en-US" dirty="0"/>
              <a:t>Total – 2,717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4E01D-4C60-41C6-2CA2-B65552F56820}"/>
              </a:ext>
            </a:extLst>
          </p:cNvPr>
          <p:cNvSpPr txBox="1"/>
          <p:nvPr/>
        </p:nvSpPr>
        <p:spPr>
          <a:xfrm>
            <a:off x="7704252" y="1992838"/>
            <a:ext cx="2697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St. Louis County</a:t>
            </a:r>
          </a:p>
          <a:p>
            <a:pPr algn="ctr"/>
            <a:r>
              <a:rPr lang="en-US" dirty="0"/>
              <a:t>346 per 100K</a:t>
            </a:r>
          </a:p>
          <a:p>
            <a:pPr algn="ctr"/>
            <a:r>
              <a:rPr lang="en-US" dirty="0"/>
              <a:t>Total - 2,910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0B16-B8E6-DE87-FBBD-D1D458B9A573}"/>
              </a:ext>
            </a:extLst>
          </p:cNvPr>
          <p:cNvSpPr txBox="1"/>
          <p:nvPr/>
        </p:nvSpPr>
        <p:spPr>
          <a:xfrm>
            <a:off x="9052992" y="5071953"/>
            <a:ext cx="2697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Mississippi County</a:t>
            </a:r>
          </a:p>
          <a:p>
            <a:pPr algn="ctr"/>
            <a:r>
              <a:rPr lang="en-US" dirty="0"/>
              <a:t>460 per 100K</a:t>
            </a:r>
          </a:p>
          <a:p>
            <a:pPr algn="ctr"/>
            <a:r>
              <a:rPr lang="en-US" dirty="0"/>
              <a:t>Total - 49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6773DC6-59F8-15FA-C1C9-49628CA389AB}"/>
              </a:ext>
            </a:extLst>
          </p:cNvPr>
          <p:cNvSpPr/>
          <p:nvPr/>
        </p:nvSpPr>
        <p:spPr>
          <a:xfrm rot="7906823">
            <a:off x="7817775" y="2857907"/>
            <a:ext cx="601115" cy="1635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BB9C92A-E1C1-C1E2-3931-48AFC7A7DBB1}"/>
              </a:ext>
            </a:extLst>
          </p:cNvPr>
          <p:cNvSpPr/>
          <p:nvPr/>
        </p:nvSpPr>
        <p:spPr>
          <a:xfrm rot="11580334">
            <a:off x="7982380" y="3468526"/>
            <a:ext cx="601115" cy="1635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A982984-2379-7D05-EA22-B72E2289B8C2}"/>
              </a:ext>
            </a:extLst>
          </p:cNvPr>
          <p:cNvSpPr/>
          <p:nvPr/>
        </p:nvSpPr>
        <p:spPr>
          <a:xfrm rot="11580334">
            <a:off x="8813909" y="5313328"/>
            <a:ext cx="601115" cy="1635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BE311-389A-C696-0D2A-E2EF8267A32A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AIDSVu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6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706E-1137-B708-9144-27669831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PrEP Users in MO (2012-2022)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93E31-3679-A17F-9734-A27AADB471A0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2"/>
              </a:rPr>
              <a:t>AIDSVu</a:t>
            </a:r>
            <a:endParaRPr lang="en-US" dirty="0"/>
          </a:p>
        </p:txBody>
      </p:sp>
      <p:pic>
        <p:nvPicPr>
          <p:cNvPr id="10" name="Content Placeholder 9" descr="A graph with green rectangles and numbers&#10;&#10;Description automatically generated">
            <a:extLst>
              <a:ext uri="{FF2B5EF4-FFF2-40B4-BE49-F238E27FC236}">
                <a16:creationId xmlns:a16="http://schemas.microsoft.com/office/drawing/2014/main" id="{0DC0732E-942B-6DA7-B047-E59C5DB1C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5793" y="1467455"/>
            <a:ext cx="9080413" cy="502542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54DFA1-2C21-CD10-A216-5C96C37514D4}"/>
              </a:ext>
            </a:extLst>
          </p:cNvPr>
          <p:cNvSpPr txBox="1"/>
          <p:nvPr/>
        </p:nvSpPr>
        <p:spPr>
          <a:xfrm>
            <a:off x="9639335" y="5914160"/>
            <a:ext cx="10182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E0B4A-6840-4E0C-62A5-7E3684BC55C0}"/>
              </a:ext>
            </a:extLst>
          </p:cNvPr>
          <p:cNvSpPr txBox="1"/>
          <p:nvPr/>
        </p:nvSpPr>
        <p:spPr>
          <a:xfrm>
            <a:off x="2221574" y="5914160"/>
            <a:ext cx="10182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2012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C3B5A-E304-996C-0DEF-2943E398E25D}"/>
              </a:ext>
            </a:extLst>
          </p:cNvPr>
          <p:cNvSpPr txBox="1"/>
          <p:nvPr/>
        </p:nvSpPr>
        <p:spPr>
          <a:xfrm>
            <a:off x="2344681" y="5186118"/>
            <a:ext cx="6527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58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3956750-B557-7E4D-5206-B5F4C8F989D7}"/>
              </a:ext>
            </a:extLst>
          </p:cNvPr>
          <p:cNvSpPr/>
          <p:nvPr/>
        </p:nvSpPr>
        <p:spPr>
          <a:xfrm rot="19499702">
            <a:off x="4107779" y="2958686"/>
            <a:ext cx="5431632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4C138-2502-C377-86F0-D48888567488}"/>
              </a:ext>
            </a:extLst>
          </p:cNvPr>
          <p:cNvSpPr txBox="1"/>
          <p:nvPr/>
        </p:nvSpPr>
        <p:spPr>
          <a:xfrm>
            <a:off x="9399970" y="1535384"/>
            <a:ext cx="12362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5,095</a:t>
            </a:r>
          </a:p>
        </p:txBody>
      </p:sp>
    </p:spTree>
    <p:extLst>
      <p:ext uri="{BB962C8B-B14F-4D97-AF65-F5344CB8AC3E}">
        <p14:creationId xmlns:p14="http://schemas.microsoft.com/office/powerpoint/2010/main" val="412560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7F9A-10DA-FD97-5266-62821C77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Percentages of </a:t>
            </a:r>
            <a:r>
              <a:rPr lang="en-US"/>
              <a:t>PrEP Users (2022)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373E47-7852-862D-9C65-DC4000B4D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35894"/>
              </p:ext>
            </p:extLst>
          </p:nvPr>
        </p:nvGraphicFramePr>
        <p:xfrm>
          <a:off x="838200" y="1690688"/>
          <a:ext cx="52578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49FAEB-C584-C92D-6293-9CEFB2CD6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773005"/>
              </p:ext>
            </p:extLst>
          </p:nvPr>
        </p:nvGraphicFramePr>
        <p:xfrm>
          <a:off x="6832399" y="1695986"/>
          <a:ext cx="3955205" cy="448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ED76B2-6B69-0E26-B239-0FB2E2810349}"/>
              </a:ext>
            </a:extLst>
          </p:cNvPr>
          <p:cNvSpPr txBox="1"/>
          <p:nvPr/>
        </p:nvSpPr>
        <p:spPr>
          <a:xfrm>
            <a:off x="11119958" y="6425106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AIDSVu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54C68-242B-1A40-AEFD-9579DC0091FA}"/>
              </a:ext>
            </a:extLst>
          </p:cNvPr>
          <p:cNvSpPr txBox="1"/>
          <p:nvPr/>
        </p:nvSpPr>
        <p:spPr>
          <a:xfrm>
            <a:off x="8432782" y="4477702"/>
            <a:ext cx="754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1501D-FF90-E6C6-60C1-7A00E22CA98C}"/>
              </a:ext>
            </a:extLst>
          </p:cNvPr>
          <p:cNvSpPr txBox="1"/>
          <p:nvPr/>
        </p:nvSpPr>
        <p:spPr>
          <a:xfrm>
            <a:off x="7548331" y="3244334"/>
            <a:ext cx="6751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Black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9CDE0-FF48-844E-B3A9-10EF3C195A5D}"/>
              </a:ext>
            </a:extLst>
          </p:cNvPr>
          <p:cNvSpPr txBox="1"/>
          <p:nvPr/>
        </p:nvSpPr>
        <p:spPr>
          <a:xfrm>
            <a:off x="3157560" y="4477702"/>
            <a:ext cx="6190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1E8C1-7749-375D-26F0-92B5EDEEB9B6}"/>
              </a:ext>
            </a:extLst>
          </p:cNvPr>
          <p:cNvSpPr txBox="1"/>
          <p:nvPr/>
        </p:nvSpPr>
        <p:spPr>
          <a:xfrm>
            <a:off x="2754375" y="2762659"/>
            <a:ext cx="9235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Women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26D69-D4AB-3152-59DB-29F4A345AF69}"/>
              </a:ext>
            </a:extLst>
          </p:cNvPr>
          <p:cNvSpPr txBox="1"/>
          <p:nvPr/>
        </p:nvSpPr>
        <p:spPr>
          <a:xfrm>
            <a:off x="8626858" y="2540003"/>
            <a:ext cx="16215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Hispanic/Latinx</a:t>
            </a:r>
          </a:p>
        </p:txBody>
      </p:sp>
    </p:spTree>
    <p:extLst>
      <p:ext uri="{BB962C8B-B14F-4D97-AF65-F5344CB8AC3E}">
        <p14:creationId xmlns:p14="http://schemas.microsoft.com/office/powerpoint/2010/main" val="15070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1667</Words>
  <Application>Microsoft Macintosh PowerPoint</Application>
  <PresentationFormat>Widescreen</PresentationFormat>
  <Paragraphs>232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Whitney A</vt:lpstr>
      <vt:lpstr>Arial</vt:lpstr>
      <vt:lpstr>Calibri</vt:lpstr>
      <vt:lpstr>Calibri Light</vt:lpstr>
      <vt:lpstr>Tahoma</vt:lpstr>
      <vt:lpstr>Office Theme</vt:lpstr>
      <vt:lpstr>HIV PrEP Family Medicine Clerkship</vt:lpstr>
      <vt:lpstr>What’s PrEP? </vt:lpstr>
      <vt:lpstr>Where do patients receive PrEP?</vt:lpstr>
      <vt:lpstr>HIV Surveillance - Prevalence/New Cases (US)</vt:lpstr>
      <vt:lpstr>PowerPoint Presentation</vt:lpstr>
      <vt:lpstr>HIV Surveillance - Prevalence/New Cases (MO)</vt:lpstr>
      <vt:lpstr>PowerPoint Presentation</vt:lpstr>
      <vt:lpstr>Number of PrEP Users in MO (2012-2022)</vt:lpstr>
      <vt:lpstr>Percentages of PrEP Users (2022)</vt:lpstr>
      <vt:lpstr>PrEP-to-Need Ratio (PNR)</vt:lpstr>
      <vt:lpstr>PrEP-to-Need Ratio (PNR) in MO (2022)</vt:lpstr>
      <vt:lpstr>Barriers to HIV PrEP?</vt:lpstr>
      <vt:lpstr>What can we do to improve our care?</vt:lpstr>
      <vt:lpstr>Barriers to PrEP</vt:lpstr>
      <vt:lpstr>Indications (“At-Risk”)</vt:lpstr>
      <vt:lpstr>PowerPoint Presentation</vt:lpstr>
      <vt:lpstr>History Taking</vt:lpstr>
      <vt:lpstr>PrEP Options</vt:lpstr>
      <vt:lpstr>TDF/FTC v.s. TAF/FTC</vt:lpstr>
      <vt:lpstr>Dosing – renal impairment</vt:lpstr>
      <vt:lpstr>Lab Monitoring (Oral PrEP)</vt:lpstr>
      <vt:lpstr>Cabotegravir (CAB) – Apretude®</vt:lpstr>
      <vt:lpstr>Lab Monitoring (CAB)</vt:lpstr>
      <vt:lpstr>Steps – Initiation of PrEP </vt:lpstr>
      <vt:lpstr>References</vt:lpstr>
      <vt:lpstr>Resources</vt:lpstr>
      <vt:lpstr>Any Questions?</vt:lpstr>
      <vt:lpstr>On-Demand PrEP</vt:lpstr>
      <vt:lpstr>PEP - Medical EMERGENCY</vt:lpstr>
      <vt:lpstr>PEP Regimen (28-day)</vt:lpstr>
      <vt:lpstr>FAQ  - Adolescent?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Kento Sonoda</dc:creator>
  <cp:lastModifiedBy>Kento Sonoda</cp:lastModifiedBy>
  <cp:revision>122</cp:revision>
  <dcterms:created xsi:type="dcterms:W3CDTF">2023-03-06T12:28:27Z</dcterms:created>
  <dcterms:modified xsi:type="dcterms:W3CDTF">2023-12-03T14:03:19Z</dcterms:modified>
</cp:coreProperties>
</file>