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Lst>
  <p:notesMasterIdLst>
    <p:notesMasterId r:id="rId48"/>
  </p:notesMasterIdLst>
  <p:sldIdLst>
    <p:sldId id="258" r:id="rId2"/>
    <p:sldId id="257" r:id="rId3"/>
    <p:sldId id="259" r:id="rId4"/>
    <p:sldId id="262" r:id="rId5"/>
    <p:sldId id="263" r:id="rId6"/>
    <p:sldId id="264" r:id="rId7"/>
    <p:sldId id="265" r:id="rId8"/>
    <p:sldId id="287" r:id="rId9"/>
    <p:sldId id="266" r:id="rId10"/>
    <p:sldId id="267" r:id="rId11"/>
    <p:sldId id="268" r:id="rId12"/>
    <p:sldId id="331" r:id="rId13"/>
    <p:sldId id="269" r:id="rId14"/>
    <p:sldId id="288" r:id="rId15"/>
    <p:sldId id="270" r:id="rId16"/>
    <p:sldId id="271" r:id="rId17"/>
    <p:sldId id="272" r:id="rId18"/>
    <p:sldId id="273" r:id="rId19"/>
    <p:sldId id="274" r:id="rId20"/>
    <p:sldId id="275" r:id="rId21"/>
    <p:sldId id="276" r:id="rId22"/>
    <p:sldId id="286" r:id="rId23"/>
    <p:sldId id="279" r:id="rId24"/>
    <p:sldId id="280" r:id="rId25"/>
    <p:sldId id="281" r:id="rId26"/>
    <p:sldId id="282" r:id="rId27"/>
    <p:sldId id="283" r:id="rId28"/>
    <p:sldId id="284" r:id="rId29"/>
    <p:sldId id="330" r:id="rId30"/>
    <p:sldId id="289" r:id="rId31"/>
    <p:sldId id="290" r:id="rId32"/>
    <p:sldId id="291" r:id="rId33"/>
    <p:sldId id="292" r:id="rId34"/>
    <p:sldId id="293" r:id="rId35"/>
    <p:sldId id="294" r:id="rId36"/>
    <p:sldId id="295" r:id="rId37"/>
    <p:sldId id="296" r:id="rId38"/>
    <p:sldId id="320" r:id="rId39"/>
    <p:sldId id="321" r:id="rId40"/>
    <p:sldId id="322" r:id="rId41"/>
    <p:sldId id="323" r:id="rId42"/>
    <p:sldId id="324" r:id="rId43"/>
    <p:sldId id="325" r:id="rId44"/>
    <p:sldId id="326" r:id="rId45"/>
    <p:sldId id="329" r:id="rId46"/>
    <p:sldId id="261"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6" d="100"/>
          <a:sy n="76" d="100"/>
        </p:scale>
        <p:origin x="-181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14CF2A-CB02-4E68-BCBF-CB7B878D3EEC}" type="datetimeFigureOut">
              <a:rPr lang="en-US" smtClean="0"/>
              <a:t>9/22/2016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32D2CD-A5FC-46F7-9784-2F9EFE5AFC9C}" type="slidenum">
              <a:rPr lang="en-US" smtClean="0"/>
              <a:t>‹#›</a:t>
            </a:fld>
            <a:endParaRPr lang="en-US" dirty="0"/>
          </a:p>
        </p:txBody>
      </p:sp>
    </p:spTree>
    <p:extLst>
      <p:ext uri="{BB962C8B-B14F-4D97-AF65-F5344CB8AC3E}">
        <p14:creationId xmlns:p14="http://schemas.microsoft.com/office/powerpoint/2010/main" val="318330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1</a:t>
            </a:fld>
            <a:endParaRPr lang="en-US" dirty="0"/>
          </a:p>
        </p:txBody>
      </p:sp>
    </p:spTree>
    <p:extLst>
      <p:ext uri="{BB962C8B-B14F-4D97-AF65-F5344CB8AC3E}">
        <p14:creationId xmlns:p14="http://schemas.microsoft.com/office/powerpoint/2010/main" val="904656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10</a:t>
            </a:fld>
            <a:endParaRPr lang="en-US" dirty="0"/>
          </a:p>
        </p:txBody>
      </p:sp>
    </p:spTree>
    <p:extLst>
      <p:ext uri="{BB962C8B-B14F-4D97-AF65-F5344CB8AC3E}">
        <p14:creationId xmlns:p14="http://schemas.microsoft.com/office/powerpoint/2010/main" val="2130760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11</a:t>
            </a:fld>
            <a:endParaRPr lang="en-US" dirty="0"/>
          </a:p>
        </p:txBody>
      </p:sp>
    </p:spTree>
    <p:extLst>
      <p:ext uri="{BB962C8B-B14F-4D97-AF65-F5344CB8AC3E}">
        <p14:creationId xmlns:p14="http://schemas.microsoft.com/office/powerpoint/2010/main" val="3686414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13</a:t>
            </a:fld>
            <a:endParaRPr lang="en-US" dirty="0"/>
          </a:p>
        </p:txBody>
      </p:sp>
    </p:spTree>
    <p:extLst>
      <p:ext uri="{BB962C8B-B14F-4D97-AF65-F5344CB8AC3E}">
        <p14:creationId xmlns:p14="http://schemas.microsoft.com/office/powerpoint/2010/main" val="3439995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14</a:t>
            </a:fld>
            <a:endParaRPr lang="en-US" dirty="0"/>
          </a:p>
        </p:txBody>
      </p:sp>
    </p:spTree>
    <p:extLst>
      <p:ext uri="{BB962C8B-B14F-4D97-AF65-F5344CB8AC3E}">
        <p14:creationId xmlns:p14="http://schemas.microsoft.com/office/powerpoint/2010/main" val="238455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15</a:t>
            </a:fld>
            <a:endParaRPr lang="en-US" dirty="0"/>
          </a:p>
        </p:txBody>
      </p:sp>
    </p:spTree>
    <p:extLst>
      <p:ext uri="{BB962C8B-B14F-4D97-AF65-F5344CB8AC3E}">
        <p14:creationId xmlns:p14="http://schemas.microsoft.com/office/powerpoint/2010/main" val="50260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16</a:t>
            </a:fld>
            <a:endParaRPr lang="en-US" dirty="0"/>
          </a:p>
        </p:txBody>
      </p:sp>
    </p:spTree>
    <p:extLst>
      <p:ext uri="{BB962C8B-B14F-4D97-AF65-F5344CB8AC3E}">
        <p14:creationId xmlns:p14="http://schemas.microsoft.com/office/powerpoint/2010/main" val="2174591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17</a:t>
            </a:fld>
            <a:endParaRPr lang="en-US" dirty="0"/>
          </a:p>
        </p:txBody>
      </p:sp>
    </p:spTree>
    <p:extLst>
      <p:ext uri="{BB962C8B-B14F-4D97-AF65-F5344CB8AC3E}">
        <p14:creationId xmlns:p14="http://schemas.microsoft.com/office/powerpoint/2010/main" val="1892839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18</a:t>
            </a:fld>
            <a:endParaRPr lang="en-US" dirty="0"/>
          </a:p>
        </p:txBody>
      </p:sp>
    </p:spTree>
    <p:extLst>
      <p:ext uri="{BB962C8B-B14F-4D97-AF65-F5344CB8AC3E}">
        <p14:creationId xmlns:p14="http://schemas.microsoft.com/office/powerpoint/2010/main" val="1708255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21</a:t>
            </a:fld>
            <a:endParaRPr lang="en-US" dirty="0"/>
          </a:p>
        </p:txBody>
      </p:sp>
    </p:spTree>
    <p:extLst>
      <p:ext uri="{BB962C8B-B14F-4D97-AF65-F5344CB8AC3E}">
        <p14:creationId xmlns:p14="http://schemas.microsoft.com/office/powerpoint/2010/main" val="1777205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22</a:t>
            </a:fld>
            <a:endParaRPr lang="en-US" dirty="0"/>
          </a:p>
        </p:txBody>
      </p:sp>
    </p:spTree>
    <p:extLst>
      <p:ext uri="{BB962C8B-B14F-4D97-AF65-F5344CB8AC3E}">
        <p14:creationId xmlns:p14="http://schemas.microsoft.com/office/powerpoint/2010/main" val="148873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2</a:t>
            </a:fld>
            <a:endParaRPr lang="en-US" dirty="0"/>
          </a:p>
        </p:txBody>
      </p:sp>
    </p:spTree>
    <p:extLst>
      <p:ext uri="{BB962C8B-B14F-4D97-AF65-F5344CB8AC3E}">
        <p14:creationId xmlns:p14="http://schemas.microsoft.com/office/powerpoint/2010/main" val="903422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23</a:t>
            </a:fld>
            <a:endParaRPr lang="en-US" dirty="0"/>
          </a:p>
        </p:txBody>
      </p:sp>
    </p:spTree>
    <p:extLst>
      <p:ext uri="{BB962C8B-B14F-4D97-AF65-F5344CB8AC3E}">
        <p14:creationId xmlns:p14="http://schemas.microsoft.com/office/powerpoint/2010/main" val="1248930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24</a:t>
            </a:fld>
            <a:endParaRPr lang="en-US" dirty="0"/>
          </a:p>
        </p:txBody>
      </p:sp>
    </p:spTree>
    <p:extLst>
      <p:ext uri="{BB962C8B-B14F-4D97-AF65-F5344CB8AC3E}">
        <p14:creationId xmlns:p14="http://schemas.microsoft.com/office/powerpoint/2010/main" val="1800626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25</a:t>
            </a:fld>
            <a:endParaRPr lang="en-US" dirty="0"/>
          </a:p>
        </p:txBody>
      </p:sp>
    </p:spTree>
    <p:extLst>
      <p:ext uri="{BB962C8B-B14F-4D97-AF65-F5344CB8AC3E}">
        <p14:creationId xmlns:p14="http://schemas.microsoft.com/office/powerpoint/2010/main" val="1727773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26</a:t>
            </a:fld>
            <a:endParaRPr lang="en-US" dirty="0"/>
          </a:p>
        </p:txBody>
      </p:sp>
    </p:spTree>
    <p:extLst>
      <p:ext uri="{BB962C8B-B14F-4D97-AF65-F5344CB8AC3E}">
        <p14:creationId xmlns:p14="http://schemas.microsoft.com/office/powerpoint/2010/main" val="23419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27</a:t>
            </a:fld>
            <a:endParaRPr lang="en-US" dirty="0"/>
          </a:p>
        </p:txBody>
      </p:sp>
    </p:spTree>
    <p:extLst>
      <p:ext uri="{BB962C8B-B14F-4D97-AF65-F5344CB8AC3E}">
        <p14:creationId xmlns:p14="http://schemas.microsoft.com/office/powerpoint/2010/main" val="1236009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28</a:t>
            </a:fld>
            <a:endParaRPr lang="en-US" dirty="0"/>
          </a:p>
        </p:txBody>
      </p:sp>
    </p:spTree>
    <p:extLst>
      <p:ext uri="{BB962C8B-B14F-4D97-AF65-F5344CB8AC3E}">
        <p14:creationId xmlns:p14="http://schemas.microsoft.com/office/powerpoint/2010/main" val="1645711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29</a:t>
            </a:fld>
            <a:endParaRPr lang="en-US" dirty="0"/>
          </a:p>
        </p:txBody>
      </p:sp>
    </p:spTree>
    <p:extLst>
      <p:ext uri="{BB962C8B-B14F-4D97-AF65-F5344CB8AC3E}">
        <p14:creationId xmlns:p14="http://schemas.microsoft.com/office/powerpoint/2010/main" val="2204836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30</a:t>
            </a:fld>
            <a:endParaRPr lang="en-US" dirty="0"/>
          </a:p>
        </p:txBody>
      </p:sp>
    </p:spTree>
    <p:extLst>
      <p:ext uri="{BB962C8B-B14F-4D97-AF65-F5344CB8AC3E}">
        <p14:creationId xmlns:p14="http://schemas.microsoft.com/office/powerpoint/2010/main" val="3118429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31</a:t>
            </a:fld>
            <a:endParaRPr lang="en-US" dirty="0"/>
          </a:p>
        </p:txBody>
      </p:sp>
    </p:spTree>
    <p:extLst>
      <p:ext uri="{BB962C8B-B14F-4D97-AF65-F5344CB8AC3E}">
        <p14:creationId xmlns:p14="http://schemas.microsoft.com/office/powerpoint/2010/main" val="523957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32</a:t>
            </a:fld>
            <a:endParaRPr lang="en-US" dirty="0"/>
          </a:p>
        </p:txBody>
      </p:sp>
    </p:spTree>
    <p:extLst>
      <p:ext uri="{BB962C8B-B14F-4D97-AF65-F5344CB8AC3E}">
        <p14:creationId xmlns:p14="http://schemas.microsoft.com/office/powerpoint/2010/main" val="288468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3</a:t>
            </a:fld>
            <a:endParaRPr lang="en-US" dirty="0"/>
          </a:p>
        </p:txBody>
      </p:sp>
    </p:spTree>
    <p:extLst>
      <p:ext uri="{BB962C8B-B14F-4D97-AF65-F5344CB8AC3E}">
        <p14:creationId xmlns:p14="http://schemas.microsoft.com/office/powerpoint/2010/main" val="1905316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33</a:t>
            </a:fld>
            <a:endParaRPr lang="en-US" dirty="0"/>
          </a:p>
        </p:txBody>
      </p:sp>
    </p:spTree>
    <p:extLst>
      <p:ext uri="{BB962C8B-B14F-4D97-AF65-F5344CB8AC3E}">
        <p14:creationId xmlns:p14="http://schemas.microsoft.com/office/powerpoint/2010/main" val="3527818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34</a:t>
            </a:fld>
            <a:endParaRPr lang="en-US" dirty="0"/>
          </a:p>
        </p:txBody>
      </p:sp>
    </p:spTree>
    <p:extLst>
      <p:ext uri="{BB962C8B-B14F-4D97-AF65-F5344CB8AC3E}">
        <p14:creationId xmlns:p14="http://schemas.microsoft.com/office/powerpoint/2010/main" val="2242049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35</a:t>
            </a:fld>
            <a:endParaRPr lang="en-US" dirty="0"/>
          </a:p>
        </p:txBody>
      </p:sp>
    </p:spTree>
    <p:extLst>
      <p:ext uri="{BB962C8B-B14F-4D97-AF65-F5344CB8AC3E}">
        <p14:creationId xmlns:p14="http://schemas.microsoft.com/office/powerpoint/2010/main" val="3422160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36</a:t>
            </a:fld>
            <a:endParaRPr lang="en-US" dirty="0"/>
          </a:p>
        </p:txBody>
      </p:sp>
    </p:spTree>
    <p:extLst>
      <p:ext uri="{BB962C8B-B14F-4D97-AF65-F5344CB8AC3E}">
        <p14:creationId xmlns:p14="http://schemas.microsoft.com/office/powerpoint/2010/main" val="4054350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37</a:t>
            </a:fld>
            <a:endParaRPr lang="en-US" dirty="0"/>
          </a:p>
        </p:txBody>
      </p:sp>
    </p:spTree>
    <p:extLst>
      <p:ext uri="{BB962C8B-B14F-4D97-AF65-F5344CB8AC3E}">
        <p14:creationId xmlns:p14="http://schemas.microsoft.com/office/powerpoint/2010/main" val="3504136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38</a:t>
            </a:fld>
            <a:endParaRPr lang="en-US" dirty="0"/>
          </a:p>
        </p:txBody>
      </p:sp>
    </p:spTree>
    <p:extLst>
      <p:ext uri="{BB962C8B-B14F-4D97-AF65-F5344CB8AC3E}">
        <p14:creationId xmlns:p14="http://schemas.microsoft.com/office/powerpoint/2010/main" val="4106031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39</a:t>
            </a:fld>
            <a:endParaRPr lang="en-US" dirty="0"/>
          </a:p>
        </p:txBody>
      </p:sp>
    </p:spTree>
    <p:extLst>
      <p:ext uri="{BB962C8B-B14F-4D97-AF65-F5344CB8AC3E}">
        <p14:creationId xmlns:p14="http://schemas.microsoft.com/office/powerpoint/2010/main" val="3845191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Handout</a:t>
            </a:r>
          </a:p>
          <a:p>
            <a:r>
              <a:rPr lang="en-US" dirty="0" smtClean="0"/>
              <a:t>Few pearls</a:t>
            </a:r>
          </a:p>
          <a:p>
            <a:r>
              <a:rPr lang="en-US" dirty="0" smtClean="0"/>
              <a:t>Taking your temperature, reflecting</a:t>
            </a:r>
            <a:r>
              <a:rPr lang="en-US" baseline="0" dirty="0" smtClean="0"/>
              <a:t> on enhancers and detractors, maximize enhancers, minimize detractors</a:t>
            </a:r>
            <a:endParaRPr lang="en-US" dirty="0"/>
          </a:p>
        </p:txBody>
      </p:sp>
      <p:sp>
        <p:nvSpPr>
          <p:cNvPr id="4" name="Slide Number Placeholder 3"/>
          <p:cNvSpPr>
            <a:spLocks noGrp="1"/>
          </p:cNvSpPr>
          <p:nvPr>
            <p:ph type="sldNum" sz="quarter" idx="10"/>
          </p:nvPr>
        </p:nvSpPr>
        <p:spPr/>
        <p:txBody>
          <a:bodyPr/>
          <a:lstStyle/>
          <a:p>
            <a:fld id="{968FB084-797C-44EF-B492-022D342FB87E}" type="slidenum">
              <a:rPr lang="en-US" smtClean="0"/>
              <a:t>40</a:t>
            </a:fld>
            <a:endParaRPr lang="en-US" dirty="0"/>
          </a:p>
        </p:txBody>
      </p:sp>
    </p:spTree>
    <p:extLst>
      <p:ext uri="{BB962C8B-B14F-4D97-AF65-F5344CB8AC3E}">
        <p14:creationId xmlns:p14="http://schemas.microsoft.com/office/powerpoint/2010/main" val="1213873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41</a:t>
            </a:fld>
            <a:endParaRPr lang="en-US" dirty="0"/>
          </a:p>
        </p:txBody>
      </p:sp>
    </p:spTree>
    <p:extLst>
      <p:ext uri="{BB962C8B-B14F-4D97-AF65-F5344CB8AC3E}">
        <p14:creationId xmlns:p14="http://schemas.microsoft.com/office/powerpoint/2010/main" val="2944111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42</a:t>
            </a:fld>
            <a:endParaRPr lang="en-US" dirty="0"/>
          </a:p>
        </p:txBody>
      </p:sp>
    </p:spTree>
    <p:extLst>
      <p:ext uri="{BB962C8B-B14F-4D97-AF65-F5344CB8AC3E}">
        <p14:creationId xmlns:p14="http://schemas.microsoft.com/office/powerpoint/2010/main" val="398356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4</a:t>
            </a:fld>
            <a:endParaRPr lang="en-US" dirty="0"/>
          </a:p>
        </p:txBody>
      </p:sp>
    </p:spTree>
    <p:extLst>
      <p:ext uri="{BB962C8B-B14F-4D97-AF65-F5344CB8AC3E}">
        <p14:creationId xmlns:p14="http://schemas.microsoft.com/office/powerpoint/2010/main" val="512545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43</a:t>
            </a:fld>
            <a:endParaRPr lang="en-US" dirty="0"/>
          </a:p>
        </p:txBody>
      </p:sp>
    </p:spTree>
    <p:extLst>
      <p:ext uri="{BB962C8B-B14F-4D97-AF65-F5344CB8AC3E}">
        <p14:creationId xmlns:p14="http://schemas.microsoft.com/office/powerpoint/2010/main" val="1001587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C27EE7D-D0A1-4194-A086-4DB02E4148B1}" type="slidenum">
              <a:rPr lang="en-US" smtClean="0"/>
              <a:t>44</a:t>
            </a:fld>
            <a:endParaRPr lang="en-US" dirty="0"/>
          </a:p>
        </p:txBody>
      </p:sp>
    </p:spTree>
    <p:extLst>
      <p:ext uri="{BB962C8B-B14F-4D97-AF65-F5344CB8AC3E}">
        <p14:creationId xmlns:p14="http://schemas.microsoft.com/office/powerpoint/2010/main" val="2695367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45</a:t>
            </a:fld>
            <a:endParaRPr lang="en-US" dirty="0"/>
          </a:p>
        </p:txBody>
      </p:sp>
    </p:spTree>
    <p:extLst>
      <p:ext uri="{BB962C8B-B14F-4D97-AF65-F5344CB8AC3E}">
        <p14:creationId xmlns:p14="http://schemas.microsoft.com/office/powerpoint/2010/main" val="3516696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46</a:t>
            </a:fld>
            <a:endParaRPr lang="en-US" dirty="0"/>
          </a:p>
        </p:txBody>
      </p:sp>
    </p:spTree>
    <p:extLst>
      <p:ext uri="{BB962C8B-B14F-4D97-AF65-F5344CB8AC3E}">
        <p14:creationId xmlns:p14="http://schemas.microsoft.com/office/powerpoint/2010/main" val="697335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5</a:t>
            </a:fld>
            <a:endParaRPr lang="en-US" dirty="0"/>
          </a:p>
        </p:txBody>
      </p:sp>
    </p:spTree>
    <p:extLst>
      <p:ext uri="{BB962C8B-B14F-4D97-AF65-F5344CB8AC3E}">
        <p14:creationId xmlns:p14="http://schemas.microsoft.com/office/powerpoint/2010/main" val="1414345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6</a:t>
            </a:fld>
            <a:endParaRPr lang="en-US" dirty="0"/>
          </a:p>
        </p:txBody>
      </p:sp>
    </p:spTree>
    <p:extLst>
      <p:ext uri="{BB962C8B-B14F-4D97-AF65-F5344CB8AC3E}">
        <p14:creationId xmlns:p14="http://schemas.microsoft.com/office/powerpoint/2010/main" val="2739489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7</a:t>
            </a:fld>
            <a:endParaRPr lang="en-US" dirty="0"/>
          </a:p>
        </p:txBody>
      </p:sp>
    </p:spTree>
    <p:extLst>
      <p:ext uri="{BB962C8B-B14F-4D97-AF65-F5344CB8AC3E}">
        <p14:creationId xmlns:p14="http://schemas.microsoft.com/office/powerpoint/2010/main" val="31178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8</a:t>
            </a:fld>
            <a:endParaRPr lang="en-US" dirty="0"/>
          </a:p>
        </p:txBody>
      </p:sp>
    </p:spTree>
    <p:extLst>
      <p:ext uri="{BB962C8B-B14F-4D97-AF65-F5344CB8AC3E}">
        <p14:creationId xmlns:p14="http://schemas.microsoft.com/office/powerpoint/2010/main" val="511923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932D2CD-A5FC-46F7-9784-2F9EFE5AFC9C}" type="slidenum">
              <a:rPr lang="en-US" smtClean="0"/>
              <a:t>9</a:t>
            </a:fld>
            <a:endParaRPr lang="en-US" dirty="0"/>
          </a:p>
        </p:txBody>
      </p:sp>
    </p:spTree>
    <p:extLst>
      <p:ext uri="{BB962C8B-B14F-4D97-AF65-F5344CB8AC3E}">
        <p14:creationId xmlns:p14="http://schemas.microsoft.com/office/powerpoint/2010/main" val="288506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4C18A9-654C-4E59-87A0-82B5477B9812}"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699A8C-215E-4932-B3DD-A983A0DE9ACA}" type="slidenum">
              <a:rPr lang="en-US" smtClean="0"/>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4C18A9-654C-4E59-87A0-82B5477B9812}"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699A8C-215E-4932-B3DD-A983A0DE9AC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4C18A9-654C-4E59-87A0-82B5477B9812}"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699A8C-215E-4932-B3DD-A983A0DE9ACA}"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668475"/>
            <a:ext cx="8229600" cy="1143000"/>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4" name="Text Placeholder 2"/>
          <p:cNvSpPr>
            <a:spLocks noGrp="1"/>
          </p:cNvSpPr>
          <p:nvPr>
            <p:ph idx="1"/>
          </p:nvPr>
        </p:nvSpPr>
        <p:spPr>
          <a:xfrm>
            <a:off x="457200" y="1994037"/>
            <a:ext cx="8229600" cy="394687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795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4C18A9-654C-4E59-87A0-82B5477B9812}"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699A8C-215E-4932-B3DD-A983A0DE9AC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4C18A9-654C-4E59-87A0-82B5477B9812}" type="datetimeFigureOut">
              <a:rPr lang="en-US" smtClean="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699A8C-215E-4932-B3DD-A983A0DE9ACA}" type="slidenum">
              <a:rPr lang="en-US" smtClean="0"/>
              <a:t>‹#›</a:t>
            </a:fld>
            <a:endParaRPr lang="en-US"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4C18A9-654C-4E59-87A0-82B5477B9812}" type="datetimeFigureOut">
              <a:rPr lang="en-US" smtClean="0"/>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699A8C-215E-4932-B3DD-A983A0DE9AC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4C18A9-654C-4E59-87A0-82B5477B9812}" type="datetimeFigureOut">
              <a:rPr lang="en-US" smtClean="0"/>
              <a:t>9/22/2016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699A8C-215E-4932-B3DD-A983A0DE9ACA}" type="slidenum">
              <a:rPr lang="en-US" smtClean="0"/>
              <a:t>‹#›</a:t>
            </a:fld>
            <a:endParaRPr lang="en-US"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04C18A9-654C-4E59-87A0-82B5477B9812}" type="datetimeFigureOut">
              <a:rPr lang="en-US" smtClean="0"/>
              <a:t>9/22/2016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699A8C-215E-4932-B3DD-A983A0DE9AC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4C18A9-654C-4E59-87A0-82B5477B9812}" type="datetimeFigureOut">
              <a:rPr lang="en-US" smtClean="0"/>
              <a:t>9/22/2016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699A8C-215E-4932-B3DD-A983A0DE9AC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4C18A9-654C-4E59-87A0-82B5477B9812}" type="datetimeFigureOut">
              <a:rPr lang="en-US" smtClean="0"/>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699A8C-215E-4932-B3DD-A983A0DE9ACA}" type="slidenum">
              <a:rPr lang="en-US" smtClean="0"/>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4C18A9-654C-4E59-87A0-82B5477B9812}" type="datetimeFigureOut">
              <a:rPr lang="en-US" smtClean="0"/>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699A8C-215E-4932-B3DD-A983A0DE9ACA}"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704C18A9-654C-4E59-87A0-82B5477B9812}" type="datetimeFigureOut">
              <a:rPr lang="en-US" smtClean="0"/>
              <a:t>9/22/2016</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57699A8C-215E-4932-B3DD-A983A0DE9ACA}" type="slidenum">
              <a:rPr lang="en-US" smtClean="0"/>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flpbs.fmhi.usf.edu/pdfs/Five%20Dysfunctions%20of%20a%20Team.pdf"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www.kent.ac.uk/careers/sk/teamwork.htm" TargetMode="External"/><Relationship Id="rId5" Type="http://schemas.openxmlformats.org/officeDocument/2006/relationships/hyperlink" Target="http://www.insead.edu/facultyresearch/research/doc.cfm?did=49811" TargetMode="External"/><Relationship Id="rId4" Type="http://schemas.openxmlformats.org/officeDocument/2006/relationships/hyperlink" Target="http://www.mindtools.com/pages/article/newTMM_84.ht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9140" y="100208"/>
            <a:ext cx="7528141" cy="2880987"/>
          </a:xfrm>
        </p:spPr>
        <p:txBody>
          <a:bodyPr>
            <a:normAutofit/>
          </a:bodyPr>
          <a:lstStyle/>
          <a:p>
            <a:r>
              <a:rPr lang="en-US" sz="4000" dirty="0"/>
              <a:t> </a:t>
            </a:r>
            <a:r>
              <a:rPr lang="en-US" sz="4000" dirty="0" smtClean="0"/>
              <a:t>  </a:t>
            </a:r>
            <a:r>
              <a:rPr lang="en-US" sz="4000" dirty="0" smtClean="0">
                <a:solidFill>
                  <a:schemeClr val="bg1"/>
                </a:solidFill>
              </a:rPr>
              <a:t>Building </a:t>
            </a:r>
            <a:r>
              <a:rPr lang="en-US" sz="4000" dirty="0">
                <a:solidFill>
                  <a:schemeClr val="bg1"/>
                </a:solidFill>
              </a:rPr>
              <a:t>a Faculty 'A' </a:t>
            </a:r>
            <a:r>
              <a:rPr lang="en-US" sz="4000" dirty="0"/>
              <a:t/>
            </a:r>
            <a:br>
              <a:rPr lang="en-US" sz="4000" dirty="0"/>
            </a:br>
            <a:r>
              <a:rPr lang="en-US" sz="4000" dirty="0" smtClean="0"/>
              <a:t>                         </a:t>
            </a:r>
            <a:r>
              <a:rPr lang="en-US" sz="2800" dirty="0" smtClean="0">
                <a:solidFill>
                  <a:srgbClr val="FFFF00"/>
                </a:solidFill>
              </a:rPr>
              <a:t>An </a:t>
            </a:r>
            <a:r>
              <a:rPr lang="en-US" sz="2800" dirty="0">
                <a:solidFill>
                  <a:srgbClr val="FFFF00"/>
                </a:solidFill>
              </a:rPr>
              <a:t>Opportunity for </a:t>
            </a:r>
            <a:r>
              <a:rPr lang="en-US" sz="2800" dirty="0" smtClean="0">
                <a:solidFill>
                  <a:srgbClr val="FFFF00"/>
                </a:solidFill>
              </a:rPr>
              <a:t/>
            </a:r>
            <a:br>
              <a:rPr lang="en-US" sz="2800" dirty="0" smtClean="0">
                <a:solidFill>
                  <a:srgbClr val="FFFF00"/>
                </a:solidFill>
              </a:rPr>
            </a:br>
            <a:r>
              <a:rPr lang="en-US" sz="2800" dirty="0" smtClean="0">
                <a:solidFill>
                  <a:srgbClr val="FFFF00"/>
                </a:solidFill>
              </a:rPr>
              <a:t>                     Behavioral </a:t>
            </a:r>
            <a:r>
              <a:rPr lang="en-US" sz="2800" dirty="0">
                <a:solidFill>
                  <a:srgbClr val="FFFF00"/>
                </a:solidFill>
              </a:rPr>
              <a:t>Science Faculty to Lead</a:t>
            </a:r>
          </a:p>
        </p:txBody>
      </p:sp>
      <p:sp>
        <p:nvSpPr>
          <p:cNvPr id="3" name="Subtitle 2"/>
          <p:cNvSpPr>
            <a:spLocks noGrp="1"/>
          </p:cNvSpPr>
          <p:nvPr>
            <p:ph type="subTitle" idx="1"/>
          </p:nvPr>
        </p:nvSpPr>
        <p:spPr>
          <a:xfrm>
            <a:off x="1492316" y="3670127"/>
            <a:ext cx="6079746" cy="2146182"/>
          </a:xfrm>
        </p:spPr>
        <p:txBody>
          <a:bodyPr>
            <a:normAutofit/>
          </a:bodyPr>
          <a:lstStyle/>
          <a:p>
            <a:pPr algn="ctr"/>
            <a:r>
              <a:rPr lang="en-US" sz="2600" dirty="0" smtClean="0"/>
              <a:t>The 2016 Forum Conference ~ Chicago</a:t>
            </a:r>
          </a:p>
          <a:p>
            <a:pPr algn="ctr"/>
            <a:r>
              <a:rPr lang="en-US" sz="2600" dirty="0" smtClean="0"/>
              <a:t>Deborah </a:t>
            </a:r>
            <a:r>
              <a:rPr lang="en-US" sz="2600" dirty="0"/>
              <a:t>Taylor, PhD</a:t>
            </a:r>
          </a:p>
          <a:p>
            <a:pPr algn="ctr"/>
            <a:r>
              <a:rPr lang="en-US" sz="2600" dirty="0" smtClean="0"/>
              <a:t>Central </a:t>
            </a:r>
            <a:r>
              <a:rPr lang="en-US" sz="2600" dirty="0"/>
              <a:t>Maine Medical Center FMR</a:t>
            </a:r>
          </a:p>
          <a:p>
            <a:pPr algn="ct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273" y="302511"/>
            <a:ext cx="2217224" cy="166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587" y="5192255"/>
            <a:ext cx="1839501" cy="94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854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625" y="1001697"/>
            <a:ext cx="5010412" cy="1252603"/>
          </a:xfrm>
        </p:spPr>
        <p:txBody>
          <a:bodyPr>
            <a:normAutofit/>
          </a:bodyPr>
          <a:lstStyle/>
          <a:p>
            <a:pPr algn="l"/>
            <a:r>
              <a:rPr lang="en-US" dirty="0" smtClean="0"/>
              <a:t>Think-</a:t>
            </a:r>
            <a:r>
              <a:rPr lang="en-US" dirty="0" smtClean="0">
                <a:solidFill>
                  <a:srgbClr val="990033"/>
                </a:solidFill>
              </a:rPr>
              <a:t>Pair</a:t>
            </a:r>
            <a:r>
              <a:rPr lang="en-US" dirty="0" smtClean="0">
                <a:solidFill>
                  <a:schemeClr val="tx1"/>
                </a:solidFill>
              </a:rPr>
              <a:t>-</a:t>
            </a:r>
            <a:r>
              <a:rPr lang="en-US" dirty="0" smtClean="0"/>
              <a:t>Share </a:t>
            </a:r>
            <a:endParaRPr lang="en-US" dirty="0"/>
          </a:p>
        </p:txBody>
      </p:sp>
      <p:sp>
        <p:nvSpPr>
          <p:cNvPr id="3" name="Content Placeholder 2"/>
          <p:cNvSpPr>
            <a:spLocks noGrp="1"/>
          </p:cNvSpPr>
          <p:nvPr>
            <p:ph idx="1"/>
          </p:nvPr>
        </p:nvSpPr>
        <p:spPr>
          <a:xfrm>
            <a:off x="457200" y="3056351"/>
            <a:ext cx="8229600" cy="3244240"/>
          </a:xfrm>
        </p:spPr>
        <p:txBody>
          <a:bodyPr>
            <a:normAutofit fontScale="92500"/>
          </a:bodyPr>
          <a:lstStyle/>
          <a:p>
            <a:r>
              <a:rPr lang="en-US" sz="2800" b="1" dirty="0"/>
              <a:t>You are starting from scratch - Using narrative or bullet list technique: </a:t>
            </a:r>
          </a:p>
          <a:p>
            <a:r>
              <a:rPr lang="en-US" sz="2800" b="1" dirty="0"/>
              <a:t>Describe your </a:t>
            </a:r>
            <a:r>
              <a:rPr lang="en-US" sz="2800" b="1" dirty="0">
                <a:solidFill>
                  <a:srgbClr val="990033"/>
                </a:solidFill>
              </a:rPr>
              <a:t>ideal </a:t>
            </a:r>
            <a:r>
              <a:rPr lang="en-US" sz="2800" b="1" dirty="0"/>
              <a:t>faculty team (4 minutes)</a:t>
            </a:r>
          </a:p>
          <a:p>
            <a:r>
              <a:rPr lang="en-US" sz="2800" b="1" dirty="0"/>
              <a:t>Compare your list with </a:t>
            </a:r>
            <a:r>
              <a:rPr lang="en-US" sz="2800" b="1" dirty="0" smtClean="0"/>
              <a:t>1-2 other attendees</a:t>
            </a:r>
            <a:endParaRPr lang="en-US" sz="2800" b="1" dirty="0"/>
          </a:p>
          <a:p>
            <a:r>
              <a:rPr lang="en-US" sz="2800" b="1" dirty="0"/>
              <a:t>Discuss how close you are to your ideal faculty team?</a:t>
            </a:r>
          </a:p>
          <a:p>
            <a:r>
              <a:rPr lang="en-US" sz="2800" b="1" dirty="0" smtClean="0"/>
              <a:t>Examine what it would take </a:t>
            </a:r>
            <a:r>
              <a:rPr lang="en-US" sz="2800" b="1" dirty="0"/>
              <a:t>to get </a:t>
            </a:r>
            <a:r>
              <a:rPr lang="en-US" sz="2800" b="1" dirty="0" smtClean="0"/>
              <a:t>you to your idea</a:t>
            </a:r>
            <a:r>
              <a:rPr lang="en-US" sz="2800" dirty="0" smtClean="0"/>
              <a:t>? </a:t>
            </a:r>
            <a:r>
              <a:rPr lang="en-US" sz="2200" i="1" dirty="0">
                <a:solidFill>
                  <a:srgbClr val="990033"/>
                </a:solidFill>
              </a:rPr>
              <a:t>(attempt as </a:t>
            </a:r>
            <a:r>
              <a:rPr lang="en-US" sz="2200" i="1" dirty="0" smtClean="0">
                <a:solidFill>
                  <a:srgbClr val="990033"/>
                </a:solidFill>
              </a:rPr>
              <a:t>much realism </a:t>
            </a:r>
            <a:r>
              <a:rPr lang="en-US" sz="2200" i="1" dirty="0">
                <a:solidFill>
                  <a:srgbClr val="990033"/>
                </a:solidFill>
              </a:rPr>
              <a:t>as possible!)</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036" y="437257"/>
            <a:ext cx="3676504" cy="243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06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8475"/>
            <a:ext cx="8229600" cy="1749048"/>
          </a:xfrm>
        </p:spPr>
        <p:txBody>
          <a:bodyPr>
            <a:normAutofit/>
          </a:bodyPr>
          <a:lstStyle/>
          <a:p>
            <a:r>
              <a:rPr lang="en-US" dirty="0"/>
              <a:t>Team Assessment </a:t>
            </a:r>
            <a:r>
              <a:rPr lang="en-US" dirty="0" smtClean="0"/>
              <a:t>Tools</a:t>
            </a:r>
            <a:endParaRPr lang="en-US" dirty="0"/>
          </a:p>
        </p:txBody>
      </p:sp>
      <p:sp>
        <p:nvSpPr>
          <p:cNvPr id="3" name="Content Placeholder 2"/>
          <p:cNvSpPr>
            <a:spLocks noGrp="1"/>
          </p:cNvSpPr>
          <p:nvPr>
            <p:ph idx="1"/>
          </p:nvPr>
        </p:nvSpPr>
        <p:spPr>
          <a:xfrm>
            <a:off x="212942" y="2229633"/>
            <a:ext cx="8743168" cy="3711284"/>
          </a:xfrm>
        </p:spPr>
        <p:txBody>
          <a:bodyPr>
            <a:normAutofit/>
          </a:bodyPr>
          <a:lstStyle/>
          <a:p>
            <a:pPr marL="0" indent="0">
              <a:buNone/>
            </a:pPr>
            <a:r>
              <a:rPr lang="en-US" sz="2000" dirty="0">
                <a:hlinkClick r:id="rId3"/>
              </a:rPr>
              <a:t>http://</a:t>
            </a:r>
            <a:r>
              <a:rPr lang="en-US" sz="2000" dirty="0" smtClean="0">
                <a:hlinkClick r:id="rId3"/>
              </a:rPr>
              <a:t>flpbs.fmhi.usf.edu/pdfs/Five%20Dysfunctions%20of%20a%20Team.pdf</a:t>
            </a:r>
            <a:r>
              <a:rPr lang="en-US" sz="2000" dirty="0"/>
              <a:t> </a:t>
            </a:r>
            <a:endParaRPr lang="en-US" sz="2000" dirty="0" smtClean="0"/>
          </a:p>
          <a:p>
            <a:pPr marL="0" indent="0">
              <a:buNone/>
            </a:pPr>
            <a:r>
              <a:rPr lang="en-US" sz="2000" dirty="0" smtClean="0">
                <a:hlinkClick r:id="rId4"/>
              </a:rPr>
              <a:t>http</a:t>
            </a:r>
            <a:r>
              <a:rPr lang="en-US" sz="2000" dirty="0">
                <a:hlinkClick r:id="rId4"/>
              </a:rPr>
              <a:t>://</a:t>
            </a:r>
            <a:r>
              <a:rPr lang="en-US" sz="2000" dirty="0" smtClean="0">
                <a:hlinkClick r:id="rId4"/>
              </a:rPr>
              <a:t>www.mindtools.com/pages/article/newTMM_84.htm</a:t>
            </a:r>
            <a:endParaRPr lang="en-US" sz="2000" dirty="0" smtClean="0"/>
          </a:p>
          <a:p>
            <a:pPr marL="0" indent="0">
              <a:buNone/>
            </a:pPr>
            <a:r>
              <a:rPr lang="en-US" sz="2000" dirty="0" smtClean="0">
                <a:hlinkClick r:id="rId5"/>
              </a:rPr>
              <a:t>http</a:t>
            </a:r>
            <a:r>
              <a:rPr lang="en-US" sz="2000" dirty="0">
                <a:hlinkClick r:id="rId5"/>
              </a:rPr>
              <a:t>://</a:t>
            </a:r>
            <a:r>
              <a:rPr lang="en-US" sz="2000" dirty="0" smtClean="0">
                <a:hlinkClick r:id="rId5"/>
              </a:rPr>
              <a:t>www.insead.edu/facultyresearch/research/doc.cfm?did=49811</a:t>
            </a:r>
            <a:endParaRPr lang="en-US" sz="2000" dirty="0" smtClean="0"/>
          </a:p>
          <a:p>
            <a:pPr marL="0" indent="0">
              <a:buNone/>
            </a:pPr>
            <a:r>
              <a:rPr lang="en-US" sz="2000" dirty="0" smtClean="0">
                <a:hlinkClick r:id="rId6"/>
              </a:rPr>
              <a:t>http</a:t>
            </a:r>
            <a:r>
              <a:rPr lang="en-US" sz="2000" dirty="0">
                <a:hlinkClick r:id="rId6"/>
              </a:rPr>
              <a:t>://</a:t>
            </a:r>
            <a:r>
              <a:rPr lang="en-US" sz="2000" dirty="0" smtClean="0">
                <a:hlinkClick r:id="rId6"/>
              </a:rPr>
              <a:t>www.kent.ac.uk/careers/sk/teamwork.htm</a:t>
            </a:r>
            <a:r>
              <a:rPr lang="en-US" sz="2000" dirty="0" smtClean="0"/>
              <a:t> </a:t>
            </a:r>
          </a:p>
        </p:txBody>
      </p:sp>
    </p:spTree>
    <p:extLst>
      <p:ext uri="{BB962C8B-B14F-4D97-AF65-F5344CB8AC3E}">
        <p14:creationId xmlns:p14="http://schemas.microsoft.com/office/powerpoint/2010/main" val="1239224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ylord\AppData\Local\Microsoft\Windows\Temporary Internet Files\Content.Outlook\VLVHTMC2\IMG_8990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435" y="0"/>
            <a:ext cx="58951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7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5216" y="513566"/>
            <a:ext cx="2805831" cy="1440493"/>
          </a:xfrm>
        </p:spPr>
        <p:txBody>
          <a:bodyPr>
            <a:noAutofit/>
          </a:bodyPr>
          <a:lstStyle/>
          <a:p>
            <a:pPr algn="ctr"/>
            <a:r>
              <a:rPr lang="en-US" sz="2800" dirty="0"/>
              <a:t>Five Dysfunctions </a:t>
            </a:r>
            <a:r>
              <a:rPr lang="en-US" sz="2800" dirty="0" smtClean="0"/>
              <a:t/>
            </a:r>
            <a:br>
              <a:rPr lang="en-US" sz="2800" dirty="0" smtClean="0"/>
            </a:br>
            <a:r>
              <a:rPr lang="en-US" sz="2800" dirty="0" smtClean="0"/>
              <a:t>of a Team </a:t>
            </a:r>
            <a:br>
              <a:rPr lang="en-US" sz="2800" dirty="0" smtClean="0"/>
            </a:br>
            <a:r>
              <a:rPr lang="en-US" sz="1800" dirty="0" smtClean="0"/>
              <a:t>(</a:t>
            </a:r>
            <a:r>
              <a:rPr lang="en-US" sz="1800" dirty="0"/>
              <a:t>Lencioni</a:t>
            </a:r>
            <a:r>
              <a:rPr lang="en-US" sz="1800" dirty="0" smtClean="0"/>
              <a:t>)</a:t>
            </a:r>
            <a:endParaRPr lang="en-US" sz="1800"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21643" y="1763633"/>
            <a:ext cx="4822357" cy="394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27726" y="2367419"/>
            <a:ext cx="1486643" cy="461665"/>
          </a:xfrm>
          <a:prstGeom prst="rect">
            <a:avLst/>
          </a:prstGeom>
          <a:noFill/>
        </p:spPr>
        <p:txBody>
          <a:bodyPr wrap="square" rtlCol="0">
            <a:spAutoFit/>
          </a:bodyPr>
          <a:lstStyle/>
          <a:p>
            <a:r>
              <a:rPr lang="en-US" sz="2400" b="1" dirty="0" smtClean="0"/>
              <a:t>Handout</a:t>
            </a:r>
            <a:endParaRPr lang="en-US" sz="2400" b="1" dirty="0"/>
          </a:p>
        </p:txBody>
      </p:sp>
      <p:sp>
        <p:nvSpPr>
          <p:cNvPr id="5" name="TextBox 4"/>
          <p:cNvSpPr txBox="1"/>
          <p:nvPr/>
        </p:nvSpPr>
        <p:spPr>
          <a:xfrm>
            <a:off x="526094" y="951978"/>
            <a:ext cx="4166910" cy="584775"/>
          </a:xfrm>
          <a:prstGeom prst="rect">
            <a:avLst/>
          </a:prstGeom>
          <a:noFill/>
        </p:spPr>
        <p:txBody>
          <a:bodyPr wrap="none" rtlCol="0">
            <a:spAutoFit/>
          </a:bodyPr>
          <a:lstStyle/>
          <a:p>
            <a:r>
              <a:rPr lang="en-US" sz="3200" b="1" dirty="0"/>
              <a:t>The Positive Approach</a:t>
            </a:r>
          </a:p>
        </p:txBody>
      </p:sp>
      <p:sp>
        <p:nvSpPr>
          <p:cNvPr id="6" name="TextBox 5"/>
          <p:cNvSpPr txBox="1"/>
          <p:nvPr/>
        </p:nvSpPr>
        <p:spPr>
          <a:xfrm>
            <a:off x="663881" y="1536753"/>
            <a:ext cx="3532338" cy="4425827"/>
          </a:xfrm>
          <a:prstGeom prst="rect">
            <a:avLst/>
          </a:prstGeom>
          <a:noFill/>
        </p:spPr>
        <p:txBody>
          <a:bodyPr wrap="square" rtlCol="0">
            <a:spAutoFit/>
          </a:bodyPr>
          <a:lstStyle/>
          <a:p>
            <a:pPr marL="342831" lvl="0" indent="-342831" defTabSz="1305960">
              <a:spcBef>
                <a:spcPct val="20000"/>
              </a:spcBef>
              <a:buFontTx/>
              <a:buChar char="-"/>
            </a:pPr>
            <a:r>
              <a:rPr lang="en-US" sz="2200" dirty="0">
                <a:solidFill>
                  <a:srgbClr val="990033"/>
                </a:solidFill>
              </a:rPr>
              <a:t>They </a:t>
            </a:r>
            <a:r>
              <a:rPr lang="en-US" sz="2200" b="1" dirty="0">
                <a:solidFill>
                  <a:srgbClr val="990033"/>
                </a:solidFill>
              </a:rPr>
              <a:t>trust</a:t>
            </a:r>
            <a:r>
              <a:rPr lang="en-US" sz="2200" dirty="0">
                <a:solidFill>
                  <a:srgbClr val="990033"/>
                </a:solidFill>
              </a:rPr>
              <a:t> one another.</a:t>
            </a:r>
          </a:p>
          <a:p>
            <a:pPr marL="342831" lvl="0" indent="-342831" defTabSz="1305960">
              <a:spcBef>
                <a:spcPct val="20000"/>
              </a:spcBef>
              <a:buFontTx/>
              <a:buChar char="-"/>
            </a:pPr>
            <a:r>
              <a:rPr lang="en-US" sz="2200" dirty="0">
                <a:solidFill>
                  <a:srgbClr val="990033"/>
                </a:solidFill>
              </a:rPr>
              <a:t>They engage in unfiltered </a:t>
            </a:r>
            <a:r>
              <a:rPr lang="en-US" sz="2200" b="1" dirty="0">
                <a:solidFill>
                  <a:srgbClr val="990033"/>
                </a:solidFill>
              </a:rPr>
              <a:t>conflict</a:t>
            </a:r>
            <a:r>
              <a:rPr lang="en-US" sz="2200" dirty="0">
                <a:solidFill>
                  <a:srgbClr val="990033"/>
                </a:solidFill>
              </a:rPr>
              <a:t> around ideas.</a:t>
            </a:r>
          </a:p>
          <a:p>
            <a:pPr marL="342831" lvl="0" indent="-342831" defTabSz="1305960">
              <a:spcBef>
                <a:spcPct val="20000"/>
              </a:spcBef>
              <a:buFontTx/>
              <a:buChar char="-"/>
            </a:pPr>
            <a:r>
              <a:rPr lang="en-US" sz="2200" dirty="0">
                <a:solidFill>
                  <a:srgbClr val="990033"/>
                </a:solidFill>
              </a:rPr>
              <a:t>They </a:t>
            </a:r>
            <a:r>
              <a:rPr lang="en-US" sz="2200" b="1" dirty="0">
                <a:solidFill>
                  <a:srgbClr val="990033"/>
                </a:solidFill>
              </a:rPr>
              <a:t>commit</a:t>
            </a:r>
            <a:r>
              <a:rPr lang="en-US" sz="2200" dirty="0">
                <a:solidFill>
                  <a:srgbClr val="990033"/>
                </a:solidFill>
              </a:rPr>
              <a:t> to decisions and plans of action.</a:t>
            </a:r>
          </a:p>
          <a:p>
            <a:pPr marL="342831" lvl="0" indent="-342831" defTabSz="1305960">
              <a:spcBef>
                <a:spcPct val="20000"/>
              </a:spcBef>
              <a:buFontTx/>
              <a:buChar char="-"/>
            </a:pPr>
            <a:r>
              <a:rPr lang="en-US" sz="2200" dirty="0">
                <a:solidFill>
                  <a:srgbClr val="990033"/>
                </a:solidFill>
              </a:rPr>
              <a:t>They hold one another </a:t>
            </a:r>
            <a:r>
              <a:rPr lang="en-US" sz="2200" b="1" dirty="0">
                <a:solidFill>
                  <a:srgbClr val="990033"/>
                </a:solidFill>
              </a:rPr>
              <a:t>accountable</a:t>
            </a:r>
            <a:r>
              <a:rPr lang="en-US" sz="2200" dirty="0">
                <a:solidFill>
                  <a:srgbClr val="990033"/>
                </a:solidFill>
              </a:rPr>
              <a:t> for delivering against those plans.</a:t>
            </a:r>
          </a:p>
          <a:p>
            <a:pPr marL="342831" lvl="0" indent="-342831" defTabSz="1305960">
              <a:spcBef>
                <a:spcPct val="20000"/>
              </a:spcBef>
              <a:buFontTx/>
              <a:buChar char="-"/>
            </a:pPr>
            <a:r>
              <a:rPr lang="en-US" sz="2200" dirty="0">
                <a:solidFill>
                  <a:srgbClr val="990033"/>
                </a:solidFill>
              </a:rPr>
              <a:t>They focus on the achievement of collectible </a:t>
            </a:r>
            <a:r>
              <a:rPr lang="en-US" sz="2200" b="1" dirty="0">
                <a:solidFill>
                  <a:srgbClr val="990033"/>
                </a:solidFill>
              </a:rPr>
              <a:t>results</a:t>
            </a:r>
            <a:r>
              <a:rPr lang="en-US" sz="2200" dirty="0">
                <a:solidFill>
                  <a:srgbClr val="990033"/>
                </a:solidFill>
              </a:rPr>
              <a:t>.</a:t>
            </a:r>
          </a:p>
        </p:txBody>
      </p:sp>
      <p:sp>
        <p:nvSpPr>
          <p:cNvPr id="7" name="TextBox 6"/>
          <p:cNvSpPr txBox="1"/>
          <p:nvPr/>
        </p:nvSpPr>
        <p:spPr>
          <a:xfrm>
            <a:off x="4321643" y="5649078"/>
            <a:ext cx="4669868" cy="261610"/>
          </a:xfrm>
          <a:prstGeom prst="rect">
            <a:avLst/>
          </a:prstGeom>
          <a:noFill/>
        </p:spPr>
        <p:txBody>
          <a:bodyPr wrap="none" rtlCol="0">
            <a:spAutoFit/>
          </a:bodyPr>
          <a:lstStyle/>
          <a:p>
            <a:r>
              <a:rPr lang="en-US" sz="1100" dirty="0"/>
              <a:t>http://flpbs.fmhi.usf.edu/pdfs/Five%20Dysfunctions%20of%20a%20Team.pdf </a:t>
            </a:r>
          </a:p>
        </p:txBody>
      </p:sp>
    </p:spTree>
    <p:extLst>
      <p:ext uri="{BB962C8B-B14F-4D97-AF65-F5344CB8AC3E}">
        <p14:creationId xmlns:p14="http://schemas.microsoft.com/office/powerpoint/2010/main" val="3642927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682" y="2296583"/>
            <a:ext cx="4224906" cy="375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4499" y="632750"/>
            <a:ext cx="7637027" cy="1323439"/>
          </a:xfrm>
          <a:prstGeom prst="rect">
            <a:avLst/>
          </a:prstGeom>
          <a:noFill/>
        </p:spPr>
        <p:txBody>
          <a:bodyPr wrap="none" rtlCol="0">
            <a:spAutoFit/>
          </a:bodyPr>
          <a:lstStyle/>
          <a:p>
            <a:pPr algn="ctr"/>
            <a:r>
              <a:rPr lang="en-US" sz="4000" b="1" dirty="0" smtClean="0">
                <a:solidFill>
                  <a:srgbClr val="990033"/>
                </a:solidFill>
              </a:rPr>
              <a:t>Anyone have any experience with </a:t>
            </a:r>
          </a:p>
          <a:p>
            <a:pPr algn="ctr"/>
            <a:r>
              <a:rPr lang="en-US" sz="4000" b="1" dirty="0" smtClean="0">
                <a:solidFill>
                  <a:srgbClr val="990033"/>
                </a:solidFill>
              </a:rPr>
              <a:t>this kind of “team” philosophy?</a:t>
            </a:r>
            <a:endParaRPr lang="en-US" sz="4000" b="1" dirty="0">
              <a:solidFill>
                <a:srgbClr val="990033"/>
              </a:solidFill>
            </a:endParaRPr>
          </a:p>
        </p:txBody>
      </p:sp>
    </p:spTree>
    <p:extLst>
      <p:ext uri="{BB962C8B-B14F-4D97-AF65-F5344CB8AC3E}">
        <p14:creationId xmlns:p14="http://schemas.microsoft.com/office/powerpoint/2010/main" val="188949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Mind </a:t>
            </a:r>
            <a:r>
              <a:rPr lang="en-US" dirty="0"/>
              <a:t>Tools</a:t>
            </a:r>
          </a:p>
        </p:txBody>
      </p:sp>
      <p:sp>
        <p:nvSpPr>
          <p:cNvPr id="3" name="Content Placeholder 2"/>
          <p:cNvSpPr>
            <a:spLocks noGrp="1"/>
          </p:cNvSpPr>
          <p:nvPr>
            <p:ph idx="1"/>
          </p:nvPr>
        </p:nvSpPr>
        <p:spPr>
          <a:xfrm>
            <a:off x="673250" y="1994037"/>
            <a:ext cx="8013549" cy="1550829"/>
          </a:xfrm>
        </p:spPr>
        <p:txBody>
          <a:bodyPr/>
          <a:lstStyle/>
          <a:p>
            <a:r>
              <a:rPr lang="en-US" dirty="0"/>
              <a:t>Team Assessment Tool  (handout)</a:t>
            </a:r>
          </a:p>
          <a:p>
            <a:r>
              <a:rPr lang="en-US" dirty="0"/>
              <a:t>Components:</a:t>
            </a:r>
          </a:p>
          <a:p>
            <a:pPr marL="0" indent="0">
              <a:buNone/>
            </a:pP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1" y="3148628"/>
            <a:ext cx="7778961" cy="223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41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8474"/>
            <a:ext cx="8229600" cy="2199985"/>
          </a:xfrm>
        </p:spPr>
        <p:txBody>
          <a:bodyPr>
            <a:normAutofit/>
          </a:bodyPr>
          <a:lstStyle/>
          <a:p>
            <a:pPr algn="ctr"/>
            <a:r>
              <a:rPr lang="en-US" dirty="0"/>
              <a:t>“GRPI” Team Assessment</a:t>
            </a:r>
            <a:br>
              <a:rPr lang="en-US" dirty="0"/>
            </a:br>
            <a:r>
              <a:rPr lang="en-US" sz="2700" dirty="0"/>
              <a:t>[simple (1-low to 4=high) scale; </a:t>
            </a:r>
            <a:r>
              <a:rPr lang="en-US" sz="2700" dirty="0" smtClean="0"/>
              <a:t>frames </a:t>
            </a:r>
            <a:r>
              <a:rPr lang="en-US" sz="2700" dirty="0"/>
              <a:t>conversation]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81195" y="2868459"/>
            <a:ext cx="2668043" cy="2858617"/>
          </a:xfrm>
        </p:spPr>
      </p:pic>
    </p:spTree>
    <p:extLst>
      <p:ext uri="{BB962C8B-B14F-4D97-AF65-F5344CB8AC3E}">
        <p14:creationId xmlns:p14="http://schemas.microsoft.com/office/powerpoint/2010/main" val="10499580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8475"/>
            <a:ext cx="8229600" cy="1410846"/>
          </a:xfrm>
        </p:spPr>
        <p:txBody>
          <a:bodyPr>
            <a:normAutofit/>
          </a:bodyPr>
          <a:lstStyle/>
          <a:p>
            <a:r>
              <a:rPr lang="en-US" sz="4400" dirty="0" smtClean="0"/>
              <a:t>  G </a:t>
            </a:r>
            <a:r>
              <a:rPr lang="en-US" sz="4400" dirty="0"/>
              <a:t>= Goal(s)</a:t>
            </a:r>
          </a:p>
        </p:txBody>
      </p:sp>
      <p:sp>
        <p:nvSpPr>
          <p:cNvPr id="3" name="Content Placeholder 2"/>
          <p:cNvSpPr>
            <a:spLocks noGrp="1"/>
          </p:cNvSpPr>
          <p:nvPr>
            <p:ph idx="1"/>
          </p:nvPr>
        </p:nvSpPr>
        <p:spPr>
          <a:xfrm>
            <a:off x="789140" y="2267211"/>
            <a:ext cx="7897660" cy="2267211"/>
          </a:xfrm>
        </p:spPr>
        <p:txBody>
          <a:bodyPr/>
          <a:lstStyle/>
          <a:p>
            <a:pPr marL="0" indent="0">
              <a:buNone/>
            </a:pPr>
            <a:r>
              <a:rPr lang="en-US" sz="4000" dirty="0">
                <a:solidFill>
                  <a:srgbClr val="990033"/>
                </a:solidFill>
              </a:rPr>
              <a:t>The shared goal(s) are clear </a:t>
            </a:r>
            <a:br>
              <a:rPr lang="en-US" sz="4000" dirty="0">
                <a:solidFill>
                  <a:srgbClr val="990033"/>
                </a:solidFill>
              </a:rPr>
            </a:br>
            <a:r>
              <a:rPr lang="en-US" sz="4000" dirty="0" smtClean="0">
                <a:solidFill>
                  <a:srgbClr val="990033"/>
                </a:solidFill>
              </a:rPr>
              <a:t>and </a:t>
            </a:r>
            <a:r>
              <a:rPr lang="en-US" sz="4000" dirty="0">
                <a:solidFill>
                  <a:srgbClr val="990033"/>
                </a:solidFill>
              </a:rPr>
              <a:t>the individuals are </a:t>
            </a:r>
            <a:r>
              <a:rPr lang="en-US" sz="4000" dirty="0" smtClean="0">
                <a:solidFill>
                  <a:srgbClr val="990033"/>
                </a:solidFill>
              </a:rPr>
              <a:t>committed.</a:t>
            </a:r>
            <a:endParaRPr lang="en-US" sz="4000" dirty="0">
              <a:solidFill>
                <a:srgbClr val="990033"/>
              </a:solidFill>
            </a:endParaRPr>
          </a:p>
          <a:p>
            <a:pPr algn="ctr"/>
            <a:endParaRPr lang="en-US" dirty="0"/>
          </a:p>
        </p:txBody>
      </p:sp>
    </p:spTree>
    <p:extLst>
      <p:ext uri="{BB962C8B-B14F-4D97-AF65-F5344CB8AC3E}">
        <p14:creationId xmlns:p14="http://schemas.microsoft.com/office/powerpoint/2010/main" val="4159244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  R </a:t>
            </a:r>
            <a:r>
              <a:rPr lang="en-US" sz="4400" dirty="0"/>
              <a:t>= Roles/Responsibilities</a:t>
            </a:r>
          </a:p>
        </p:txBody>
      </p:sp>
      <p:sp>
        <p:nvSpPr>
          <p:cNvPr id="3" name="Content Placeholder 2"/>
          <p:cNvSpPr>
            <a:spLocks noGrp="1"/>
          </p:cNvSpPr>
          <p:nvPr>
            <p:ph idx="1"/>
          </p:nvPr>
        </p:nvSpPr>
        <p:spPr>
          <a:xfrm>
            <a:off x="739036" y="1811475"/>
            <a:ext cx="7947763" cy="3988075"/>
          </a:xfrm>
        </p:spPr>
        <p:txBody>
          <a:bodyPr>
            <a:normAutofit/>
          </a:bodyPr>
          <a:lstStyle/>
          <a:p>
            <a:pPr marL="0" indent="0">
              <a:buNone/>
            </a:pPr>
            <a:r>
              <a:rPr lang="en-US" sz="3200" dirty="0" smtClean="0">
                <a:solidFill>
                  <a:srgbClr val="990033"/>
                </a:solidFill>
              </a:rPr>
              <a:t>- The </a:t>
            </a:r>
            <a:r>
              <a:rPr lang="en-US" sz="3200" dirty="0">
                <a:solidFill>
                  <a:srgbClr val="990033"/>
                </a:solidFill>
              </a:rPr>
              <a:t>work is organized in a way that clearly leads to achieving the team’s goal(s). </a:t>
            </a:r>
          </a:p>
          <a:p>
            <a:pPr marL="0" indent="0">
              <a:buNone/>
            </a:pPr>
            <a:r>
              <a:rPr lang="en-US" sz="3200" dirty="0" smtClean="0">
                <a:solidFill>
                  <a:srgbClr val="990033"/>
                </a:solidFill>
              </a:rPr>
              <a:t>- Everyone </a:t>
            </a:r>
            <a:r>
              <a:rPr lang="en-US" sz="3200" dirty="0">
                <a:solidFill>
                  <a:srgbClr val="990033"/>
                </a:solidFill>
              </a:rPr>
              <a:t>is clear about </a:t>
            </a:r>
            <a:r>
              <a:rPr lang="en-US" sz="3200" dirty="0" smtClean="0">
                <a:solidFill>
                  <a:srgbClr val="990033"/>
                </a:solidFill>
              </a:rPr>
              <a:t>expectations and </a:t>
            </a:r>
            <a:r>
              <a:rPr lang="en-US" sz="3200" dirty="0">
                <a:solidFill>
                  <a:srgbClr val="990033"/>
                </a:solidFill>
              </a:rPr>
              <a:t>the job </a:t>
            </a:r>
            <a:r>
              <a:rPr lang="en-US" sz="3200" dirty="0" smtClean="0">
                <a:solidFill>
                  <a:srgbClr val="990033"/>
                </a:solidFill>
              </a:rPr>
              <a:t>s/he has to do.</a:t>
            </a:r>
            <a:endParaRPr lang="en-US" sz="3200" dirty="0">
              <a:solidFill>
                <a:srgbClr val="990033"/>
              </a:solidFill>
            </a:endParaRPr>
          </a:p>
          <a:p>
            <a:pPr marL="0" indent="0">
              <a:buNone/>
            </a:pPr>
            <a:r>
              <a:rPr lang="en-US" sz="3200" dirty="0" smtClean="0">
                <a:solidFill>
                  <a:srgbClr val="990033"/>
                </a:solidFill>
              </a:rPr>
              <a:t>- There </a:t>
            </a:r>
            <a:r>
              <a:rPr lang="en-US" sz="3200" dirty="0">
                <a:solidFill>
                  <a:srgbClr val="990033"/>
                </a:solidFill>
              </a:rPr>
              <a:t>is balanced use </a:t>
            </a:r>
            <a:r>
              <a:rPr lang="en-US" sz="3200" dirty="0" smtClean="0">
                <a:solidFill>
                  <a:srgbClr val="990033"/>
                </a:solidFill>
              </a:rPr>
              <a:t>of the </a:t>
            </a:r>
            <a:r>
              <a:rPr lang="en-US" sz="3200" dirty="0">
                <a:solidFill>
                  <a:srgbClr val="990033"/>
                </a:solidFill>
              </a:rPr>
              <a:t>different leadership talents.</a:t>
            </a:r>
          </a:p>
          <a:p>
            <a:pPr marL="0" indent="0" algn="ctr">
              <a:buNone/>
            </a:pPr>
            <a:endParaRPr lang="en-US" dirty="0"/>
          </a:p>
        </p:txBody>
      </p:sp>
    </p:spTree>
    <p:extLst>
      <p:ext uri="{BB962C8B-B14F-4D97-AF65-F5344CB8AC3E}">
        <p14:creationId xmlns:p14="http://schemas.microsoft.com/office/powerpoint/2010/main" val="3724364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140" y="668475"/>
            <a:ext cx="7897660" cy="1143000"/>
          </a:xfrm>
        </p:spPr>
        <p:txBody>
          <a:bodyPr>
            <a:normAutofit/>
          </a:bodyPr>
          <a:lstStyle/>
          <a:p>
            <a:r>
              <a:rPr lang="en-US" sz="4400" dirty="0"/>
              <a:t>P = Processes/Procedures</a:t>
            </a:r>
          </a:p>
        </p:txBody>
      </p:sp>
      <p:sp>
        <p:nvSpPr>
          <p:cNvPr id="3" name="Content Placeholder 2"/>
          <p:cNvSpPr>
            <a:spLocks noGrp="1"/>
          </p:cNvSpPr>
          <p:nvPr>
            <p:ph idx="1"/>
          </p:nvPr>
        </p:nvSpPr>
        <p:spPr>
          <a:xfrm>
            <a:off x="789140" y="1994037"/>
            <a:ext cx="7897660" cy="3946879"/>
          </a:xfrm>
        </p:spPr>
        <p:txBody>
          <a:bodyPr>
            <a:normAutofit/>
          </a:bodyPr>
          <a:lstStyle/>
          <a:p>
            <a:pPr marL="0" indent="0">
              <a:buNone/>
            </a:pPr>
            <a:r>
              <a:rPr lang="en-US" sz="3200" dirty="0" smtClean="0">
                <a:solidFill>
                  <a:srgbClr val="990033"/>
                </a:solidFill>
              </a:rPr>
              <a:t>- Decisions </a:t>
            </a:r>
            <a:r>
              <a:rPr lang="en-US" sz="3200" dirty="0">
                <a:solidFill>
                  <a:srgbClr val="990033"/>
                </a:solidFill>
              </a:rPr>
              <a:t>are timely and effective. </a:t>
            </a:r>
          </a:p>
          <a:p>
            <a:pPr marL="0" indent="0">
              <a:buNone/>
            </a:pPr>
            <a:r>
              <a:rPr lang="en-US" sz="3200" dirty="0" smtClean="0">
                <a:solidFill>
                  <a:srgbClr val="990033"/>
                </a:solidFill>
              </a:rPr>
              <a:t>-Conflict </a:t>
            </a:r>
            <a:r>
              <a:rPr lang="en-US" sz="3200" dirty="0">
                <a:solidFill>
                  <a:srgbClr val="990033"/>
                </a:solidFill>
              </a:rPr>
              <a:t>on the team is addressed </a:t>
            </a:r>
            <a:r>
              <a:rPr lang="en-US" sz="3200" dirty="0" smtClean="0">
                <a:solidFill>
                  <a:srgbClr val="990033"/>
                </a:solidFill>
              </a:rPr>
              <a:t/>
            </a:r>
            <a:br>
              <a:rPr lang="en-US" sz="3200" dirty="0" smtClean="0">
                <a:solidFill>
                  <a:srgbClr val="990033"/>
                </a:solidFill>
              </a:rPr>
            </a:br>
            <a:r>
              <a:rPr lang="en-US" sz="3200" dirty="0" smtClean="0">
                <a:solidFill>
                  <a:srgbClr val="990033"/>
                </a:solidFill>
              </a:rPr>
              <a:t>openly </a:t>
            </a:r>
            <a:r>
              <a:rPr lang="en-US" sz="3200" dirty="0">
                <a:solidFill>
                  <a:srgbClr val="990033"/>
                </a:solidFill>
              </a:rPr>
              <a:t>and constructively. </a:t>
            </a:r>
          </a:p>
          <a:p>
            <a:pPr marL="0" indent="0">
              <a:buNone/>
            </a:pPr>
            <a:r>
              <a:rPr lang="en-US" sz="3200" dirty="0" smtClean="0">
                <a:solidFill>
                  <a:srgbClr val="990033"/>
                </a:solidFill>
              </a:rPr>
              <a:t>-The </a:t>
            </a:r>
            <a:r>
              <a:rPr lang="en-US" sz="3200" dirty="0">
                <a:solidFill>
                  <a:srgbClr val="990033"/>
                </a:solidFill>
              </a:rPr>
              <a:t>leader monitors team </a:t>
            </a:r>
            <a:r>
              <a:rPr lang="en-US" sz="3200" dirty="0" smtClean="0">
                <a:solidFill>
                  <a:srgbClr val="990033"/>
                </a:solidFill>
              </a:rPr>
              <a:t>performance, making adjustments to </a:t>
            </a:r>
            <a:r>
              <a:rPr lang="en-US" sz="3200" dirty="0">
                <a:solidFill>
                  <a:srgbClr val="990033"/>
                </a:solidFill>
              </a:rPr>
              <a:t>assure team and individual </a:t>
            </a:r>
            <a:r>
              <a:rPr lang="en-US" sz="3200" dirty="0" smtClean="0">
                <a:solidFill>
                  <a:srgbClr val="990033"/>
                </a:solidFill>
              </a:rPr>
              <a:t>effectiveness</a:t>
            </a:r>
            <a:r>
              <a:rPr lang="en-US" sz="3200" dirty="0">
                <a:solidFill>
                  <a:srgbClr val="990033"/>
                </a:solidFill>
              </a:rPr>
              <a:t>.</a:t>
            </a:r>
          </a:p>
          <a:p>
            <a:pPr marL="0" indent="0" algn="ctr">
              <a:buNone/>
            </a:pPr>
            <a:endParaRPr lang="en-US" dirty="0"/>
          </a:p>
        </p:txBody>
      </p:sp>
    </p:spTree>
    <p:extLst>
      <p:ext uri="{BB962C8B-B14F-4D97-AF65-F5344CB8AC3E}">
        <p14:creationId xmlns:p14="http://schemas.microsoft.com/office/powerpoint/2010/main" val="2233447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088" y="668475"/>
            <a:ext cx="7503090" cy="1143000"/>
          </a:xfrm>
        </p:spPr>
        <p:txBody>
          <a:bodyPr/>
          <a:lstStyle/>
          <a:p>
            <a:pPr algn="ctr"/>
            <a:r>
              <a:rPr lang="en-US" dirty="0" smtClean="0"/>
              <a:t>Disclosures</a:t>
            </a:r>
            <a:endParaRPr lang="en-US" dirty="0"/>
          </a:p>
        </p:txBody>
      </p:sp>
      <p:pic>
        <p:nvPicPr>
          <p:cNvPr id="1026" name="Picture 2" descr="C:\Users\taylord\AppData\Local\Microsoft\Windows\Temporary Internet Files\Content.IE5\TWOZXSCV\i-did-nothing-today-and-still-got-paid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84129" y="1962997"/>
            <a:ext cx="3288496" cy="32884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85567" y="2116899"/>
            <a:ext cx="2567835" cy="2308324"/>
          </a:xfrm>
          <a:prstGeom prst="rect">
            <a:avLst/>
          </a:prstGeom>
          <a:noFill/>
        </p:spPr>
        <p:txBody>
          <a:bodyPr wrap="square" rtlCol="0">
            <a:spAutoFit/>
          </a:bodyPr>
          <a:lstStyle/>
          <a:p>
            <a:pPr algn="ctr"/>
            <a:r>
              <a:rPr lang="en-US" sz="4800" dirty="0" smtClean="0"/>
              <a:t>NONE</a:t>
            </a:r>
          </a:p>
          <a:p>
            <a:pPr algn="ctr"/>
            <a:endParaRPr lang="en-US" sz="4800" dirty="0"/>
          </a:p>
          <a:p>
            <a:pPr algn="ctr"/>
            <a:r>
              <a:rPr lang="en-US" sz="4800" dirty="0" smtClean="0"/>
              <a:t> Really!</a:t>
            </a:r>
            <a:endParaRPr lang="en-US" sz="4800" dirty="0"/>
          </a:p>
        </p:txBody>
      </p:sp>
    </p:spTree>
    <p:extLst>
      <p:ext uri="{BB962C8B-B14F-4D97-AF65-F5344CB8AC3E}">
        <p14:creationId xmlns:p14="http://schemas.microsoft.com/office/powerpoint/2010/main" val="396772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984" y="668475"/>
            <a:ext cx="7972816" cy="1143000"/>
          </a:xfrm>
        </p:spPr>
        <p:txBody>
          <a:bodyPr>
            <a:noAutofit/>
          </a:bodyPr>
          <a:lstStyle/>
          <a:p>
            <a:r>
              <a:rPr lang="en-US" sz="4400" dirty="0"/>
              <a:t>I = Interpersonal Relationships</a:t>
            </a:r>
          </a:p>
        </p:txBody>
      </p:sp>
      <p:sp>
        <p:nvSpPr>
          <p:cNvPr id="3" name="Content Placeholder 2"/>
          <p:cNvSpPr>
            <a:spLocks noGrp="1"/>
          </p:cNvSpPr>
          <p:nvPr>
            <p:ph idx="1"/>
          </p:nvPr>
        </p:nvSpPr>
        <p:spPr>
          <a:xfrm>
            <a:off x="851770" y="1994038"/>
            <a:ext cx="7835030" cy="2928692"/>
          </a:xfrm>
        </p:spPr>
        <p:txBody>
          <a:bodyPr/>
          <a:lstStyle/>
          <a:p>
            <a:pPr marL="0" indent="0">
              <a:buNone/>
            </a:pPr>
            <a:r>
              <a:rPr lang="en-US" sz="3200" dirty="0" smtClean="0">
                <a:solidFill>
                  <a:srgbClr val="990033"/>
                </a:solidFill>
              </a:rPr>
              <a:t>- There </a:t>
            </a:r>
            <a:r>
              <a:rPr lang="en-US" sz="3200" dirty="0">
                <a:solidFill>
                  <a:srgbClr val="990033"/>
                </a:solidFill>
              </a:rPr>
              <a:t>is trust in communication </a:t>
            </a:r>
            <a:r>
              <a:rPr lang="en-US" sz="3200" dirty="0" smtClean="0">
                <a:solidFill>
                  <a:srgbClr val="990033"/>
                </a:solidFill>
              </a:rPr>
              <a:t/>
            </a:r>
            <a:br>
              <a:rPr lang="en-US" sz="3200" dirty="0" smtClean="0">
                <a:solidFill>
                  <a:srgbClr val="990033"/>
                </a:solidFill>
              </a:rPr>
            </a:br>
            <a:r>
              <a:rPr lang="en-US" sz="3200" dirty="0" smtClean="0">
                <a:solidFill>
                  <a:srgbClr val="990033"/>
                </a:solidFill>
              </a:rPr>
              <a:t>and </a:t>
            </a:r>
            <a:r>
              <a:rPr lang="en-US" sz="3200" dirty="0">
                <a:solidFill>
                  <a:srgbClr val="990033"/>
                </a:solidFill>
              </a:rPr>
              <a:t>relationships. </a:t>
            </a:r>
          </a:p>
          <a:p>
            <a:pPr marL="0" indent="0">
              <a:buNone/>
            </a:pPr>
            <a:r>
              <a:rPr lang="en-US" sz="3200" dirty="0" smtClean="0">
                <a:solidFill>
                  <a:srgbClr val="990033"/>
                </a:solidFill>
              </a:rPr>
              <a:t>- Flexibility </a:t>
            </a:r>
            <a:r>
              <a:rPr lang="en-US" sz="3200" dirty="0">
                <a:solidFill>
                  <a:srgbClr val="990033"/>
                </a:solidFill>
              </a:rPr>
              <a:t>and creativity are encouraged. </a:t>
            </a:r>
          </a:p>
          <a:p>
            <a:pPr marL="0" indent="0">
              <a:buNone/>
            </a:pPr>
            <a:r>
              <a:rPr lang="en-US" sz="3200" dirty="0">
                <a:solidFill>
                  <a:srgbClr val="990033"/>
                </a:solidFill>
              </a:rPr>
              <a:t>Capabilities are developed and used.</a:t>
            </a:r>
          </a:p>
          <a:p>
            <a:pPr marL="0" indent="0" algn="ctr">
              <a:buNone/>
            </a:pPr>
            <a:endParaRPr lang="en-US" dirty="0"/>
          </a:p>
        </p:txBody>
      </p:sp>
    </p:spTree>
    <p:extLst>
      <p:ext uri="{BB962C8B-B14F-4D97-AF65-F5344CB8AC3E}">
        <p14:creationId xmlns:p14="http://schemas.microsoft.com/office/powerpoint/2010/main" val="1549550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123" y="5026243"/>
            <a:ext cx="5749446" cy="884751"/>
          </a:xfrm>
        </p:spPr>
        <p:txBody>
          <a:bodyPr>
            <a:normAutofit fontScale="90000"/>
          </a:bodyPr>
          <a:lstStyle/>
          <a:p>
            <a:pPr algn="ctr"/>
            <a:r>
              <a:rPr lang="en-US" sz="3200" dirty="0">
                <a:solidFill>
                  <a:srgbClr val="990033"/>
                </a:solidFill>
              </a:rPr>
              <a:t>Your Role as </a:t>
            </a:r>
            <a:r>
              <a:rPr lang="en-US" sz="3200" dirty="0" smtClean="0">
                <a:solidFill>
                  <a:srgbClr val="990033"/>
                </a:solidFill>
              </a:rPr>
              <a:t>a </a:t>
            </a:r>
            <a:br>
              <a:rPr lang="en-US" sz="3200" dirty="0" smtClean="0">
                <a:solidFill>
                  <a:srgbClr val="990033"/>
                </a:solidFill>
              </a:rPr>
            </a:br>
            <a:r>
              <a:rPr lang="en-US" sz="3200" dirty="0" smtClean="0">
                <a:solidFill>
                  <a:srgbClr val="990033"/>
                </a:solidFill>
              </a:rPr>
              <a:t>Behavioral Science Faculty Leader</a:t>
            </a:r>
            <a:endParaRPr lang="en-US" sz="3200" dirty="0">
              <a:solidFill>
                <a:srgbClr val="990033"/>
              </a:solidFill>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46546" y="461439"/>
            <a:ext cx="6068861" cy="455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29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8474"/>
            <a:ext cx="8229600" cy="4053837"/>
          </a:xfrm>
        </p:spPr>
        <p:txBody>
          <a:bodyPr/>
          <a:lstStyle/>
          <a:p>
            <a:pPr algn="ctr"/>
            <a:r>
              <a:rPr lang="en-US" dirty="0" smtClean="0"/>
              <a:t>Leadership Assessment:</a:t>
            </a:r>
            <a:br>
              <a:rPr lang="en-US" dirty="0" smtClean="0"/>
            </a:br>
            <a:r>
              <a:rPr lang="en-US" sz="3200" dirty="0" smtClean="0"/>
              <a:t>The Importance of Having This in Place</a:t>
            </a:r>
            <a:endParaRPr lang="en-US" sz="3200" dirty="0"/>
          </a:p>
        </p:txBody>
      </p:sp>
      <p:sp>
        <p:nvSpPr>
          <p:cNvPr id="3" name="Content Placeholder 2"/>
          <p:cNvSpPr>
            <a:spLocks noGrp="1"/>
          </p:cNvSpPr>
          <p:nvPr>
            <p:ph idx="1"/>
          </p:nvPr>
        </p:nvSpPr>
        <p:spPr>
          <a:xfrm>
            <a:off x="457200" y="4910203"/>
            <a:ext cx="8229600" cy="1030713"/>
          </a:xfrm>
        </p:spPr>
        <p:txBody>
          <a:bodyPr>
            <a:normAutofit/>
          </a:bodyPr>
          <a:lstStyle/>
          <a:p>
            <a:pPr marL="0" indent="0" algn="ctr">
              <a:buNone/>
            </a:pPr>
            <a:r>
              <a:rPr lang="en-US" sz="3600" dirty="0" smtClean="0">
                <a:solidFill>
                  <a:srgbClr val="990033"/>
                </a:solidFill>
              </a:rPr>
              <a:t>Handout</a:t>
            </a:r>
            <a:endParaRPr lang="en-US" sz="3600" dirty="0">
              <a:solidFill>
                <a:srgbClr val="990033"/>
              </a:solidFill>
            </a:endParaRPr>
          </a:p>
        </p:txBody>
      </p:sp>
    </p:spTree>
    <p:extLst>
      <p:ext uri="{BB962C8B-B14F-4D97-AF65-F5344CB8AC3E}">
        <p14:creationId xmlns:p14="http://schemas.microsoft.com/office/powerpoint/2010/main" val="3391862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C’s of Team Building</a:t>
            </a:r>
          </a:p>
        </p:txBody>
      </p:sp>
      <p:sp>
        <p:nvSpPr>
          <p:cNvPr id="3" name="Content Placeholder 2"/>
          <p:cNvSpPr>
            <a:spLocks noGrp="1"/>
          </p:cNvSpPr>
          <p:nvPr>
            <p:ph idx="1"/>
          </p:nvPr>
        </p:nvSpPr>
        <p:spPr>
          <a:xfrm>
            <a:off x="425885" y="5561556"/>
            <a:ext cx="551145" cy="196798"/>
          </a:xfrm>
        </p:spPr>
        <p:txBody>
          <a:bodyPr>
            <a:normAutofit fontScale="32500" lnSpcReduction="20000"/>
          </a:bodyPr>
          <a:lstStyle/>
          <a:p>
            <a:pPr marL="0" indent="0">
              <a:buNone/>
            </a:pPr>
            <a:r>
              <a:rPr lang="en-US" dirty="0" smtClean="0"/>
              <a:t> </a:t>
            </a:r>
            <a:endParaRPr lang="en-US" dirty="0"/>
          </a:p>
        </p:txBody>
      </p:sp>
      <p:sp>
        <p:nvSpPr>
          <p:cNvPr id="4" name="TextBox 3"/>
          <p:cNvSpPr txBox="1"/>
          <p:nvPr/>
        </p:nvSpPr>
        <p:spPr>
          <a:xfrm>
            <a:off x="457200" y="1861579"/>
            <a:ext cx="3939435" cy="3890296"/>
          </a:xfrm>
          <a:prstGeom prst="rect">
            <a:avLst/>
          </a:prstGeom>
          <a:noFill/>
        </p:spPr>
        <p:txBody>
          <a:bodyPr wrap="square" rtlCol="0">
            <a:spAutoFit/>
          </a:bodyPr>
          <a:lstStyle/>
          <a:p>
            <a:pPr marL="489736" lvl="0" indent="-489736" defTabSz="1305960">
              <a:spcBef>
                <a:spcPct val="20000"/>
              </a:spcBef>
              <a:buFont typeface="Arial" panose="020B0604020202020204" pitchFamily="34" charset="0"/>
              <a:buChar char="•"/>
            </a:pPr>
            <a:r>
              <a:rPr lang="en-US" sz="3200" b="1" dirty="0">
                <a:solidFill>
                  <a:srgbClr val="990033"/>
                </a:solidFill>
              </a:rPr>
              <a:t>Clear expectations</a:t>
            </a:r>
          </a:p>
          <a:p>
            <a:pPr marL="489736" lvl="0" indent="-489736" defTabSz="1305960">
              <a:spcBef>
                <a:spcPct val="20000"/>
              </a:spcBef>
              <a:buFont typeface="Arial" panose="020B0604020202020204" pitchFamily="34" charset="0"/>
              <a:buChar char="•"/>
            </a:pPr>
            <a:r>
              <a:rPr lang="en-US" sz="3200" b="1" dirty="0">
                <a:solidFill>
                  <a:srgbClr val="990033"/>
                </a:solidFill>
              </a:rPr>
              <a:t>Context </a:t>
            </a:r>
          </a:p>
          <a:p>
            <a:pPr marL="489736" lvl="0" indent="-489736" defTabSz="1305960">
              <a:spcBef>
                <a:spcPct val="20000"/>
              </a:spcBef>
              <a:buFont typeface="Arial" panose="020B0604020202020204" pitchFamily="34" charset="0"/>
              <a:buChar char="•"/>
            </a:pPr>
            <a:r>
              <a:rPr lang="en-US" sz="3200" b="1" dirty="0">
                <a:solidFill>
                  <a:srgbClr val="990033"/>
                </a:solidFill>
              </a:rPr>
              <a:t>Commitment</a:t>
            </a:r>
          </a:p>
          <a:p>
            <a:pPr marL="489736" lvl="0" indent="-489736" defTabSz="1305960">
              <a:spcBef>
                <a:spcPct val="20000"/>
              </a:spcBef>
              <a:buFont typeface="Arial" panose="020B0604020202020204" pitchFamily="34" charset="0"/>
              <a:buChar char="•"/>
            </a:pPr>
            <a:r>
              <a:rPr lang="en-US" sz="3200" b="1" dirty="0">
                <a:solidFill>
                  <a:srgbClr val="990033"/>
                </a:solidFill>
              </a:rPr>
              <a:t>Competence</a:t>
            </a:r>
          </a:p>
          <a:p>
            <a:pPr marL="489736" lvl="0" indent="-489736" defTabSz="1305960">
              <a:spcBef>
                <a:spcPct val="20000"/>
              </a:spcBef>
              <a:buFont typeface="Arial" panose="020B0604020202020204" pitchFamily="34" charset="0"/>
              <a:buChar char="•"/>
            </a:pPr>
            <a:r>
              <a:rPr lang="en-US" sz="3200" b="1" dirty="0">
                <a:solidFill>
                  <a:srgbClr val="990033"/>
                </a:solidFill>
              </a:rPr>
              <a:t>Charter</a:t>
            </a:r>
          </a:p>
          <a:p>
            <a:pPr marL="489736" lvl="0" indent="-489736" defTabSz="1305960">
              <a:spcBef>
                <a:spcPct val="20000"/>
              </a:spcBef>
              <a:buFont typeface="Arial" panose="020B0604020202020204" pitchFamily="34" charset="0"/>
              <a:buChar char="•"/>
            </a:pPr>
            <a:r>
              <a:rPr lang="en-US" sz="3200" b="1" dirty="0">
                <a:solidFill>
                  <a:srgbClr val="990033"/>
                </a:solidFill>
              </a:rPr>
              <a:t>Control</a:t>
            </a:r>
          </a:p>
          <a:p>
            <a:r>
              <a:rPr lang="en-US" dirty="0" smtClean="0"/>
              <a:t>	</a:t>
            </a:r>
            <a:endParaRPr lang="en-US" dirty="0"/>
          </a:p>
        </p:txBody>
      </p:sp>
      <p:sp>
        <p:nvSpPr>
          <p:cNvPr id="5" name="TextBox 4"/>
          <p:cNvSpPr txBox="1"/>
          <p:nvPr/>
        </p:nvSpPr>
        <p:spPr>
          <a:xfrm>
            <a:off x="4659682" y="1861579"/>
            <a:ext cx="4158641" cy="3539430"/>
          </a:xfrm>
          <a:prstGeom prst="rect">
            <a:avLst/>
          </a:prstGeom>
          <a:noFill/>
        </p:spPr>
        <p:txBody>
          <a:bodyPr wrap="square" rtlCol="0">
            <a:spAutoFit/>
          </a:bodyPr>
          <a:lstStyle/>
          <a:p>
            <a:pPr marL="489736" lvl="0" indent="-489736" defTabSz="1305960">
              <a:spcBef>
                <a:spcPct val="20000"/>
              </a:spcBef>
              <a:buFont typeface="Arial" panose="020B0604020202020204" pitchFamily="34" charset="0"/>
              <a:buChar char="•"/>
            </a:pPr>
            <a:r>
              <a:rPr lang="en-US" sz="3200" b="1" dirty="0">
                <a:solidFill>
                  <a:srgbClr val="990033"/>
                </a:solidFill>
              </a:rPr>
              <a:t>Collaboration</a:t>
            </a:r>
          </a:p>
          <a:p>
            <a:pPr marL="489736" lvl="0" indent="-489736" defTabSz="1305960">
              <a:spcBef>
                <a:spcPct val="20000"/>
              </a:spcBef>
              <a:buFont typeface="Arial" panose="020B0604020202020204" pitchFamily="34" charset="0"/>
              <a:buChar char="•"/>
            </a:pPr>
            <a:r>
              <a:rPr lang="en-US" sz="3200" b="1" dirty="0">
                <a:solidFill>
                  <a:srgbClr val="990033"/>
                </a:solidFill>
              </a:rPr>
              <a:t>Communication</a:t>
            </a:r>
          </a:p>
          <a:p>
            <a:pPr marL="489736" lvl="0" indent="-489736" defTabSz="1305960">
              <a:spcBef>
                <a:spcPct val="20000"/>
              </a:spcBef>
              <a:buFont typeface="Arial" panose="020B0604020202020204" pitchFamily="34" charset="0"/>
              <a:buChar char="•"/>
            </a:pPr>
            <a:r>
              <a:rPr lang="en-US" sz="3200" b="1" dirty="0">
                <a:solidFill>
                  <a:srgbClr val="990033"/>
                </a:solidFill>
              </a:rPr>
              <a:t>Creative innovation</a:t>
            </a:r>
          </a:p>
          <a:p>
            <a:pPr marL="489736" lvl="0" indent="-489736" defTabSz="1305960">
              <a:spcBef>
                <a:spcPct val="20000"/>
              </a:spcBef>
              <a:buFont typeface="Arial" panose="020B0604020202020204" pitchFamily="34" charset="0"/>
              <a:buChar char="•"/>
            </a:pPr>
            <a:r>
              <a:rPr lang="en-US" sz="3200" b="1" dirty="0">
                <a:solidFill>
                  <a:srgbClr val="990033"/>
                </a:solidFill>
              </a:rPr>
              <a:t>Consequences</a:t>
            </a:r>
          </a:p>
          <a:p>
            <a:pPr marL="489736" lvl="0" indent="-489736" defTabSz="1305960">
              <a:spcBef>
                <a:spcPct val="20000"/>
              </a:spcBef>
              <a:buFont typeface="Arial" panose="020B0604020202020204" pitchFamily="34" charset="0"/>
              <a:buChar char="•"/>
            </a:pPr>
            <a:r>
              <a:rPr lang="en-US" sz="3200" b="1" dirty="0">
                <a:solidFill>
                  <a:srgbClr val="990033"/>
                </a:solidFill>
              </a:rPr>
              <a:t>Coordination</a:t>
            </a:r>
          </a:p>
          <a:p>
            <a:pPr marL="489736" lvl="0" indent="-489736" defTabSz="1305960">
              <a:spcBef>
                <a:spcPct val="20000"/>
              </a:spcBef>
              <a:buFont typeface="Arial" panose="020B0604020202020204" pitchFamily="34" charset="0"/>
              <a:buChar char="•"/>
            </a:pPr>
            <a:r>
              <a:rPr lang="en-US" sz="3200" b="1" dirty="0">
                <a:solidFill>
                  <a:srgbClr val="990033"/>
                </a:solidFill>
              </a:rPr>
              <a:t>Cultural change</a:t>
            </a:r>
          </a:p>
        </p:txBody>
      </p:sp>
    </p:spTree>
    <p:extLst>
      <p:ext uri="{BB962C8B-B14F-4D97-AF65-F5344CB8AC3E}">
        <p14:creationId xmlns:p14="http://schemas.microsoft.com/office/powerpoint/2010/main" val="411208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Blocks </a:t>
            </a:r>
            <a:r>
              <a:rPr lang="en-US" sz="2700" dirty="0"/>
              <a:t>(to add to the 12 C’s)</a:t>
            </a:r>
          </a:p>
        </p:txBody>
      </p:sp>
      <p:sp>
        <p:nvSpPr>
          <p:cNvPr id="3" name="Content Placeholder 2"/>
          <p:cNvSpPr>
            <a:spLocks noGrp="1"/>
          </p:cNvSpPr>
          <p:nvPr>
            <p:ph idx="1"/>
          </p:nvPr>
        </p:nvSpPr>
        <p:spPr>
          <a:xfrm>
            <a:off x="457200" y="4572000"/>
            <a:ext cx="8229600" cy="1791221"/>
          </a:xfrm>
        </p:spPr>
        <p:txBody>
          <a:bodyPr>
            <a:normAutofit/>
          </a:bodyPr>
          <a:lstStyle/>
          <a:p>
            <a:r>
              <a:rPr lang="en-US" sz="3200" dirty="0">
                <a:solidFill>
                  <a:srgbClr val="990033"/>
                </a:solidFill>
              </a:rPr>
              <a:t>Consider each faculty’s ideas as valuable.</a:t>
            </a:r>
          </a:p>
          <a:p>
            <a:r>
              <a:rPr lang="en-US" sz="3200" dirty="0">
                <a:solidFill>
                  <a:srgbClr val="990033"/>
                </a:solidFill>
              </a:rPr>
              <a:t>Be aware of faculty’s unspoken feelings</a:t>
            </a:r>
          </a:p>
          <a:p>
            <a:pPr marL="0" indent="0">
              <a:buNone/>
            </a:pPr>
            <a:endParaRPr lang="en-US" sz="3200" dirty="0">
              <a:solidFill>
                <a:srgbClr val="990033"/>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224" y="1609231"/>
            <a:ext cx="3845685" cy="282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94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Blocks </a:t>
            </a:r>
            <a:r>
              <a:rPr lang="en-US" sz="3100" dirty="0"/>
              <a:t>(to add to the 12 C’s)</a:t>
            </a:r>
          </a:p>
        </p:txBody>
      </p:sp>
      <p:sp>
        <p:nvSpPr>
          <p:cNvPr id="3" name="Content Placeholder 2"/>
          <p:cNvSpPr>
            <a:spLocks noGrp="1"/>
          </p:cNvSpPr>
          <p:nvPr>
            <p:ph idx="1"/>
          </p:nvPr>
        </p:nvSpPr>
        <p:spPr>
          <a:xfrm>
            <a:off x="457200" y="1994037"/>
            <a:ext cx="3413342" cy="3946879"/>
          </a:xfrm>
        </p:spPr>
        <p:txBody>
          <a:bodyPr/>
          <a:lstStyle/>
          <a:p>
            <a:r>
              <a:rPr lang="en-US" sz="3200" dirty="0">
                <a:solidFill>
                  <a:srgbClr val="990033"/>
                </a:solidFill>
              </a:rPr>
              <a:t>Act as a harmonizing influence</a:t>
            </a:r>
          </a:p>
          <a:p>
            <a:r>
              <a:rPr lang="en-US" sz="3200" dirty="0">
                <a:solidFill>
                  <a:srgbClr val="990033"/>
                </a:solidFill>
              </a:rPr>
              <a:t>Delegate </a:t>
            </a:r>
            <a:r>
              <a:rPr lang="en-US" sz="3200" dirty="0" smtClean="0">
                <a:solidFill>
                  <a:srgbClr val="990033"/>
                </a:solidFill>
              </a:rPr>
              <a:t>effectively to </a:t>
            </a:r>
            <a:r>
              <a:rPr lang="en-US" sz="3200" dirty="0">
                <a:solidFill>
                  <a:srgbClr val="990033"/>
                </a:solidFill>
              </a:rPr>
              <a:t>enhance buy in</a:t>
            </a:r>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576" y="1618256"/>
            <a:ext cx="4413336" cy="441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Blocks </a:t>
            </a:r>
            <a:r>
              <a:rPr lang="en-US" sz="3100" dirty="0"/>
              <a:t>(to add to the 12 C’s)</a:t>
            </a:r>
          </a:p>
        </p:txBody>
      </p:sp>
      <p:sp>
        <p:nvSpPr>
          <p:cNvPr id="3" name="Content Placeholder 2"/>
          <p:cNvSpPr>
            <a:spLocks noGrp="1"/>
          </p:cNvSpPr>
          <p:nvPr>
            <p:ph idx="1"/>
          </p:nvPr>
        </p:nvSpPr>
        <p:spPr>
          <a:xfrm>
            <a:off x="457200" y="1678487"/>
            <a:ext cx="8229600" cy="2267211"/>
          </a:xfrm>
        </p:spPr>
        <p:txBody>
          <a:bodyPr>
            <a:noAutofit/>
          </a:bodyPr>
          <a:lstStyle/>
          <a:p>
            <a:r>
              <a:rPr lang="en-US" sz="3200" dirty="0">
                <a:solidFill>
                  <a:srgbClr val="990033"/>
                </a:solidFill>
              </a:rPr>
              <a:t>Collaboratively establish team ground rules</a:t>
            </a:r>
          </a:p>
          <a:p>
            <a:r>
              <a:rPr lang="en-US" sz="3200" dirty="0">
                <a:solidFill>
                  <a:srgbClr val="990033"/>
                </a:solidFill>
              </a:rPr>
              <a:t>Establish team </a:t>
            </a:r>
            <a:r>
              <a:rPr lang="en-US" sz="3200" dirty="0" smtClean="0">
                <a:solidFill>
                  <a:srgbClr val="990033"/>
                </a:solidFill>
              </a:rPr>
              <a:t>goals &amp; </a:t>
            </a:r>
            <a:r>
              <a:rPr lang="en-US" sz="3200" dirty="0">
                <a:solidFill>
                  <a:srgbClr val="990033"/>
                </a:solidFill>
              </a:rPr>
              <a:t>evaluate team performance</a:t>
            </a:r>
          </a:p>
          <a:p>
            <a:endParaRPr lang="en-US" sz="32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762" y="2943616"/>
            <a:ext cx="3051415" cy="305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71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Blocks </a:t>
            </a:r>
            <a:r>
              <a:rPr lang="en-US" sz="3100" dirty="0"/>
              <a:t>(to add to the 12 C’s)</a:t>
            </a:r>
          </a:p>
        </p:txBody>
      </p:sp>
      <p:sp>
        <p:nvSpPr>
          <p:cNvPr id="3" name="Content Placeholder 2"/>
          <p:cNvSpPr>
            <a:spLocks noGrp="1"/>
          </p:cNvSpPr>
          <p:nvPr>
            <p:ph idx="1"/>
          </p:nvPr>
        </p:nvSpPr>
        <p:spPr>
          <a:xfrm>
            <a:off x="350729" y="1653437"/>
            <a:ext cx="8455067" cy="2179527"/>
          </a:xfrm>
        </p:spPr>
        <p:txBody>
          <a:bodyPr>
            <a:normAutofit/>
          </a:bodyPr>
          <a:lstStyle/>
          <a:p>
            <a:r>
              <a:rPr lang="en-US" sz="3200" dirty="0">
                <a:solidFill>
                  <a:srgbClr val="990033"/>
                </a:solidFill>
              </a:rPr>
              <a:t>Clearly communicate your vision and goals</a:t>
            </a:r>
          </a:p>
          <a:p>
            <a:r>
              <a:rPr lang="en-US" sz="3200" dirty="0">
                <a:solidFill>
                  <a:srgbClr val="990033"/>
                </a:solidFill>
              </a:rPr>
              <a:t>Articulate your expectations around decision making </a:t>
            </a:r>
            <a:r>
              <a:rPr lang="en-US" sz="2000" dirty="0"/>
              <a:t>(what do you decide, what is decided by committee/subgroup, what is decided by majority, what is decided by consensus)</a:t>
            </a:r>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298" y="3557214"/>
            <a:ext cx="2778605" cy="278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83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“Central Maine Way”</a:t>
            </a:r>
          </a:p>
        </p:txBody>
      </p:sp>
      <p:sp>
        <p:nvSpPr>
          <p:cNvPr id="3" name="Content Placeholder 2"/>
          <p:cNvSpPr>
            <a:spLocks noGrp="1"/>
          </p:cNvSpPr>
          <p:nvPr>
            <p:ph idx="1"/>
          </p:nvPr>
        </p:nvSpPr>
        <p:spPr>
          <a:xfrm>
            <a:off x="457200" y="1811475"/>
            <a:ext cx="8229600" cy="4129441"/>
          </a:xfrm>
        </p:spPr>
        <p:txBody>
          <a:bodyPr>
            <a:normAutofit fontScale="77500" lnSpcReduction="20000"/>
          </a:bodyPr>
          <a:lstStyle/>
          <a:p>
            <a:pPr marL="489736" lvl="0" indent="-489736" defTabSz="1305960">
              <a:buFont typeface="Arial" panose="020B0604020202020204" pitchFamily="34" charset="0"/>
              <a:buChar char="•"/>
            </a:pPr>
            <a:r>
              <a:rPr lang="en-US" sz="4300" dirty="0">
                <a:solidFill>
                  <a:srgbClr val="990033"/>
                </a:solidFill>
                <a:latin typeface="Calibri"/>
              </a:rPr>
              <a:t>5 Dysfunctions of a Team</a:t>
            </a:r>
          </a:p>
          <a:p>
            <a:pPr marL="489736" lvl="0" indent="-489736" defTabSz="1305960">
              <a:buFont typeface="Arial" panose="020B0604020202020204" pitchFamily="34" charset="0"/>
              <a:buChar char="•"/>
            </a:pPr>
            <a:r>
              <a:rPr lang="en-US" sz="4300" dirty="0">
                <a:solidFill>
                  <a:srgbClr val="990033"/>
                </a:solidFill>
                <a:latin typeface="Calibri"/>
              </a:rPr>
              <a:t>Goal:  Improve Culture of Trust </a:t>
            </a:r>
          </a:p>
          <a:p>
            <a:pPr marL="489736" lvl="0" indent="-489736" defTabSz="1305960">
              <a:buFont typeface="Arial" panose="020B0604020202020204" pitchFamily="34" charset="0"/>
              <a:buChar char="•"/>
            </a:pPr>
            <a:r>
              <a:rPr lang="en-US" sz="4300" dirty="0">
                <a:solidFill>
                  <a:srgbClr val="990033"/>
                </a:solidFill>
                <a:latin typeface="Calibri"/>
              </a:rPr>
              <a:t>Faculty Team Development efforts</a:t>
            </a:r>
          </a:p>
          <a:p>
            <a:pPr marL="1061093" lvl="1" indent="-408114" defTabSz="1305960">
              <a:buFont typeface="Arial" panose="020B0604020202020204" pitchFamily="34" charset="0"/>
              <a:buChar char="–"/>
            </a:pPr>
            <a:r>
              <a:rPr lang="en-US" sz="3700" dirty="0">
                <a:solidFill>
                  <a:srgbClr val="990033"/>
                </a:solidFill>
                <a:latin typeface="Calibri"/>
              </a:rPr>
              <a:t>Faculty Balint</a:t>
            </a:r>
          </a:p>
          <a:p>
            <a:pPr marL="1061093" lvl="1" indent="-408114" defTabSz="1305960">
              <a:buFont typeface="Arial" panose="020B0604020202020204" pitchFamily="34" charset="0"/>
              <a:buChar char="–"/>
            </a:pPr>
            <a:r>
              <a:rPr lang="en-US" sz="3700" dirty="0">
                <a:solidFill>
                  <a:srgbClr val="990033"/>
                </a:solidFill>
                <a:latin typeface="Calibri"/>
              </a:rPr>
              <a:t>Long Range Planning Retreat Days</a:t>
            </a:r>
          </a:p>
          <a:p>
            <a:pPr marL="1061093" lvl="1" indent="-408114" defTabSz="1305960">
              <a:buFont typeface="Arial" panose="020B0604020202020204" pitchFamily="34" charset="0"/>
              <a:buChar char="–"/>
            </a:pPr>
            <a:r>
              <a:rPr lang="en-US" sz="3700" dirty="0">
                <a:solidFill>
                  <a:srgbClr val="990033"/>
                </a:solidFill>
                <a:latin typeface="Calibri"/>
              </a:rPr>
              <a:t>Annual Peer Feedback System</a:t>
            </a:r>
          </a:p>
          <a:p>
            <a:pPr marL="1061093" lvl="1" indent="-408114" defTabSz="1305960">
              <a:buFont typeface="Arial" panose="020B0604020202020204" pitchFamily="34" charset="0"/>
              <a:buChar char="–"/>
            </a:pPr>
            <a:r>
              <a:rPr lang="en-US" sz="3700" dirty="0">
                <a:solidFill>
                  <a:srgbClr val="990033"/>
                </a:solidFill>
                <a:latin typeface="Calibri"/>
              </a:rPr>
              <a:t>Expectations in day to day contact</a:t>
            </a:r>
          </a:p>
          <a:p>
            <a:pPr marL="1632450" lvl="2" indent="-326489" defTabSz="1305960">
              <a:buFont typeface="Arial" panose="020B0604020202020204" pitchFamily="34" charset="0"/>
              <a:buChar char="•"/>
            </a:pPr>
            <a:r>
              <a:rPr lang="en-US" sz="3100" dirty="0">
                <a:solidFill>
                  <a:srgbClr val="990033"/>
                </a:solidFill>
                <a:latin typeface="Calibri"/>
              </a:rPr>
              <a:t>Ex. Increased appreciation for need to address conflicts</a:t>
            </a:r>
          </a:p>
          <a:p>
            <a:endParaRPr lang="en-US" dirty="0"/>
          </a:p>
        </p:txBody>
      </p:sp>
    </p:spTree>
    <p:extLst>
      <p:ext uri="{BB962C8B-B14F-4D97-AF65-F5344CB8AC3E}">
        <p14:creationId xmlns:p14="http://schemas.microsoft.com/office/powerpoint/2010/main" val="2915268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781" y="413358"/>
            <a:ext cx="6781800" cy="3219189"/>
          </a:xfrm>
        </p:spPr>
        <p:txBody>
          <a:bodyPr>
            <a:normAutofit fontScale="90000"/>
          </a:bodyPr>
          <a:lstStyle/>
          <a:p>
            <a:pPr algn="ctr"/>
            <a:r>
              <a:rPr lang="en-US" dirty="0" smtClean="0"/>
              <a:t>What will be </a:t>
            </a:r>
            <a:r>
              <a:rPr lang="en-US" dirty="0" smtClean="0">
                <a:solidFill>
                  <a:srgbClr val="990033"/>
                </a:solidFill>
              </a:rPr>
              <a:t>your contribution</a:t>
            </a:r>
            <a:r>
              <a:rPr lang="en-US" dirty="0" smtClean="0"/>
              <a:t> to building your residency’s </a:t>
            </a:r>
            <a:br>
              <a:rPr lang="en-US" dirty="0" smtClean="0"/>
            </a:br>
            <a:r>
              <a:rPr lang="en-US" dirty="0" smtClean="0"/>
              <a:t>Faculty “A” Team?</a:t>
            </a:r>
            <a:endParaRPr lang="en-US" dirty="0"/>
          </a:p>
        </p:txBody>
      </p:sp>
      <p:sp>
        <p:nvSpPr>
          <p:cNvPr id="3" name="TextBox 2"/>
          <p:cNvSpPr txBox="1"/>
          <p:nvPr/>
        </p:nvSpPr>
        <p:spPr>
          <a:xfrm>
            <a:off x="911523" y="4014778"/>
            <a:ext cx="3194137" cy="1077218"/>
          </a:xfrm>
          <a:prstGeom prst="rect">
            <a:avLst/>
          </a:prstGeom>
          <a:noFill/>
        </p:spPr>
        <p:txBody>
          <a:bodyPr wrap="square" rtlCol="0">
            <a:spAutoFit/>
          </a:bodyPr>
          <a:lstStyle/>
          <a:p>
            <a:pPr algn="ctr"/>
            <a:r>
              <a:rPr lang="en-US" sz="3200" dirty="0" smtClean="0"/>
              <a:t>Let’s learn some </a:t>
            </a:r>
          </a:p>
          <a:p>
            <a:pPr algn="ctr"/>
            <a:r>
              <a:rPr lang="en-US" sz="3200" dirty="0" smtClean="0"/>
              <a:t>strategies from   </a:t>
            </a:r>
            <a:endParaRPr lang="en-US" sz="3200" dirty="0"/>
          </a:p>
        </p:txBody>
      </p:sp>
      <p:pic>
        <p:nvPicPr>
          <p:cNvPr id="6146" name="Picture 2" descr="C:\Users\taylord\AppData\Local\Microsoft\Windows\Temporary Internet Files\Content.IE5\JR2XDH00\png;base64c64741afeac94f5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060" y="3732755"/>
            <a:ext cx="4060520" cy="2350026"/>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2059842" y="5150084"/>
            <a:ext cx="2198218"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9102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984" y="668475"/>
            <a:ext cx="7972816" cy="1143000"/>
          </a:xfrm>
        </p:spPr>
        <p:txBody>
          <a:bodyPr/>
          <a:lstStyle/>
          <a:p>
            <a:r>
              <a:rPr lang="en-US" dirty="0"/>
              <a:t>Objectives</a:t>
            </a:r>
          </a:p>
        </p:txBody>
      </p:sp>
      <p:sp>
        <p:nvSpPr>
          <p:cNvPr id="3" name="Content Placeholder 2"/>
          <p:cNvSpPr>
            <a:spLocks noGrp="1"/>
          </p:cNvSpPr>
          <p:nvPr>
            <p:ph idx="1"/>
          </p:nvPr>
        </p:nvSpPr>
        <p:spPr>
          <a:xfrm>
            <a:off x="713984" y="1665963"/>
            <a:ext cx="7628350" cy="4274954"/>
          </a:xfrm>
        </p:spPr>
        <p:txBody>
          <a:bodyPr>
            <a:normAutofit/>
          </a:bodyPr>
          <a:lstStyle/>
          <a:p>
            <a:r>
              <a:rPr lang="en-US" sz="3000" dirty="0"/>
              <a:t>Understand the </a:t>
            </a:r>
            <a:r>
              <a:rPr lang="en-US" sz="3000" dirty="0" smtClean="0"/>
              <a:t>value of a </a:t>
            </a:r>
            <a:r>
              <a:rPr lang="en-US" sz="3000" dirty="0"/>
              <a:t>cohesive faculty team to your program’s overall well-being</a:t>
            </a:r>
          </a:p>
          <a:p>
            <a:r>
              <a:rPr lang="en-US" sz="3000" dirty="0"/>
              <a:t>Know and use assessment tools available to evaluate your current faculty team’s function</a:t>
            </a:r>
          </a:p>
          <a:p>
            <a:r>
              <a:rPr lang="en-US" sz="3000" dirty="0"/>
              <a:t>Develop and implement a systematic measurable </a:t>
            </a:r>
            <a:r>
              <a:rPr lang="en-US" sz="3000" dirty="0" smtClean="0"/>
              <a:t>leadership approach </a:t>
            </a:r>
            <a:r>
              <a:rPr lang="en-US" sz="3000" dirty="0"/>
              <a:t>to improve your faculty team</a:t>
            </a:r>
          </a:p>
          <a:p>
            <a:endParaRPr lang="en-US" dirty="0"/>
          </a:p>
        </p:txBody>
      </p:sp>
    </p:spTree>
    <p:extLst>
      <p:ext uri="{BB962C8B-B14F-4D97-AF65-F5344CB8AC3E}">
        <p14:creationId xmlns:p14="http://schemas.microsoft.com/office/powerpoint/2010/main" val="129583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446" y="4159025"/>
            <a:ext cx="6839211" cy="1252411"/>
          </a:xfrm>
        </p:spPr>
        <p:txBody>
          <a:bodyPr>
            <a:normAutofit/>
          </a:bodyPr>
          <a:lstStyle/>
          <a:p>
            <a:r>
              <a:rPr lang="en-US" sz="7200" dirty="0" smtClean="0"/>
              <a:t> Let’s fly together!</a:t>
            </a:r>
            <a:endParaRPr lang="en-US" sz="7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348" y="1020019"/>
            <a:ext cx="4182756" cy="313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795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359"/>
            <a:ext cx="6781800" cy="1178514"/>
          </a:xfrm>
        </p:spPr>
        <p:txBody>
          <a:bodyPr>
            <a:normAutofit/>
          </a:bodyPr>
          <a:lstStyle/>
          <a:p>
            <a:pPr algn="l"/>
            <a:r>
              <a:rPr lang="en-US" dirty="0" smtClean="0"/>
              <a:t>Share a Common Goal</a:t>
            </a:r>
            <a:endParaRPr lang="en-US" dirty="0"/>
          </a:p>
        </p:txBody>
      </p:sp>
      <p:sp>
        <p:nvSpPr>
          <p:cNvPr id="5" name="Content Placeholder 4"/>
          <p:cNvSpPr>
            <a:spLocks noGrp="1"/>
          </p:cNvSpPr>
          <p:nvPr>
            <p:ph idx="1"/>
          </p:nvPr>
        </p:nvSpPr>
        <p:spPr>
          <a:xfrm>
            <a:off x="533400" y="1752600"/>
            <a:ext cx="8229600" cy="4485361"/>
          </a:xfrm>
        </p:spPr>
        <p:txBody>
          <a:bodyPr>
            <a:normAutofit lnSpcReduction="10000"/>
          </a:bodyPr>
          <a:lstStyle/>
          <a:p>
            <a:pPr marL="0" indent="0">
              <a:buNone/>
            </a:pPr>
            <a:r>
              <a:rPr lang="en-US" sz="2800" dirty="0" smtClean="0"/>
              <a:t>As </a:t>
            </a:r>
            <a:r>
              <a:rPr lang="en-US" sz="2800" dirty="0"/>
              <a:t>each goose flaps its wings it creates “uplift”, an aerodynamics orientation that reduces air friction, for the birds that follow. By flying in a V-formation, the whole flock achieves a 70% greater flying range than if each bird flew alone</a:t>
            </a:r>
            <a:r>
              <a:rPr lang="en-US" sz="2800" dirty="0" smtClean="0"/>
              <a:t>.</a:t>
            </a:r>
          </a:p>
          <a:p>
            <a:pPr marL="0" indent="0">
              <a:buNone/>
            </a:pPr>
            <a:endParaRPr lang="en-US" dirty="0"/>
          </a:p>
          <a:p>
            <a:pPr marL="0" indent="0">
              <a:buNone/>
            </a:pPr>
            <a:r>
              <a:rPr lang="en-US" i="1" dirty="0"/>
              <a:t>The lesson we can learn here is that people who share a common direction and goal can get where they are going quicker and with less effort </a:t>
            </a:r>
            <a:r>
              <a:rPr lang="en-US" i="1" dirty="0" smtClean="0"/>
              <a:t>because they </a:t>
            </a:r>
            <a:r>
              <a:rPr lang="en-US" i="1" dirty="0"/>
              <a:t>benefit from the momentum of the group moving around them. Make sure </a:t>
            </a:r>
            <a:r>
              <a:rPr lang="en-US" i="1" dirty="0" smtClean="0"/>
              <a:t>you take time to devote to a clear and unanimous vision. </a:t>
            </a: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60" y="551145"/>
            <a:ext cx="1389391" cy="104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580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861" y="388307"/>
            <a:ext cx="5816999" cy="1600200"/>
          </a:xfrm>
        </p:spPr>
        <p:txBody>
          <a:bodyPr>
            <a:normAutofit/>
          </a:bodyPr>
          <a:lstStyle/>
          <a:p>
            <a:pPr algn="l"/>
            <a:r>
              <a:rPr lang="en-US" dirty="0" smtClean="0"/>
              <a:t>Increase Visibility</a:t>
            </a:r>
            <a:endParaRPr lang="en-US" dirty="0"/>
          </a:p>
        </p:txBody>
      </p:sp>
      <p:sp>
        <p:nvSpPr>
          <p:cNvPr id="5" name="Content Placeholder 4"/>
          <p:cNvSpPr>
            <a:spLocks noGrp="1"/>
          </p:cNvSpPr>
          <p:nvPr>
            <p:ph idx="1"/>
          </p:nvPr>
        </p:nvSpPr>
        <p:spPr>
          <a:xfrm>
            <a:off x="632861" y="2221284"/>
            <a:ext cx="8229600" cy="2839232"/>
          </a:xfrm>
        </p:spPr>
        <p:txBody>
          <a:bodyPr>
            <a:normAutofit/>
          </a:bodyPr>
          <a:lstStyle/>
          <a:p>
            <a:pPr marL="0" indent="0">
              <a:buNone/>
            </a:pPr>
            <a:r>
              <a:rPr lang="en-US" sz="2800" dirty="0" smtClean="0"/>
              <a:t>Flying in a V-formation increases the visibility as every goose can see what’s happening in front of them.</a:t>
            </a:r>
          </a:p>
          <a:p>
            <a:pPr marL="0" indent="0">
              <a:buNone/>
            </a:pPr>
            <a:endParaRPr lang="en-US" dirty="0" smtClean="0"/>
          </a:p>
          <a:p>
            <a:pPr marL="0" indent="0">
              <a:buNone/>
            </a:pPr>
            <a:r>
              <a:rPr lang="en-US" i="1" dirty="0" smtClean="0"/>
              <a:t>The lesson here is to make our organizations visible in both directions – top down, bottom up, side to side.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14" y="656716"/>
            <a:ext cx="1546668" cy="115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7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2992" y="413360"/>
            <a:ext cx="4947781" cy="1528174"/>
          </a:xfrm>
        </p:spPr>
        <p:txBody>
          <a:bodyPr>
            <a:normAutofit fontScale="90000"/>
          </a:bodyPr>
          <a:lstStyle/>
          <a:p>
            <a:pPr algn="l"/>
            <a:r>
              <a:rPr lang="en-US" dirty="0"/>
              <a:t>                 </a:t>
            </a:r>
            <a:r>
              <a:rPr lang="en-US" dirty="0" smtClean="0"/>
              <a:t>  </a:t>
            </a:r>
            <a:br>
              <a:rPr lang="en-US" dirty="0" smtClean="0"/>
            </a:br>
            <a:r>
              <a:rPr lang="en-US" dirty="0" smtClean="0"/>
              <a:t>Having Humility </a:t>
            </a:r>
            <a:br>
              <a:rPr lang="en-US" dirty="0" smtClean="0"/>
            </a:br>
            <a:r>
              <a:rPr lang="en-US" dirty="0" smtClean="0"/>
              <a:t>to Seek Help</a:t>
            </a:r>
            <a:endParaRPr lang="en-US" dirty="0"/>
          </a:p>
        </p:txBody>
      </p:sp>
      <p:sp>
        <p:nvSpPr>
          <p:cNvPr id="5" name="Content Placeholder 4"/>
          <p:cNvSpPr>
            <a:spLocks noGrp="1"/>
          </p:cNvSpPr>
          <p:nvPr>
            <p:ph idx="1"/>
          </p:nvPr>
        </p:nvSpPr>
        <p:spPr>
          <a:xfrm>
            <a:off x="457200" y="1941534"/>
            <a:ext cx="8229600" cy="3657601"/>
          </a:xfrm>
        </p:spPr>
        <p:txBody>
          <a:bodyPr>
            <a:normAutofit/>
          </a:bodyPr>
          <a:lstStyle/>
          <a:p>
            <a:pPr marL="0" indent="0">
              <a:buNone/>
            </a:pPr>
            <a:r>
              <a:rPr lang="en-US" sz="2800" dirty="0" smtClean="0"/>
              <a:t>When a goose falls out of formation, it suddenly feels the friction of flying alone. It then quickly adjusts its mistake and moves back into formation to take advantage of the lifting power of the bird immediately in front of it.</a:t>
            </a:r>
          </a:p>
          <a:p>
            <a:pPr marL="0" indent="0">
              <a:buNone/>
            </a:pPr>
            <a:endParaRPr lang="en-US" dirty="0" smtClean="0"/>
          </a:p>
          <a:p>
            <a:pPr marL="0" indent="0">
              <a:buNone/>
            </a:pPr>
            <a:r>
              <a:rPr lang="en-US" i="1" dirty="0" smtClean="0"/>
              <a:t>The lesson we can learn here is to be humble to admit the challenges we face and to seek help as soon as we get stuck. </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20" y="588724"/>
            <a:ext cx="1454855" cy="108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7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861" y="400833"/>
            <a:ext cx="5867103" cy="1600200"/>
          </a:xfrm>
        </p:spPr>
        <p:txBody>
          <a:bodyPr>
            <a:normAutofit fontScale="90000"/>
          </a:bodyPr>
          <a:lstStyle/>
          <a:p>
            <a:pPr algn="l"/>
            <a:r>
              <a:rPr lang="en-US" dirty="0" smtClean="0"/>
              <a:t>Empowering Others </a:t>
            </a:r>
            <a:br>
              <a:rPr lang="en-US" dirty="0" smtClean="0"/>
            </a:br>
            <a:r>
              <a:rPr lang="en-US" dirty="0" smtClean="0"/>
              <a:t>to Lead</a:t>
            </a:r>
            <a:endParaRPr lang="en-US" dirty="0"/>
          </a:p>
        </p:txBody>
      </p:sp>
      <p:sp>
        <p:nvSpPr>
          <p:cNvPr id="5" name="Content Placeholder 4"/>
          <p:cNvSpPr>
            <a:spLocks noGrp="1"/>
          </p:cNvSpPr>
          <p:nvPr>
            <p:ph idx="1"/>
          </p:nvPr>
        </p:nvSpPr>
        <p:spPr>
          <a:xfrm>
            <a:off x="457200" y="2001033"/>
            <a:ext cx="8229600" cy="4070958"/>
          </a:xfrm>
        </p:spPr>
        <p:txBody>
          <a:bodyPr>
            <a:normAutofit/>
          </a:bodyPr>
          <a:lstStyle/>
          <a:p>
            <a:pPr marL="0" indent="0">
              <a:buNone/>
            </a:pPr>
            <a:r>
              <a:rPr lang="en-US" sz="2800" dirty="0" smtClean="0"/>
              <a:t>When the lead goose in the front gets tired, it rotates back into the formation and allows another goose to take the leadership position.</a:t>
            </a:r>
          </a:p>
          <a:p>
            <a:pPr marL="0" indent="0">
              <a:buNone/>
            </a:pPr>
            <a:r>
              <a:rPr lang="en-US" dirty="0" smtClean="0"/>
              <a:t/>
            </a:r>
            <a:br>
              <a:rPr lang="en-US" dirty="0" smtClean="0"/>
            </a:br>
            <a:r>
              <a:rPr lang="en-US" i="1" dirty="0" smtClean="0"/>
              <a:t>The lesson here is to empower others to also lead. People have unique skills, capabilities, and gifts to offer. Give them autonomy, trust and a chance to shine, and you will be surprised with the outcomes.</a:t>
            </a: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174" y="551145"/>
            <a:ext cx="1372668" cy="102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4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8148" y="274638"/>
            <a:ext cx="6121052" cy="1654370"/>
          </a:xfrm>
        </p:spPr>
        <p:txBody>
          <a:bodyPr>
            <a:normAutofit/>
          </a:bodyPr>
          <a:lstStyle/>
          <a:p>
            <a:pPr algn="l"/>
            <a:r>
              <a:rPr lang="en-US" sz="4300" dirty="0" smtClean="0"/>
              <a:t>Always Recognize </a:t>
            </a:r>
            <a:br>
              <a:rPr lang="en-US" sz="4300" dirty="0" smtClean="0"/>
            </a:br>
            <a:r>
              <a:rPr lang="en-US" sz="4300" dirty="0" smtClean="0"/>
              <a:t>Great Work</a:t>
            </a:r>
            <a:endParaRPr lang="en-US" sz="4300" dirty="0"/>
          </a:p>
        </p:txBody>
      </p:sp>
      <p:sp>
        <p:nvSpPr>
          <p:cNvPr id="5" name="Content Placeholder 4"/>
          <p:cNvSpPr>
            <a:spLocks noGrp="1"/>
          </p:cNvSpPr>
          <p:nvPr>
            <p:ph idx="1"/>
          </p:nvPr>
        </p:nvSpPr>
        <p:spPr>
          <a:xfrm>
            <a:off x="533400" y="2066795"/>
            <a:ext cx="8382000" cy="3945698"/>
          </a:xfrm>
        </p:spPr>
        <p:txBody>
          <a:bodyPr>
            <a:normAutofit/>
          </a:bodyPr>
          <a:lstStyle/>
          <a:p>
            <a:pPr marL="0" indent="0">
              <a:buNone/>
            </a:pPr>
            <a:r>
              <a:rPr lang="en-US" sz="2800" dirty="0" smtClean="0"/>
              <a:t>The geese honk to recognize each other and encourage those up front to keep up their speed.</a:t>
            </a:r>
          </a:p>
          <a:p>
            <a:pPr marL="0" indent="0">
              <a:buNone/>
            </a:pPr>
            <a:endParaRPr lang="en-US" dirty="0" smtClean="0"/>
          </a:p>
          <a:p>
            <a:pPr marL="0" indent="0">
              <a:buNone/>
            </a:pPr>
            <a:r>
              <a:rPr lang="en-US" i="1" dirty="0" smtClean="0"/>
              <a:t>The lesson here to make sure we praise our teammates and give them the recognition they deserve. It’s very common for people’s efforts to go unnoticed by colleagues in a busy work environment.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77" y="626300"/>
            <a:ext cx="1605358" cy="120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4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861" y="375781"/>
            <a:ext cx="6781800" cy="1600200"/>
          </a:xfrm>
        </p:spPr>
        <p:txBody>
          <a:bodyPr>
            <a:normAutofit/>
          </a:bodyPr>
          <a:lstStyle/>
          <a:p>
            <a:pPr algn="l"/>
            <a:r>
              <a:rPr lang="en-US" sz="4900" dirty="0" smtClean="0"/>
              <a:t>Offer Support </a:t>
            </a:r>
            <a:r>
              <a:rPr lang="en-US" sz="4900" dirty="0"/>
              <a:t>in </a:t>
            </a:r>
            <a:r>
              <a:rPr lang="en-US" sz="4900" dirty="0" smtClean="0"/>
              <a:t>            </a:t>
            </a:r>
            <a:br>
              <a:rPr lang="en-US" sz="4900" dirty="0" smtClean="0"/>
            </a:br>
            <a:r>
              <a:rPr lang="en-US" sz="4900" dirty="0" smtClean="0"/>
              <a:t>Challenging Times</a:t>
            </a:r>
            <a:endParaRPr lang="en-US" sz="4900" dirty="0"/>
          </a:p>
        </p:txBody>
      </p:sp>
      <p:sp>
        <p:nvSpPr>
          <p:cNvPr id="5" name="Content Placeholder 4"/>
          <p:cNvSpPr>
            <a:spLocks noGrp="1"/>
          </p:cNvSpPr>
          <p:nvPr>
            <p:ph idx="1"/>
          </p:nvPr>
        </p:nvSpPr>
        <p:spPr>
          <a:xfrm>
            <a:off x="632861" y="2179529"/>
            <a:ext cx="8229600" cy="3757809"/>
          </a:xfrm>
        </p:spPr>
        <p:txBody>
          <a:bodyPr>
            <a:normAutofit/>
          </a:bodyPr>
          <a:lstStyle/>
          <a:p>
            <a:pPr marL="0" indent="0">
              <a:buNone/>
            </a:pPr>
            <a:r>
              <a:rPr lang="en-US" sz="2800" dirty="0" smtClean="0"/>
              <a:t>When a goose gets sick or wounded, two geese drop out of formation and follow it down to help and protect it. They stay with it until it dies or is able to fly again. Then, they launch out with another formation or catch up with the flock.</a:t>
            </a:r>
          </a:p>
          <a:p>
            <a:pPr marL="0" indent="0">
              <a:buNone/>
            </a:pPr>
            <a:r>
              <a:rPr lang="en-US" i="1" dirty="0" smtClean="0"/>
              <a:t/>
            </a:r>
            <a:br>
              <a:rPr lang="en-US" i="1" dirty="0" smtClean="0"/>
            </a:br>
            <a:r>
              <a:rPr lang="en-US" i="1" dirty="0" smtClean="0"/>
              <a:t>The lesson here is to stand by each other in difficult times.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173" y="599791"/>
            <a:ext cx="1521616" cy="113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46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004" y="533199"/>
            <a:ext cx="6695458" cy="1470966"/>
          </a:xfrm>
        </p:spPr>
        <p:txBody>
          <a:bodyPr>
            <a:normAutofit fontScale="90000"/>
          </a:bodyPr>
          <a:lstStyle/>
          <a:p>
            <a:pPr algn="l"/>
            <a:r>
              <a:rPr lang="en-US" dirty="0" smtClean="0"/>
              <a:t>Stay Committed to Core Values </a:t>
            </a:r>
            <a:r>
              <a:rPr lang="en-US" dirty="0"/>
              <a:t>and </a:t>
            </a:r>
            <a:r>
              <a:rPr lang="en-US" dirty="0" smtClean="0"/>
              <a:t>Purpose</a:t>
            </a:r>
            <a:endParaRPr lang="en-US" dirty="0"/>
          </a:p>
        </p:txBody>
      </p:sp>
      <p:sp>
        <p:nvSpPr>
          <p:cNvPr id="5" name="Content Placeholder 4"/>
          <p:cNvSpPr>
            <a:spLocks noGrp="1"/>
          </p:cNvSpPr>
          <p:nvPr>
            <p:ph idx="1"/>
          </p:nvPr>
        </p:nvSpPr>
        <p:spPr>
          <a:xfrm>
            <a:off x="632862" y="2317315"/>
            <a:ext cx="8229600" cy="3795386"/>
          </a:xfrm>
        </p:spPr>
        <p:txBody>
          <a:bodyPr>
            <a:normAutofit fontScale="92500"/>
          </a:bodyPr>
          <a:lstStyle/>
          <a:p>
            <a:pPr marL="0" indent="0">
              <a:buNone/>
            </a:pPr>
            <a:endParaRPr lang="en-US" sz="2800" dirty="0" smtClean="0"/>
          </a:p>
          <a:p>
            <a:pPr marL="0" indent="0">
              <a:buNone/>
            </a:pPr>
            <a:r>
              <a:rPr lang="en-US" sz="2800" dirty="0" smtClean="0"/>
              <a:t>The geese migration routes never vary. They use the same route year after year. Even when the flock members change, the young learn the route from their parents. In the spring they will go back to the spot where they were born.</a:t>
            </a:r>
          </a:p>
          <a:p>
            <a:pPr marL="0" indent="0">
              <a:buNone/>
            </a:pPr>
            <a:r>
              <a:rPr lang="en-US" dirty="0" smtClean="0"/>
              <a:t/>
            </a:r>
            <a:br>
              <a:rPr lang="en-US" dirty="0" smtClean="0"/>
            </a:br>
            <a:r>
              <a:rPr lang="en-US" i="1" dirty="0" smtClean="0"/>
              <a:t>The lesson to learn here is to stay true to our core values and purpose. Strategies &amp; tactics may change, but great teams stick to their core purpose and values, and preserve them with vigor.</a:t>
            </a:r>
          </a:p>
          <a:p>
            <a:endParaRPr lang="en-US" dirty="0" smtClean="0"/>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81" y="638827"/>
            <a:ext cx="1233517" cy="108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39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90600"/>
            <a:ext cx="6983778" cy="459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65145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824" y="2362200"/>
            <a:ext cx="218777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809" y="4106670"/>
            <a:ext cx="2513791" cy="252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
            <a:ext cx="3025542" cy="202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147" y="2967640"/>
            <a:ext cx="2767923" cy="366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descr="C:\Users\taylord\AppData\Local\Microsoft\Windows\Temporary Internet Files\Content.IE5\IHOHA1ET\No_sign_Right.sv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147" y="90984"/>
            <a:ext cx="2756978" cy="27569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28674" y="507968"/>
            <a:ext cx="3733800"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How many of</a:t>
            </a:r>
          </a:p>
          <a:p>
            <a:r>
              <a:rPr lang="en-US" sz="2400" dirty="0" smtClean="0">
                <a:latin typeface="Arial" panose="020B0604020202020204" pitchFamily="34" charset="0"/>
                <a:cs typeface="Arial" panose="020B0604020202020204" pitchFamily="34" charset="0"/>
              </a:rPr>
              <a:t>you have heard</a:t>
            </a:r>
          </a:p>
          <a:p>
            <a:r>
              <a:rPr lang="en-US" sz="2400" dirty="0">
                <a:latin typeface="Arial" panose="020B0604020202020204" pitchFamily="34" charset="0"/>
                <a:cs typeface="Arial" panose="020B0604020202020204" pitchFamily="34" charset="0"/>
              </a:rPr>
              <a:t>t</a:t>
            </a:r>
            <a:r>
              <a:rPr lang="en-US" sz="2400" dirty="0" smtClean="0">
                <a:latin typeface="Arial" panose="020B0604020202020204" pitchFamily="34" charset="0"/>
                <a:cs typeface="Arial" panose="020B0604020202020204" pitchFamily="34" charset="0"/>
              </a:rPr>
              <a:t>his as an expectation?</a:t>
            </a:r>
          </a:p>
        </p:txBody>
      </p:sp>
      <p:sp>
        <p:nvSpPr>
          <p:cNvPr id="3" name="Left Arrow 2"/>
          <p:cNvSpPr/>
          <p:nvPr/>
        </p:nvSpPr>
        <p:spPr>
          <a:xfrm>
            <a:off x="3628824" y="957286"/>
            <a:ext cx="978408" cy="484632"/>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1783570"/>
            <a:ext cx="1582817" cy="221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675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649913"/>
            <a:ext cx="8229600" cy="290512"/>
          </a:xfrm>
        </p:spPr>
        <p:txBody>
          <a:bodyPr>
            <a:normAutofit fontScale="62500" lnSpcReduction="20000"/>
          </a:bodyPr>
          <a:lstStyle/>
          <a:p>
            <a:pPr marL="0" indent="0">
              <a:buNone/>
            </a:pPr>
            <a:r>
              <a:rPr lang="en-US" dirty="0" smtClean="0"/>
              <a:t> </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516" y="668474"/>
            <a:ext cx="7194550" cy="432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4881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1371600"/>
          </a:xfrm>
        </p:spPr>
        <p:txBody>
          <a:bodyPr>
            <a:normAutofit fontScale="90000"/>
          </a:bodyPr>
          <a:lstStyle/>
          <a:p>
            <a:r>
              <a:rPr lang="en-US" sz="10000" i="1" dirty="0" smtClean="0">
                <a:solidFill>
                  <a:schemeClr val="tx2">
                    <a:lumMod val="75000"/>
                  </a:schemeClr>
                </a:solidFill>
              </a:rPr>
              <a:t> </a:t>
            </a:r>
            <a:endParaRPr lang="en-US" sz="10000" i="1" dirty="0">
              <a:solidFill>
                <a:schemeClr val="tx2">
                  <a:lumMod val="7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449" y="3488708"/>
            <a:ext cx="2534526" cy="2218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933398"/>
            <a:ext cx="3962399" cy="2218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74" y="3811696"/>
            <a:ext cx="25622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1450" y="490341"/>
            <a:ext cx="2909888" cy="230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245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01041"/>
            <a:ext cx="7170107" cy="1002082"/>
          </a:xfrm>
        </p:spPr>
        <p:txBody>
          <a:bodyPr>
            <a:normAutofit/>
          </a:bodyPr>
          <a:lstStyle/>
          <a:p>
            <a:r>
              <a:rPr lang="en-US" dirty="0" smtClean="0"/>
              <a:t>Small Group Activity </a:t>
            </a:r>
            <a:endParaRPr lang="en-US" dirty="0"/>
          </a:p>
        </p:txBody>
      </p:sp>
      <p:sp>
        <p:nvSpPr>
          <p:cNvPr id="4" name="Content Placeholder 3"/>
          <p:cNvSpPr>
            <a:spLocks noGrp="1"/>
          </p:cNvSpPr>
          <p:nvPr>
            <p:ph idx="1"/>
          </p:nvPr>
        </p:nvSpPr>
        <p:spPr>
          <a:xfrm>
            <a:off x="762000" y="1628384"/>
            <a:ext cx="7543800" cy="4183693"/>
          </a:xfrm>
        </p:spPr>
        <p:txBody>
          <a:bodyPr>
            <a:normAutofit/>
          </a:bodyPr>
          <a:lstStyle/>
          <a:p>
            <a:r>
              <a:rPr lang="en-US" sz="3400" dirty="0" smtClean="0"/>
              <a:t>What are things that you focus on, value or engage in some type of practice or activity that helps you stabilize &amp; sustain you for the work that you do?</a:t>
            </a:r>
          </a:p>
          <a:p>
            <a:pPr lvl="1"/>
            <a:r>
              <a:rPr lang="en-US" sz="3000" dirty="0" smtClean="0"/>
              <a:t>Make a list for yourself.</a:t>
            </a:r>
          </a:p>
          <a:p>
            <a:pPr lvl="1"/>
            <a:r>
              <a:rPr lang="en-US" sz="3000" dirty="0" smtClean="0"/>
              <a:t>Share with 1-2 attendees.</a:t>
            </a:r>
          </a:p>
          <a:p>
            <a:r>
              <a:rPr lang="en-US" sz="3400" dirty="0" smtClean="0"/>
              <a:t>Similarities? Differences?</a:t>
            </a:r>
            <a:endParaRPr lang="en-US" sz="3400" dirty="0"/>
          </a:p>
        </p:txBody>
      </p:sp>
    </p:spTree>
    <p:extLst>
      <p:ext uri="{BB962C8B-B14F-4D97-AF65-F5344CB8AC3E}">
        <p14:creationId xmlns:p14="http://schemas.microsoft.com/office/powerpoint/2010/main" val="12156597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1600"/>
            <a:ext cx="8229600" cy="4221162"/>
          </a:xfrm>
        </p:spPr>
        <p:txBody>
          <a:bodyPr>
            <a:normAutofit/>
          </a:bodyPr>
          <a:lstStyle/>
          <a:p>
            <a:r>
              <a:rPr lang="en-US" sz="6000" dirty="0" smtClean="0"/>
              <a:t/>
            </a:r>
            <a:br>
              <a:rPr lang="en-US" sz="6000" dirty="0" smtClean="0"/>
            </a:br>
            <a:endParaRPr lang="en-US" sz="6000" dirty="0"/>
          </a:p>
        </p:txBody>
      </p:sp>
      <p:pic>
        <p:nvPicPr>
          <p:cNvPr id="3" name="Picture 2"/>
          <p:cNvPicPr>
            <a:picLocks noChangeAspect="1"/>
          </p:cNvPicPr>
          <p:nvPr/>
        </p:nvPicPr>
        <p:blipFill>
          <a:blip r:embed="rId3"/>
          <a:stretch>
            <a:fillRect/>
          </a:stretch>
        </p:blipFill>
        <p:spPr>
          <a:xfrm>
            <a:off x="1063592" y="2362200"/>
            <a:ext cx="3004146" cy="1973843"/>
          </a:xfrm>
          <a:prstGeom prst="rect">
            <a:avLst/>
          </a:prstGeom>
        </p:spPr>
      </p:pic>
      <p:pic>
        <p:nvPicPr>
          <p:cNvPr id="4" name="Picture 3"/>
          <p:cNvPicPr>
            <a:picLocks noChangeAspect="1"/>
          </p:cNvPicPr>
          <p:nvPr/>
        </p:nvPicPr>
        <p:blipFill>
          <a:blip r:embed="rId4"/>
          <a:stretch>
            <a:fillRect/>
          </a:stretch>
        </p:blipFill>
        <p:spPr>
          <a:xfrm>
            <a:off x="4191000" y="1979286"/>
            <a:ext cx="3657600" cy="2739669"/>
          </a:xfrm>
          <a:prstGeom prst="rect">
            <a:avLst/>
          </a:prstGeom>
        </p:spPr>
      </p:pic>
    </p:spTree>
    <p:extLst>
      <p:ext uri="{BB962C8B-B14F-4D97-AF65-F5344CB8AC3E}">
        <p14:creationId xmlns:p14="http://schemas.microsoft.com/office/powerpoint/2010/main" val="9172356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342" y="1061621"/>
            <a:ext cx="3651779" cy="3978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7800" y="1412349"/>
            <a:ext cx="3600450" cy="3785652"/>
          </a:xfrm>
          <a:prstGeom prst="rect">
            <a:avLst/>
          </a:prstGeom>
          <a:noFill/>
        </p:spPr>
        <p:txBody>
          <a:bodyPr wrap="square" rtlCol="0">
            <a:spAutoFit/>
          </a:bodyPr>
          <a:lstStyle/>
          <a:p>
            <a:pPr algn="ctr"/>
            <a:r>
              <a:rPr lang="en-US" sz="4800" dirty="0" smtClean="0"/>
              <a:t>Everything I needed to know I learned in kindergarten!</a:t>
            </a:r>
            <a:endParaRPr lang="en-US" sz="4800" dirty="0"/>
          </a:p>
        </p:txBody>
      </p:sp>
    </p:spTree>
    <p:extLst>
      <p:ext uri="{BB962C8B-B14F-4D97-AF65-F5344CB8AC3E}">
        <p14:creationId xmlns:p14="http://schemas.microsoft.com/office/powerpoint/2010/main" val="256318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ylord\AppData\Local\Microsoft\Windows\Temporary Internet Files\Content.Outlook\RN60ODH2\FB_IMG_14632622119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35" y="488513"/>
            <a:ext cx="5470743" cy="547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5602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800600" y="274638"/>
            <a:ext cx="3886200" cy="1143000"/>
          </a:xfrm>
        </p:spPr>
        <p:txBody>
          <a:bodyPr/>
          <a:lstStyle/>
          <a:p>
            <a:r>
              <a:rPr lang="en-US" dirty="0" smtClean="0">
                <a:solidFill>
                  <a:schemeClr val="tx1"/>
                </a:solidFill>
              </a:rPr>
              <a:t>Next Steps</a:t>
            </a:r>
            <a:endParaRPr lang="en-US" dirty="0">
              <a:solidFill>
                <a:schemeClr val="tx1"/>
              </a:solidFill>
            </a:endParaRPr>
          </a:p>
        </p:txBody>
      </p:sp>
      <p:sp>
        <p:nvSpPr>
          <p:cNvPr id="7" name="Content Placeholder 6"/>
          <p:cNvSpPr>
            <a:spLocks noGrp="1"/>
          </p:cNvSpPr>
          <p:nvPr>
            <p:ph idx="1"/>
          </p:nvPr>
        </p:nvSpPr>
        <p:spPr>
          <a:xfrm>
            <a:off x="457200" y="1981200"/>
            <a:ext cx="8229600" cy="3918559"/>
          </a:xfrm>
        </p:spPr>
        <p:txBody>
          <a:bodyPr>
            <a:normAutofit/>
          </a:bodyPr>
          <a:lstStyle/>
          <a:p>
            <a:r>
              <a:rPr lang="en-US" sz="2800" dirty="0" smtClean="0">
                <a:solidFill>
                  <a:srgbClr val="990033"/>
                </a:solidFill>
              </a:rPr>
              <a:t>What is 1 thing you could commit to doing in the next month that would strengthen your faculty team?</a:t>
            </a:r>
          </a:p>
          <a:p>
            <a:r>
              <a:rPr lang="en-US" sz="2800" dirty="0" smtClean="0">
                <a:solidFill>
                  <a:srgbClr val="990033"/>
                </a:solidFill>
              </a:rPr>
              <a:t>What is 1 thing you could commit to doing as a team in the next 3 months to improve your team’s well-being and meet its mission?</a:t>
            </a:r>
          </a:p>
          <a:p>
            <a:r>
              <a:rPr lang="en-US" sz="2800" dirty="0" smtClean="0">
                <a:solidFill>
                  <a:srgbClr val="990033"/>
                </a:solidFill>
              </a:rPr>
              <a:t>When you look back 1 year from now, what will be the signs that your team is stronger?</a:t>
            </a:r>
            <a:endParaRPr lang="en-US" sz="2800" dirty="0">
              <a:solidFill>
                <a:srgbClr val="990033"/>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1080">
            <a:off x="734885" y="846138"/>
            <a:ext cx="399097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525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85359"/>
            <a:ext cx="8229600" cy="801665"/>
          </a:xfrm>
        </p:spPr>
        <p:txBody>
          <a:bodyPr>
            <a:noAutofit/>
          </a:bodyPr>
          <a:lstStyle/>
          <a:p>
            <a:pPr marL="0" indent="0" algn="ctr">
              <a:buNone/>
            </a:pPr>
            <a:r>
              <a:rPr lang="en-US" sz="3100" dirty="0" smtClean="0">
                <a:solidFill>
                  <a:srgbClr val="990033"/>
                </a:solidFill>
              </a:rPr>
              <a:t>Please evaluate this session. I would appreciate it.</a:t>
            </a:r>
            <a:endParaRPr lang="en-US" sz="3100" dirty="0">
              <a:solidFill>
                <a:srgbClr val="990033"/>
              </a:solidFill>
            </a:endParaRPr>
          </a:p>
        </p:txBody>
      </p:sp>
      <p:sp>
        <p:nvSpPr>
          <p:cNvPr id="4" name="TextBox 3"/>
          <p:cNvSpPr txBox="1"/>
          <p:nvPr/>
        </p:nvSpPr>
        <p:spPr>
          <a:xfrm>
            <a:off x="457200" y="839245"/>
            <a:ext cx="2429834" cy="2062103"/>
          </a:xfrm>
          <a:prstGeom prst="rect">
            <a:avLst/>
          </a:prstGeom>
          <a:solidFill>
            <a:srgbClr val="99003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marL="0" marR="0" lvl="0" indent="0" algn="ctr" defTabSz="130596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rPr>
              <a:t>QUESTIONS?</a:t>
            </a:r>
          </a:p>
          <a:p>
            <a:pPr marL="0" marR="0" lvl="0" indent="0" algn="ctr" defTabSz="130596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ndParaRPr>
          </a:p>
          <a:p>
            <a:pPr marL="0" marR="0" lvl="0" indent="0" algn="ctr" defTabSz="130596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rPr>
              <a:t>COMMENTS?</a:t>
            </a:r>
          </a:p>
          <a:p>
            <a:pPr marL="0" marR="0" lvl="0" indent="0" defTabSz="130596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w="18000">
                <a:solidFill>
                  <a:srgbClr val="C0504D">
                    <a:satMod val="140000"/>
                  </a:srgbClr>
                </a:solidFill>
                <a:prstDash val="solid"/>
                <a:miter lim="800000"/>
              </a:ln>
              <a:noFill/>
              <a:effectLst>
                <a:outerShdw blurRad="25500" dist="23000" dir="7020000" algn="tl">
                  <a:srgbClr val="000000">
                    <a:alpha val="50000"/>
                  </a:srgbClr>
                </a:outerShdw>
              </a:effectLst>
              <a:uLnTx/>
              <a:uFillTx/>
              <a:latin typeface="Calibri"/>
            </a:endParaRPr>
          </a:p>
        </p:txBody>
      </p:sp>
      <p:sp>
        <p:nvSpPr>
          <p:cNvPr id="5" name="TextBox 4"/>
          <p:cNvSpPr txBox="1"/>
          <p:nvPr/>
        </p:nvSpPr>
        <p:spPr>
          <a:xfrm>
            <a:off x="2285571" y="3105773"/>
            <a:ext cx="2111066" cy="1754326"/>
          </a:xfrm>
          <a:prstGeom prst="rect">
            <a:avLst/>
          </a:prstGeom>
          <a:solidFill>
            <a:schemeClr val="tx1"/>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algn="ctr" defTabSz="130596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rPr>
              <a:t>THANKS </a:t>
            </a:r>
          </a:p>
          <a:p>
            <a:pPr marL="0" marR="0" lvl="0" indent="0" algn="ctr" defTabSz="130596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rPr>
              <a:t>FOR</a:t>
            </a:r>
            <a:r>
              <a:rPr kumimoji="0" lang="en-US" sz="36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rPr>
              <a:t> </a:t>
            </a:r>
          </a:p>
          <a:p>
            <a:pPr marL="0" marR="0" lvl="0" indent="0" algn="ctr" defTabSz="130596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rPr>
              <a:t>COMING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690" y="832981"/>
            <a:ext cx="3878510" cy="3895596"/>
          </a:xfrm>
          <a:prstGeom prst="rect">
            <a:avLst/>
          </a:prstGeom>
        </p:spPr>
      </p:pic>
    </p:spTree>
    <p:extLst>
      <p:ext uri="{BB962C8B-B14F-4D97-AF65-F5344CB8AC3E}">
        <p14:creationId xmlns:p14="http://schemas.microsoft.com/office/powerpoint/2010/main" val="3620960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874" y="668475"/>
            <a:ext cx="7415408" cy="1143000"/>
          </a:xfrm>
        </p:spPr>
        <p:txBody>
          <a:bodyPr/>
          <a:lstStyle/>
          <a:p>
            <a:r>
              <a:rPr lang="en-US" dirty="0" smtClean="0"/>
              <a:t>We can all relate to this...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9857" y="1811475"/>
            <a:ext cx="5259026" cy="3946525"/>
          </a:xfrm>
        </p:spPr>
      </p:pic>
    </p:spTree>
    <p:extLst>
      <p:ext uri="{BB962C8B-B14F-4D97-AF65-F5344CB8AC3E}">
        <p14:creationId xmlns:p14="http://schemas.microsoft.com/office/powerpoint/2010/main" val="42897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8475"/>
            <a:ext cx="8229600" cy="4166572"/>
          </a:xfrm>
        </p:spPr>
        <p:txBody>
          <a:bodyPr/>
          <a:lstStyle/>
          <a:p>
            <a:pPr algn="ctr"/>
            <a:r>
              <a:rPr lang="en-US" dirty="0"/>
              <a:t>What makes </a:t>
            </a:r>
            <a:r>
              <a:rPr lang="en-US" dirty="0" smtClean="0"/>
              <a:t/>
            </a:r>
            <a:br>
              <a:rPr lang="en-US" dirty="0" smtClean="0"/>
            </a:br>
            <a:r>
              <a:rPr lang="en-US" dirty="0" smtClean="0"/>
              <a:t>an </a:t>
            </a:r>
            <a:r>
              <a:rPr lang="en-US" dirty="0"/>
              <a:t>Effective Team?</a:t>
            </a:r>
          </a:p>
        </p:txBody>
      </p:sp>
      <p:sp>
        <p:nvSpPr>
          <p:cNvPr id="3" name="Content Placeholder 2"/>
          <p:cNvSpPr>
            <a:spLocks noGrp="1"/>
          </p:cNvSpPr>
          <p:nvPr>
            <p:ph idx="1"/>
          </p:nvPr>
        </p:nvSpPr>
        <p:spPr>
          <a:xfrm>
            <a:off x="457200" y="1994038"/>
            <a:ext cx="8229600" cy="2001766"/>
          </a:xfrm>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3817561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92" y="668475"/>
            <a:ext cx="7872608" cy="1143000"/>
          </a:xfrm>
        </p:spPr>
        <p:txBody>
          <a:bodyPr>
            <a:normAutofit/>
          </a:bodyPr>
          <a:lstStyle/>
          <a:p>
            <a:r>
              <a:rPr lang="en-US" dirty="0"/>
              <a:t>HOWEVER</a:t>
            </a:r>
            <a:r>
              <a:rPr lang="en-US" dirty="0" smtClean="0"/>
              <a:t>..</a:t>
            </a:r>
            <a:endParaRPr lang="en-US" dirty="0"/>
          </a:p>
        </p:txBody>
      </p:sp>
      <p:sp>
        <p:nvSpPr>
          <p:cNvPr id="3" name="Content Placeholder 2"/>
          <p:cNvSpPr>
            <a:spLocks noGrp="1"/>
          </p:cNvSpPr>
          <p:nvPr>
            <p:ph idx="1"/>
          </p:nvPr>
        </p:nvSpPr>
        <p:spPr>
          <a:xfrm>
            <a:off x="457200" y="1716067"/>
            <a:ext cx="8229600" cy="4224850"/>
          </a:xfrm>
        </p:spPr>
        <p:txBody>
          <a:bodyPr/>
          <a:lstStyle/>
          <a:p>
            <a:pPr marL="0" indent="0" algn="ctr">
              <a:buNone/>
            </a:pPr>
            <a:r>
              <a:rPr lang="en-US" sz="4000" b="1" i="1" dirty="0">
                <a:solidFill>
                  <a:srgbClr val="990033"/>
                </a:solidFill>
              </a:rPr>
              <a:t>“Teamwork. </a:t>
            </a:r>
            <a:br>
              <a:rPr lang="en-US" sz="4000" b="1" i="1" dirty="0">
                <a:solidFill>
                  <a:srgbClr val="990033"/>
                </a:solidFill>
              </a:rPr>
            </a:br>
            <a:r>
              <a:rPr lang="en-US" sz="4000" b="1" i="1" dirty="0">
                <a:solidFill>
                  <a:srgbClr val="990033"/>
                </a:solidFill>
              </a:rPr>
              <a:t>A few harmless </a:t>
            </a:r>
            <a:r>
              <a:rPr lang="en-US" sz="4000" b="1" i="1" dirty="0" smtClean="0">
                <a:solidFill>
                  <a:srgbClr val="990033"/>
                </a:solidFill>
              </a:rPr>
              <a:t>flakes </a:t>
            </a:r>
            <a:br>
              <a:rPr lang="en-US" sz="4000" b="1" i="1" dirty="0" smtClean="0">
                <a:solidFill>
                  <a:srgbClr val="990033"/>
                </a:solidFill>
              </a:rPr>
            </a:br>
            <a:r>
              <a:rPr lang="en-US" sz="4000" b="1" i="1" dirty="0" smtClean="0">
                <a:solidFill>
                  <a:srgbClr val="990033"/>
                </a:solidFill>
              </a:rPr>
              <a:t>working </a:t>
            </a:r>
            <a:r>
              <a:rPr lang="en-US" sz="4000" b="1" i="1" dirty="0">
                <a:solidFill>
                  <a:srgbClr val="990033"/>
                </a:solidFill>
              </a:rPr>
              <a:t>together </a:t>
            </a:r>
            <a:r>
              <a:rPr lang="en-US" sz="4000" b="1" i="1" dirty="0" smtClean="0">
                <a:solidFill>
                  <a:srgbClr val="990033"/>
                </a:solidFill>
              </a:rPr>
              <a:t/>
            </a:r>
            <a:br>
              <a:rPr lang="en-US" sz="4000" b="1" i="1" dirty="0" smtClean="0">
                <a:solidFill>
                  <a:srgbClr val="990033"/>
                </a:solidFill>
              </a:rPr>
            </a:br>
            <a:r>
              <a:rPr lang="en-US" sz="4000" b="1" i="1" dirty="0" smtClean="0">
                <a:solidFill>
                  <a:srgbClr val="990033"/>
                </a:solidFill>
              </a:rPr>
              <a:t>can </a:t>
            </a:r>
            <a:r>
              <a:rPr lang="en-US" sz="4000" b="1" i="1" dirty="0">
                <a:solidFill>
                  <a:srgbClr val="990033"/>
                </a:solidFill>
              </a:rPr>
              <a:t>unleash </a:t>
            </a:r>
            <a:r>
              <a:rPr lang="en-US" sz="4000" b="1" i="1" dirty="0" smtClean="0">
                <a:solidFill>
                  <a:srgbClr val="990033"/>
                </a:solidFill>
              </a:rPr>
              <a:t/>
            </a:r>
            <a:br>
              <a:rPr lang="en-US" sz="4000" b="1" i="1" dirty="0" smtClean="0">
                <a:solidFill>
                  <a:srgbClr val="990033"/>
                </a:solidFill>
              </a:rPr>
            </a:br>
            <a:r>
              <a:rPr lang="en-US" sz="4000" b="1" i="1" dirty="0" smtClean="0">
                <a:solidFill>
                  <a:srgbClr val="990033"/>
                </a:solidFill>
              </a:rPr>
              <a:t>an </a:t>
            </a:r>
            <a:r>
              <a:rPr lang="en-US" sz="4000" b="1" i="1" dirty="0">
                <a:solidFill>
                  <a:srgbClr val="990033"/>
                </a:solidFill>
              </a:rPr>
              <a:t>avalanche of destruction.” </a:t>
            </a:r>
            <a:br>
              <a:rPr lang="en-US" sz="4000" b="1" i="1" dirty="0">
                <a:solidFill>
                  <a:srgbClr val="990033"/>
                </a:solidFill>
              </a:rPr>
            </a:br>
            <a:r>
              <a:rPr lang="en-US" sz="2400" i="1" dirty="0">
                <a:solidFill>
                  <a:srgbClr val="990033"/>
                </a:solidFill>
              </a:rPr>
              <a:t>Justin Sewell</a:t>
            </a:r>
            <a:endParaRPr lang="en-US" sz="2400" dirty="0">
              <a:solidFill>
                <a:srgbClr val="990033"/>
              </a:solidFill>
            </a:endParaRPr>
          </a:p>
        </p:txBody>
      </p:sp>
    </p:spTree>
    <p:extLst>
      <p:ext uri="{BB962C8B-B14F-4D97-AF65-F5344CB8AC3E}">
        <p14:creationId xmlns:p14="http://schemas.microsoft.com/office/powerpoint/2010/main" val="203846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44" y="400920"/>
            <a:ext cx="4789299" cy="57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893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7134"/>
            <a:ext cx="8229600" cy="1565753"/>
          </a:xfrm>
        </p:spPr>
        <p:txBody>
          <a:bodyPr>
            <a:normAutofit fontScale="90000"/>
          </a:bodyPr>
          <a:lstStyle/>
          <a:p>
            <a:pPr algn="ctr"/>
            <a:r>
              <a:rPr lang="en-US" dirty="0"/>
              <a:t>What makes </a:t>
            </a:r>
            <a:r>
              <a:rPr lang="en-US" dirty="0" smtClean="0"/>
              <a:t/>
            </a:r>
            <a:br>
              <a:rPr lang="en-US" dirty="0" smtClean="0"/>
            </a:br>
            <a:r>
              <a:rPr lang="en-US" dirty="0" smtClean="0"/>
              <a:t>an </a:t>
            </a:r>
            <a:r>
              <a:rPr lang="en-US" dirty="0"/>
              <a:t>Ineffective Team</a:t>
            </a:r>
            <a:r>
              <a:rPr lang="en-US" dirty="0" smtClean="0"/>
              <a:t>?</a:t>
            </a:r>
            <a:endParaRPr lang="en-US" dirty="0"/>
          </a:p>
        </p:txBody>
      </p:sp>
      <p:sp>
        <p:nvSpPr>
          <p:cNvPr id="3" name="Content Placeholder 2"/>
          <p:cNvSpPr>
            <a:spLocks noGrp="1"/>
          </p:cNvSpPr>
          <p:nvPr>
            <p:ph idx="1"/>
          </p:nvPr>
        </p:nvSpPr>
        <p:spPr>
          <a:xfrm>
            <a:off x="457200" y="2755727"/>
            <a:ext cx="8229600" cy="3185190"/>
          </a:xfrm>
        </p:spPr>
        <p:txBody>
          <a:bodyPr/>
          <a:lstStyle/>
          <a:p>
            <a:pPr marL="0" lvl="0" indent="0" algn="ctr" defTabSz="1305960">
              <a:spcBef>
                <a:spcPts val="0"/>
              </a:spcBef>
              <a:buNone/>
            </a:pPr>
            <a:r>
              <a:rPr lang="en-US" sz="4000" b="1" i="1" dirty="0">
                <a:solidFill>
                  <a:srgbClr val="990033"/>
                </a:solidFill>
                <a:latin typeface="Calibri"/>
              </a:rPr>
              <a:t>“After all is said and done, </a:t>
            </a:r>
            <a:endParaRPr lang="en-US" sz="4000" b="1" i="1" dirty="0" smtClean="0">
              <a:solidFill>
                <a:srgbClr val="990033"/>
              </a:solidFill>
              <a:latin typeface="Calibri"/>
            </a:endParaRPr>
          </a:p>
          <a:p>
            <a:pPr marL="0" lvl="0" indent="0" algn="ctr" defTabSz="1305960">
              <a:spcBef>
                <a:spcPts val="0"/>
              </a:spcBef>
              <a:buNone/>
            </a:pPr>
            <a:r>
              <a:rPr lang="en-US" sz="4000" b="1" i="1" dirty="0" smtClean="0">
                <a:solidFill>
                  <a:srgbClr val="990033"/>
                </a:solidFill>
                <a:latin typeface="Calibri"/>
              </a:rPr>
              <a:t>more </a:t>
            </a:r>
            <a:r>
              <a:rPr lang="en-US" sz="4000" b="1" i="1" dirty="0">
                <a:solidFill>
                  <a:srgbClr val="990033"/>
                </a:solidFill>
                <a:latin typeface="Calibri"/>
              </a:rPr>
              <a:t>is said than done.“</a:t>
            </a:r>
            <a:r>
              <a:rPr lang="en-US" sz="4000" b="1" dirty="0">
                <a:solidFill>
                  <a:srgbClr val="990033"/>
                </a:solidFill>
                <a:latin typeface="Calibri"/>
              </a:rPr>
              <a:t/>
            </a:r>
            <a:br>
              <a:rPr lang="en-US" sz="4000" b="1" dirty="0">
                <a:solidFill>
                  <a:srgbClr val="990033"/>
                </a:solidFill>
                <a:latin typeface="Calibri"/>
              </a:rPr>
            </a:br>
            <a:r>
              <a:rPr lang="en-US" sz="2000" b="1" i="1" dirty="0">
                <a:solidFill>
                  <a:srgbClr val="990033"/>
                </a:solidFill>
                <a:latin typeface="Calibri"/>
              </a:rPr>
              <a:t>Aesop</a:t>
            </a:r>
          </a:p>
          <a:p>
            <a:pPr marL="0" indent="0" algn="ctr">
              <a:buNone/>
            </a:pPr>
            <a:endParaRPr lang="en-US" dirty="0"/>
          </a:p>
        </p:txBody>
      </p:sp>
    </p:spTree>
    <p:extLst>
      <p:ext uri="{BB962C8B-B14F-4D97-AF65-F5344CB8AC3E}">
        <p14:creationId xmlns:p14="http://schemas.microsoft.com/office/powerpoint/2010/main" val="138386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1273</TotalTime>
  <Words>1179</Words>
  <Application>Microsoft Office PowerPoint</Application>
  <PresentationFormat>On-screen Show (4:3)</PresentationFormat>
  <Paragraphs>198</Paragraphs>
  <Slides>46</Slides>
  <Notes>43</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NewsPrint</vt:lpstr>
      <vt:lpstr>   Building a Faculty 'A'                           An Opportunity for                       Behavioral Science Faculty to Lead</vt:lpstr>
      <vt:lpstr>Disclosures</vt:lpstr>
      <vt:lpstr>Objectives</vt:lpstr>
      <vt:lpstr>PowerPoint Presentation</vt:lpstr>
      <vt:lpstr>We can all relate to this...</vt:lpstr>
      <vt:lpstr>What makes  an Effective Team?</vt:lpstr>
      <vt:lpstr>HOWEVER..</vt:lpstr>
      <vt:lpstr>PowerPoint Presentation</vt:lpstr>
      <vt:lpstr>What makes  an Ineffective Team?</vt:lpstr>
      <vt:lpstr>Think-Pair-Share </vt:lpstr>
      <vt:lpstr>Team Assessment Tools</vt:lpstr>
      <vt:lpstr>PowerPoint Presentation</vt:lpstr>
      <vt:lpstr>Five Dysfunctions  of a Team  (Lencioni)</vt:lpstr>
      <vt:lpstr>PowerPoint Presentation</vt:lpstr>
      <vt:lpstr>  Mind Tools</vt:lpstr>
      <vt:lpstr>“GRPI” Team Assessment [simple (1-low to 4=high) scale; frames conversation]</vt:lpstr>
      <vt:lpstr>  G = Goal(s)</vt:lpstr>
      <vt:lpstr>  R = Roles/Responsibilities</vt:lpstr>
      <vt:lpstr>P = Processes/Procedures</vt:lpstr>
      <vt:lpstr>I = Interpersonal Relationships</vt:lpstr>
      <vt:lpstr>Your Role as a  Behavioral Science Faculty Leader</vt:lpstr>
      <vt:lpstr>Leadership Assessment: The Importance of Having This in Place</vt:lpstr>
      <vt:lpstr>12 C’s of Team Building</vt:lpstr>
      <vt:lpstr>Building Blocks (to add to the 12 C’s)</vt:lpstr>
      <vt:lpstr>Building Blocks (to add to the 12 C’s)</vt:lpstr>
      <vt:lpstr>Building Blocks (to add to the 12 C’s)</vt:lpstr>
      <vt:lpstr>Building Blocks (to add to the 12 C’s)</vt:lpstr>
      <vt:lpstr>The “Central Maine Way”</vt:lpstr>
      <vt:lpstr>What will be your contribution to building your residency’s  Faculty “A” Team?</vt:lpstr>
      <vt:lpstr> Let’s fly together!</vt:lpstr>
      <vt:lpstr>Share a Common Goal</vt:lpstr>
      <vt:lpstr>Increase Visibility</vt:lpstr>
      <vt:lpstr>                    Having Humility  to Seek Help</vt:lpstr>
      <vt:lpstr>Empowering Others  to Lead</vt:lpstr>
      <vt:lpstr>Always Recognize  Great Work</vt:lpstr>
      <vt:lpstr>Offer Support in              Challenging Times</vt:lpstr>
      <vt:lpstr>Stay Committed to Core Values and Purpose</vt:lpstr>
      <vt:lpstr>PowerPoint Presentation</vt:lpstr>
      <vt:lpstr>PowerPoint Presentation</vt:lpstr>
      <vt:lpstr> </vt:lpstr>
      <vt:lpstr>Small Group Activity </vt:lpstr>
      <vt:lpstr> </vt:lpstr>
      <vt:lpstr>PowerPoint Presentation</vt:lpstr>
      <vt:lpstr>PowerPoint Presentation</vt:lpstr>
      <vt:lpstr>Next Steps</vt:lpstr>
      <vt:lpstr>PowerPoint Presentation</vt:lpstr>
    </vt:vector>
  </TitlesOfParts>
  <Company>STFM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Deborah Taylor</cp:lastModifiedBy>
  <cp:revision>56</cp:revision>
  <dcterms:created xsi:type="dcterms:W3CDTF">2013-07-17T19:19:39Z</dcterms:created>
  <dcterms:modified xsi:type="dcterms:W3CDTF">2016-09-22T22:38:49Z</dcterms:modified>
</cp:coreProperties>
</file>