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50" r:id="rId4"/>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9144000"/>
  <p:notesSz cx="6858000" cy="9144000"/>
  <p:embeddedFontLst>
    <p:embeddedFont>
      <p:font typeface="Roboto"/>
      <p:regular r:id="rId36"/>
      <p:bold r:id="rId37"/>
      <p:italic r:id="rId38"/>
      <p:boldItalic r:id="rId39"/>
    </p:embeddedFont>
    <p:embeddedFont>
      <p:font typeface="Arial Narrow"/>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4" roundtripDataSignature="AMtx7miYIgAxtwCfuanrORGYLof45oo0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ArialNarrow-regular.fntdata"/><Relationship Id="rId20" Type="http://schemas.openxmlformats.org/officeDocument/2006/relationships/slide" Target="slides/slide14.xml"/><Relationship Id="rId42" Type="http://schemas.openxmlformats.org/officeDocument/2006/relationships/font" Target="fonts/ArialNarrow-italic.fntdata"/><Relationship Id="rId41" Type="http://schemas.openxmlformats.org/officeDocument/2006/relationships/font" Target="fonts/ArialNarrow-bold.fntdata"/><Relationship Id="rId22" Type="http://schemas.openxmlformats.org/officeDocument/2006/relationships/slide" Target="slides/slide16.xml"/><Relationship Id="rId44" Type="http://customschemas.google.com/relationships/presentationmetadata" Target="metadata"/><Relationship Id="rId21" Type="http://schemas.openxmlformats.org/officeDocument/2006/relationships/slide" Target="slides/slide15.xml"/><Relationship Id="rId43" Type="http://schemas.openxmlformats.org/officeDocument/2006/relationships/font" Target="fonts/ArialNarrow-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oboto-bold.fntdata"/><Relationship Id="rId14" Type="http://schemas.openxmlformats.org/officeDocument/2006/relationships/slide" Target="slides/slide8.xml"/><Relationship Id="rId36" Type="http://schemas.openxmlformats.org/officeDocument/2006/relationships/font" Target="fonts/Roboto-regular.fntdata"/><Relationship Id="rId17" Type="http://schemas.openxmlformats.org/officeDocument/2006/relationships/slide" Target="slides/slide11.xml"/><Relationship Id="rId39" Type="http://schemas.openxmlformats.org/officeDocument/2006/relationships/font" Target="fonts/Roboto-boldItalic.fntdata"/><Relationship Id="rId16" Type="http://schemas.openxmlformats.org/officeDocument/2006/relationships/slide" Target="slides/slide10.xml"/><Relationship Id="rId38" Type="http://schemas.openxmlformats.org/officeDocument/2006/relationships/font" Target="fonts/Roboto-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nchs/fastats/immunize.htm" TargetMode="External"/><Relationship Id="rId3" Type="http://schemas.openxmlformats.org/officeDocument/2006/relationships/hyperlink" Target="https://www.cdc.gov/mmwr/volumes/70/wr/mm7003a2.htm"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olleverywhere.com/"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mmwr/volumes/67/wr/mm6740a4.htm#T1_down"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ncsl.org/research/health/school-immunization-exemption-state-laws.aspx"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 name="Google Shape;50;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27481a60d7_0_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27481a60d7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shows the pervasiveness states that allow non-medical exemptions. </a:t>
            </a:r>
            <a:endParaRPr/>
          </a:p>
        </p:txBody>
      </p:sp>
      <p:sp>
        <p:nvSpPr>
          <p:cNvPr id="121" name="Google Shape;121;g127481a60d7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220d0a92c8_0_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220d0a92c8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1900">
                <a:solidFill>
                  <a:srgbClr val="333333"/>
                </a:solidFill>
                <a:latin typeface="Arial"/>
                <a:ea typeface="Arial"/>
                <a:cs typeface="Arial"/>
                <a:sym typeface="Arial"/>
              </a:rPr>
              <a:t>Nevertheless, the </a:t>
            </a:r>
            <a:r>
              <a:rPr lang="en-US" sz="1900">
                <a:solidFill>
                  <a:srgbClr val="981B1E"/>
                </a:solidFill>
                <a:uFill>
                  <a:noFill/>
                </a:uFill>
                <a:latin typeface="Arial"/>
                <a:ea typeface="Arial"/>
                <a:cs typeface="Arial"/>
                <a:sym typeface="Arial"/>
                <a:hlinkClick r:id="rId2">
                  <a:extLst>
                    <a:ext uri="{A12FA001-AC4F-418D-AE19-62706E023703}">
                      <ahyp:hlinkClr val="tx"/>
                    </a:ext>
                  </a:extLst>
                </a:hlinkClick>
              </a:rPr>
              <a:t>CDC reports</a:t>
            </a:r>
            <a:r>
              <a:rPr lang="en-US" sz="1900">
                <a:solidFill>
                  <a:srgbClr val="333333"/>
                </a:solidFill>
                <a:latin typeface="Arial"/>
                <a:ea typeface="Arial"/>
                <a:cs typeface="Arial"/>
                <a:sym typeface="Arial"/>
              </a:rPr>
              <a:t> that more than 90% of US children up to age 24 months are immunized via injection against several diseases, including measles, mumps, and rubella; almost 93% have received at least 3 of the 4 recommended injections of polio vaccine. And approximately </a:t>
            </a:r>
            <a:r>
              <a:rPr lang="en-US" sz="1900">
                <a:solidFill>
                  <a:srgbClr val="981B1E"/>
                </a:solidFill>
                <a:uFill>
                  <a:noFill/>
                </a:uFill>
                <a:latin typeface="Arial"/>
                <a:ea typeface="Arial"/>
                <a:cs typeface="Arial"/>
                <a:sym typeface="Arial"/>
                <a:hlinkClick r:id="rId3">
                  <a:extLst>
                    <a:ext uri="{A12FA001-AC4F-418D-AE19-62706E023703}">
                      <ahyp:hlinkClr val="tx"/>
                    </a:ext>
                  </a:extLst>
                </a:hlinkClick>
              </a:rPr>
              <a:t>95% of kindergarteners</a:t>
            </a:r>
            <a:r>
              <a:rPr lang="en-US" sz="1900">
                <a:solidFill>
                  <a:srgbClr val="333333"/>
                </a:solidFill>
                <a:latin typeface="Arial"/>
                <a:ea typeface="Arial"/>
                <a:cs typeface="Arial"/>
                <a:sym typeface="Arial"/>
              </a:rPr>
              <a:t> had received state-required vaccines for the 2019-2020 school year.</a:t>
            </a:r>
            <a:endParaRPr sz="1900">
              <a:solidFill>
                <a:srgbClr val="333333"/>
              </a:solidFill>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t/>
            </a:r>
            <a:endParaRPr sz="1900">
              <a:solidFill>
                <a:srgbClr val="333333"/>
              </a:solidFill>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rPr lang="en-US" sz="1900">
                <a:solidFill>
                  <a:srgbClr val="333333"/>
                </a:solidFill>
                <a:latin typeface="Arial"/>
                <a:ea typeface="Arial"/>
                <a:cs typeface="Arial"/>
                <a:sym typeface="Arial"/>
              </a:rPr>
              <a:t>The vaccine rate fell by 1% for the 2020-2021 school year for kindergarteners to 94% for required school vaccinations. This equates to around 35,000 more children entering school without completed vaccinations. </a:t>
            </a:r>
            <a:endParaRPr/>
          </a:p>
        </p:txBody>
      </p:sp>
      <p:sp>
        <p:nvSpPr>
          <p:cNvPr id="130" name="Google Shape;130;g1220d0a92c8_0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228d31f26d_0_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228d31f26d_0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1228d31f26d_0_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228d31f26d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228d31f26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g1228d31f26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220d0a92c8_0_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220d0a92c8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600">
                <a:solidFill>
                  <a:srgbClr val="444444"/>
                </a:solidFill>
                <a:latin typeface="Verdana"/>
                <a:ea typeface="Verdana"/>
                <a:cs typeface="Verdana"/>
                <a:sym typeface="Verdana"/>
              </a:rPr>
              <a:t>(51%) of pediatric offices in the United States have a policy to dismiss families that refuse childhood vaccines, whereas 37% of physicians reported often/always doing this themselves. Physicians more </a:t>
            </a:r>
            <a:r>
              <a:rPr lang="en-US" sz="1600">
                <a:solidFill>
                  <a:srgbClr val="444444"/>
                </a:solidFill>
                <a:latin typeface="Verdana"/>
                <a:ea typeface="Verdana"/>
                <a:cs typeface="Verdana"/>
                <a:sym typeface="Verdana"/>
              </a:rPr>
              <a:t>often</a:t>
            </a:r>
            <a:r>
              <a:rPr lang="en-US" sz="1600">
                <a:solidFill>
                  <a:srgbClr val="444444"/>
                </a:solidFill>
                <a:latin typeface="Verdana"/>
                <a:ea typeface="Verdana"/>
                <a:cs typeface="Verdana"/>
                <a:sym typeface="Verdana"/>
              </a:rPr>
              <a:t> dismissed patients for refusing rather than spreading out vaccines in the primary series. </a:t>
            </a:r>
            <a:endParaRPr sz="1600">
              <a:solidFill>
                <a:srgbClr val="444444"/>
              </a:solidFill>
              <a:latin typeface="Verdana"/>
              <a:ea typeface="Verdana"/>
              <a:cs typeface="Verdana"/>
              <a:sym typeface="Verdana"/>
            </a:endParaRPr>
          </a:p>
        </p:txBody>
      </p:sp>
      <p:sp>
        <p:nvSpPr>
          <p:cNvPr id="153" name="Google Shape;153;g1220d0a92c8_0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228d31f26d_0_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228d31f26d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Whereas measles was thought to have been eliminated from the US in 2000, we have seen local outbreaks of this vaccine preventable illness and </a:t>
            </a:r>
            <a:r>
              <a:rPr lang="en-US"/>
              <a:t>others</a:t>
            </a:r>
            <a:r>
              <a:rPr lang="en-US"/>
              <a:t> in recent years. A child that is not vaccinated is 35 times more likely to contract measles than is a vaccinated child. Slipping vaccination rates weaken herd immunity that protects the population at large, particularly children who are unable to get vaccinated for medical reasons. The target vaccination coverage rate to achieve ideal </a:t>
            </a:r>
            <a:r>
              <a:rPr lang="en-US"/>
              <a:t>herd</a:t>
            </a:r>
            <a:r>
              <a:rPr lang="en-US"/>
              <a:t> immunity is 90-95% depending on the infectious agent. For measles because it is so contagious 95% </a:t>
            </a:r>
            <a:r>
              <a:rPr lang="en-US"/>
              <a:t>vaccination</a:t>
            </a:r>
            <a:r>
              <a:rPr lang="en-US"/>
              <a:t> is ideal. </a:t>
            </a:r>
            <a:endParaRPr/>
          </a:p>
        </p:txBody>
      </p:sp>
      <p:sp>
        <p:nvSpPr>
          <p:cNvPr id="163" name="Google Shape;163;g1228d31f26d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228d31f26d_0_6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228d31f26d_0_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1228d31f26d_0_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22eace47bf_1_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22eace47bf_1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g122eace47bf_1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220d0a92c8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220d0a92c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g1220d0a92c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228d31f26d_0_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228d31f26d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Many families will spend hours performing research and will see you as less credible if you are not able to respond to your exact concern. It is important to be seen as a credible resource of reliable information to vaccine questioning and hesitant families. </a:t>
            </a:r>
            <a:endParaRPr/>
          </a:p>
        </p:txBody>
      </p:sp>
      <p:sp>
        <p:nvSpPr>
          <p:cNvPr id="201" name="Google Shape;201;g1228d31f26d_0_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220d0a92c8_0_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220d0a92c8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One of the strongest recommendations is to change how we present vaccination within a visit. Instead of “would you like your infant to get their Hep B today?” use a statement like, “today we are going to give George his Hep B shot that is due.” This is called a presumptive approach.</a:t>
            </a:r>
            <a:endParaRPr/>
          </a:p>
        </p:txBody>
      </p:sp>
      <p:sp>
        <p:nvSpPr>
          <p:cNvPr id="209" name="Google Shape;209;g1220d0a92c8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255a847892_0_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255a847892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One great resource is a book by a fellow family physician Dr. Gretchen LaSalle. In one part of her book she shares multiple frameworks that providers can use in vaccine discussions. One of those frameworks is also highlighted by the AAP called CASE, which stands for corroborate, about me, science, and explain/advise. </a:t>
            </a:r>
            <a:r>
              <a:rPr lang="en-US"/>
              <a:t>Acknowledge</a:t>
            </a:r>
            <a:r>
              <a:rPr lang="en-US"/>
              <a:t> their concern and find something you CAN agree with them on. Then describe what you have done to become an expert on the topic. Follow that with what science says about their question and finish with your recommendation. </a:t>
            </a:r>
            <a:endParaRPr/>
          </a:p>
        </p:txBody>
      </p:sp>
      <p:sp>
        <p:nvSpPr>
          <p:cNvPr id="217" name="Google Shape;217;g1255a847892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255a847892_0_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255a847892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As family physicians we can begin conversations about the importance of childhood vaccines before birth. One great thing to tie this discussion to is the tdap vaccine in the third trimester. Then after the baby is born, don’t just talk about vaccines at well child checks. Bring this up at any visit in the office. And it can be overwhelming to dig into these conversations. Instead, consider </a:t>
            </a:r>
            <a:r>
              <a:rPr lang="en-US"/>
              <a:t>spending</a:t>
            </a:r>
            <a:r>
              <a:rPr lang="en-US"/>
              <a:t> small amounts of time over multiple visits to work on this issue with families.</a:t>
            </a:r>
            <a:endParaRPr/>
          </a:p>
        </p:txBody>
      </p:sp>
      <p:sp>
        <p:nvSpPr>
          <p:cNvPr id="226" name="Google Shape;226;g1255a847892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255a847892_0_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255a847892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Make sure your vaccine program is a well oiled machine. There are MANY things we can all do to make our vaccine programs run well and demonstrate our </a:t>
            </a:r>
            <a:r>
              <a:rPr lang="en-US"/>
              <a:t>commitment</a:t>
            </a:r>
            <a:r>
              <a:rPr lang="en-US"/>
              <a:t> to effective and efficient vaccination. Some highlights include joining the Vaccines for Children program (QR code to the CDCs website about this below). On the right is a link to the CDCs resource page on how to foster vaccination in your clinic. Some of my favorite points include </a:t>
            </a:r>
            <a:r>
              <a:rPr lang="en-US"/>
              <a:t>identifying</a:t>
            </a:r>
            <a:r>
              <a:rPr lang="en-US"/>
              <a:t> vaccine champions, using standing orders, and </a:t>
            </a:r>
            <a:r>
              <a:rPr lang="en-US"/>
              <a:t>scheduling </a:t>
            </a:r>
            <a:r>
              <a:rPr lang="en-US"/>
              <a:t>next dose before patient leaves the clinic. </a:t>
            </a:r>
            <a:endParaRPr/>
          </a:p>
        </p:txBody>
      </p:sp>
      <p:sp>
        <p:nvSpPr>
          <p:cNvPr id="234" name="Google Shape;234;g1255a847892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255a847892_0_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255a847892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It is really important to educate your entire team. We really like the resources from the Pediatric Infectious Diseases Society, highlighted on the left of this slide. It includes self directed modules as well as info about “the purple book” app which is a great point of care resource. On the right you can access the AAP’s communication toolkit which includes resources for patients and providers. And at the bottom is CHOP’s patient facing app to help connect families to accurate information about vaccines. </a:t>
            </a:r>
            <a:endParaRPr/>
          </a:p>
        </p:txBody>
      </p:sp>
      <p:sp>
        <p:nvSpPr>
          <p:cNvPr id="245" name="Google Shape;245;g1255a847892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220d0a92c8_0_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220d0a92c8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g1220d0a92c8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255a847892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255a84789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g1255a84789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220d0a92c8_0_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220d0a92c8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g1220d0a92c8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2665546bd3_0_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2665546bd3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g12665546bd3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Humans place a lot of weight on anecdotal evidence and that leads them to assume causal relationships where none actually exists. This creates confirmation bias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Medical professionals are trained to think probabilistically where the general population tends to think heuristically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can create a divide when we are discussing the science behind immunization practices and we are butting up against emotional and anecdotal stories of why parents should accept the recommended primary immunization series. </a:t>
            </a:r>
            <a:endParaRPr/>
          </a:p>
        </p:txBody>
      </p:sp>
      <p:sp>
        <p:nvSpPr>
          <p:cNvPr id="63" name="Google Shape;63;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22b26e4e5a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71" name="Google Shape;71;g122b26e4e5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https://www.polleverywhere.com/</a:t>
            </a:r>
            <a:endParaRPr/>
          </a:p>
          <a:p>
            <a:pPr indent="0" lvl="0" marL="0" rtl="0" algn="l">
              <a:spcBef>
                <a:spcPts val="0"/>
              </a:spcBef>
              <a:spcAft>
                <a:spcPts val="0"/>
              </a:spcAft>
              <a:buNone/>
            </a:pPr>
            <a:r>
              <a:t/>
            </a:r>
            <a:endParaRPr/>
          </a:p>
        </p:txBody>
      </p:sp>
      <p:sp>
        <p:nvSpPr>
          <p:cNvPr id="72" name="Google Shape;72;g122b26e4e5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27481a60d7_0_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81" name="Google Shape;81;g127481a60d7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g127481a60d7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22eace47bf_1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88" name="Google Shape;88;g122eace47bf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g122eace47bf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220d0a92c8_0_6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95" name="Google Shape;95;g1220d0a92c8_0_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350">
                <a:highlight>
                  <a:srgbClr val="FFFFFF"/>
                </a:highlight>
                <a:latin typeface="Arial"/>
                <a:ea typeface="Arial"/>
                <a:cs typeface="Arial"/>
                <a:sym typeface="Arial"/>
              </a:rPr>
              <a:t>Widespread public support for childhood vaccines creates a wall preventing contagious diseases like measles and polio from spreading in the U.S., but a breach in that wall appeared in 2015 and it has not been repaired. </a:t>
            </a:r>
            <a:endParaRPr sz="1350">
              <a:highlight>
                <a:srgbClr val="FFFFFF"/>
              </a:highlight>
              <a:latin typeface="Arial"/>
              <a:ea typeface="Arial"/>
              <a:cs typeface="Arial"/>
              <a:sym typeface="Arial"/>
            </a:endParaRPr>
          </a:p>
          <a:p>
            <a:pPr indent="0" lvl="0" marL="0" rtl="0" algn="l">
              <a:spcBef>
                <a:spcPts val="0"/>
              </a:spcBef>
              <a:spcAft>
                <a:spcPts val="0"/>
              </a:spcAft>
              <a:buNone/>
            </a:pPr>
            <a:r>
              <a:t/>
            </a:r>
            <a:endParaRPr sz="1350">
              <a:highlight>
                <a:srgbClr val="FFFFFF"/>
              </a:highlight>
              <a:latin typeface="Arial"/>
              <a:ea typeface="Arial"/>
              <a:cs typeface="Arial"/>
              <a:sym typeface="Arial"/>
            </a:endParaRPr>
          </a:p>
          <a:p>
            <a:pPr indent="-304800" lvl="0" marL="457200" rtl="0" algn="l">
              <a:lnSpc>
                <a:spcPct val="115000"/>
              </a:lnSpc>
              <a:spcBef>
                <a:spcPts val="0"/>
              </a:spcBef>
              <a:spcAft>
                <a:spcPts val="0"/>
              </a:spcAft>
              <a:buClr>
                <a:srgbClr val="666666"/>
              </a:buClr>
              <a:buSzPts val="1200"/>
              <a:buChar char="●"/>
            </a:pPr>
            <a:r>
              <a:rPr lang="en-US">
                <a:solidFill>
                  <a:srgbClr val="666666"/>
                </a:solidFill>
                <a:highlight>
                  <a:srgbClr val="FFFFFF"/>
                </a:highlight>
                <a:latin typeface="Arial"/>
                <a:ea typeface="Arial"/>
                <a:cs typeface="Arial"/>
                <a:sym typeface="Arial"/>
              </a:rPr>
              <a:t>84% in U.S. say vaccinating children is important, down from 94% in 2001</a:t>
            </a:r>
            <a:endParaRPr>
              <a:solidFill>
                <a:srgbClr val="666666"/>
              </a:solidFill>
              <a:highlight>
                <a:srgbClr val="FFFFFF"/>
              </a:highlight>
              <a:latin typeface="Arial"/>
              <a:ea typeface="Arial"/>
              <a:cs typeface="Arial"/>
              <a:sym typeface="Arial"/>
            </a:endParaRPr>
          </a:p>
          <a:p>
            <a:pPr indent="-304800" lvl="0" marL="457200" rtl="0" algn="l">
              <a:lnSpc>
                <a:spcPct val="115000"/>
              </a:lnSpc>
              <a:spcBef>
                <a:spcPts val="0"/>
              </a:spcBef>
              <a:spcAft>
                <a:spcPts val="0"/>
              </a:spcAft>
              <a:buClr>
                <a:srgbClr val="666666"/>
              </a:buClr>
              <a:buSzPts val="1200"/>
              <a:buChar char="●"/>
            </a:pPr>
            <a:r>
              <a:rPr lang="en-US">
                <a:solidFill>
                  <a:srgbClr val="666666"/>
                </a:solidFill>
                <a:highlight>
                  <a:srgbClr val="FFFFFF"/>
                </a:highlight>
                <a:latin typeface="Arial"/>
                <a:ea typeface="Arial"/>
                <a:cs typeface="Arial"/>
                <a:sym typeface="Arial"/>
              </a:rPr>
              <a:t>86% say vaccines are not more dangerous than the diseases they prevent</a:t>
            </a:r>
            <a:endParaRPr>
              <a:solidFill>
                <a:srgbClr val="666666"/>
              </a:solidFill>
              <a:highlight>
                <a:srgbClr val="FFFFFF"/>
              </a:highlight>
              <a:latin typeface="Arial"/>
              <a:ea typeface="Arial"/>
              <a:cs typeface="Arial"/>
              <a:sym typeface="Arial"/>
            </a:endParaRPr>
          </a:p>
          <a:p>
            <a:pPr indent="-304800" lvl="0" marL="457200" rtl="0" algn="l">
              <a:lnSpc>
                <a:spcPct val="115000"/>
              </a:lnSpc>
              <a:spcBef>
                <a:spcPts val="0"/>
              </a:spcBef>
              <a:spcAft>
                <a:spcPts val="0"/>
              </a:spcAft>
              <a:buClr>
                <a:srgbClr val="666666"/>
              </a:buClr>
              <a:buSzPts val="1200"/>
              <a:buChar char="●"/>
            </a:pPr>
            <a:r>
              <a:rPr lang="en-US">
                <a:solidFill>
                  <a:srgbClr val="666666"/>
                </a:solidFill>
                <a:highlight>
                  <a:srgbClr val="FFFFFF"/>
                </a:highlight>
                <a:latin typeface="Arial"/>
                <a:ea typeface="Arial"/>
                <a:cs typeface="Arial"/>
                <a:sym typeface="Arial"/>
              </a:rPr>
              <a:t>45% of Americans say vaccines do not cause autism in children</a:t>
            </a:r>
            <a:endParaRPr sz="1350">
              <a:highlight>
                <a:srgbClr val="FFFFFF"/>
              </a:highlight>
              <a:latin typeface="Arial"/>
              <a:ea typeface="Arial"/>
              <a:cs typeface="Arial"/>
              <a:sym typeface="Arial"/>
            </a:endParaRPr>
          </a:p>
        </p:txBody>
      </p:sp>
      <p:sp>
        <p:nvSpPr>
          <p:cNvPr id="96" name="Google Shape;96;g1220d0a92c8_0_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220d0a92c8_0_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220d0a92c8_0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https://www.cdc.gov/mmwr/volumes/67/wr/mm6740a4.htm#T1_down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Only </a:t>
            </a:r>
            <a:r>
              <a:rPr lang="en-US"/>
              <a:t>about</a:t>
            </a:r>
            <a:r>
              <a:rPr lang="en-US"/>
              <a:t> 70.4% of children aged 19-35 months in the US were fully vaccinated as per guidelines from the Advisory Committee on Immunization practices. Many are able to opt out of school required vaccinations by obtaining nonmedical exemptions due to religious or </a:t>
            </a:r>
            <a:r>
              <a:rPr lang="en-US"/>
              <a:t>philosophical</a:t>
            </a:r>
            <a:r>
              <a:rPr lang="en-US"/>
              <a:t> beliefs.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03" name="Google Shape;103;g1220d0a92c8_0_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228d31f26d_0_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228d31f26d_0_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u="sng">
                <a:solidFill>
                  <a:srgbClr val="0A5C77"/>
                </a:solidFill>
                <a:highlight>
                  <a:srgbClr val="FFFFFF"/>
                </a:highlight>
                <a:latin typeface="Roboto"/>
                <a:ea typeface="Roboto"/>
                <a:cs typeface="Roboto"/>
                <a:sym typeface="Roboto"/>
                <a:hlinkClick r:id="rId2">
                  <a:extLst>
                    <a:ext uri="{A12FA001-AC4F-418D-AE19-62706E023703}">
                      <ahyp:hlinkClr val="tx"/>
                    </a:ext>
                  </a:extLst>
                </a:hlinkClick>
              </a:rPr>
              <a:t>According to the National Conference of State Legislatures</a:t>
            </a:r>
            <a:r>
              <a:rPr lang="en-US">
                <a:solidFill>
                  <a:srgbClr val="09142A"/>
                </a:solidFill>
                <a:highlight>
                  <a:srgbClr val="FFFFFF"/>
                </a:highlight>
                <a:latin typeface="Roboto"/>
                <a:ea typeface="Roboto"/>
                <a:cs typeface="Roboto"/>
                <a:sym typeface="Roboto"/>
              </a:rPr>
              <a:t>, 44 states have provisions that allow parents to exempt their children from receiving a vaccine if it contradicts their religious beliefs, and 15 states permit philosophical exemptions based on moral, personal or other beliefs.</a:t>
            </a:r>
            <a:endParaRPr>
              <a:solidFill>
                <a:srgbClr val="09142A"/>
              </a:solidFill>
              <a:highlight>
                <a:srgbClr val="FFFFFF"/>
              </a:highlight>
              <a:latin typeface="Roboto"/>
              <a:ea typeface="Roboto"/>
              <a:cs typeface="Roboto"/>
              <a:sym typeface="Roboto"/>
            </a:endParaRPr>
          </a:p>
          <a:p>
            <a:pPr indent="0" lvl="0" marL="0" rtl="0" algn="l">
              <a:lnSpc>
                <a:spcPct val="115000"/>
              </a:lnSpc>
              <a:spcBef>
                <a:spcPts val="2300"/>
              </a:spcBef>
              <a:spcAft>
                <a:spcPts val="0"/>
              </a:spcAft>
              <a:buClr>
                <a:schemeClr val="dk1"/>
              </a:buClr>
              <a:buSzPts val="1100"/>
              <a:buFont typeface="Arial"/>
              <a:buNone/>
            </a:pPr>
            <a:r>
              <a:rPr lang="en-US">
                <a:solidFill>
                  <a:srgbClr val="09142A"/>
                </a:solidFill>
                <a:highlight>
                  <a:srgbClr val="FFFFFF"/>
                </a:highlight>
                <a:latin typeface="Roboto"/>
                <a:ea typeface="Roboto"/>
                <a:cs typeface="Roboto"/>
                <a:sym typeface="Roboto"/>
              </a:rPr>
              <a:t>The researchers investigated this last group of states using data collected from the CDC and state health departments for school years 2009-2010 to 2016-2017. These data were used to establish NME rates among entering kindergarteners in each state and, where possible, at the county level.</a:t>
            </a:r>
            <a:endParaRPr>
              <a:solidFill>
                <a:srgbClr val="09142A"/>
              </a:solidFill>
              <a:highlight>
                <a:srgbClr val="FFFFFF"/>
              </a:highlight>
              <a:latin typeface="Roboto"/>
              <a:ea typeface="Roboto"/>
              <a:cs typeface="Roboto"/>
              <a:sym typeface="Roboto"/>
            </a:endParaRPr>
          </a:p>
          <a:p>
            <a:pPr indent="0" lvl="0" marL="0" rtl="0" algn="l">
              <a:spcBef>
                <a:spcPts val="2300"/>
              </a:spcBef>
              <a:spcAft>
                <a:spcPts val="0"/>
              </a:spcAft>
              <a:buNone/>
            </a:pPr>
            <a:r>
              <a:t/>
            </a:r>
            <a:endParaRPr/>
          </a:p>
        </p:txBody>
      </p:sp>
      <p:sp>
        <p:nvSpPr>
          <p:cNvPr id="112" name="Google Shape;112;g1228d31f26d_0_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10"/>
          <p:cNvSpPr txBox="1"/>
          <p:nvPr>
            <p:ph type="ctrTitle"/>
          </p:nvPr>
        </p:nvSpPr>
        <p:spPr>
          <a:xfrm>
            <a:off x="1143000" y="2753139"/>
            <a:ext cx="6858000" cy="756824"/>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10"/>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000"/>
              <a:buNone/>
              <a:defRPr sz="20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14"/>
          <p:cNvSpPr txBox="1"/>
          <p:nvPr>
            <p:ph type="title"/>
          </p:nvPr>
        </p:nvSpPr>
        <p:spPr>
          <a:xfrm>
            <a:off x="623888" y="2862470"/>
            <a:ext cx="7886700" cy="170000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3600"/>
              <a:buFont typeface="Arial"/>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400"/>
              <a:buNone/>
              <a:defRPr sz="2400">
                <a:solidFill>
                  <a:schemeClr val="accent1"/>
                </a:solidFill>
              </a:defRPr>
            </a:lvl1pPr>
            <a:lvl2pPr indent="-228600" lvl="1" marL="914400" algn="l">
              <a:lnSpc>
                <a:spcPct val="90000"/>
              </a:lnSpc>
              <a:spcBef>
                <a:spcPts val="500"/>
              </a:spcBef>
              <a:spcAft>
                <a:spcPts val="0"/>
              </a:spcAft>
              <a:buClr>
                <a:srgbClr val="ADB590"/>
              </a:buClr>
              <a:buSzPts val="2000"/>
              <a:buNone/>
              <a:defRPr sz="2000">
                <a:solidFill>
                  <a:srgbClr val="ADB590"/>
                </a:solidFill>
              </a:defRPr>
            </a:lvl2pPr>
            <a:lvl3pPr indent="-228600" lvl="2" marL="1371600" algn="l">
              <a:lnSpc>
                <a:spcPct val="90000"/>
              </a:lnSpc>
              <a:spcBef>
                <a:spcPts val="500"/>
              </a:spcBef>
              <a:spcAft>
                <a:spcPts val="0"/>
              </a:spcAft>
              <a:buClr>
                <a:srgbClr val="ADB590"/>
              </a:buClr>
              <a:buSzPts val="1800"/>
              <a:buNone/>
              <a:defRPr sz="1800">
                <a:solidFill>
                  <a:srgbClr val="ADB590"/>
                </a:solidFill>
              </a:defRPr>
            </a:lvl3pPr>
            <a:lvl4pPr indent="-228600" lvl="3" marL="1828800" algn="l">
              <a:lnSpc>
                <a:spcPct val="90000"/>
              </a:lnSpc>
              <a:spcBef>
                <a:spcPts val="500"/>
              </a:spcBef>
              <a:spcAft>
                <a:spcPts val="0"/>
              </a:spcAft>
              <a:buClr>
                <a:srgbClr val="ADB590"/>
              </a:buClr>
              <a:buSzPts val="1600"/>
              <a:buNone/>
              <a:defRPr sz="1600">
                <a:solidFill>
                  <a:srgbClr val="ADB590"/>
                </a:solidFill>
              </a:defRPr>
            </a:lvl4pPr>
            <a:lvl5pPr indent="-228600" lvl="4" marL="2286000" algn="l">
              <a:lnSpc>
                <a:spcPct val="90000"/>
              </a:lnSpc>
              <a:spcBef>
                <a:spcPts val="500"/>
              </a:spcBef>
              <a:spcAft>
                <a:spcPts val="0"/>
              </a:spcAft>
              <a:buClr>
                <a:srgbClr val="ADB590"/>
              </a:buClr>
              <a:buSzPts val="1600"/>
              <a:buNone/>
              <a:defRPr sz="1600">
                <a:solidFill>
                  <a:srgbClr val="ADB590"/>
                </a:solidFill>
              </a:defRPr>
            </a:lvl5pPr>
            <a:lvl6pPr indent="-228600" lvl="5" marL="2743200" algn="l">
              <a:lnSpc>
                <a:spcPct val="90000"/>
              </a:lnSpc>
              <a:spcBef>
                <a:spcPts val="500"/>
              </a:spcBef>
              <a:spcAft>
                <a:spcPts val="0"/>
              </a:spcAft>
              <a:buClr>
                <a:srgbClr val="ADB590"/>
              </a:buClr>
              <a:buSzPts val="1600"/>
              <a:buNone/>
              <a:defRPr sz="1600">
                <a:solidFill>
                  <a:srgbClr val="ADB590"/>
                </a:solidFill>
              </a:defRPr>
            </a:lvl6pPr>
            <a:lvl7pPr indent="-228600" lvl="6" marL="3200400" algn="l">
              <a:lnSpc>
                <a:spcPct val="90000"/>
              </a:lnSpc>
              <a:spcBef>
                <a:spcPts val="500"/>
              </a:spcBef>
              <a:spcAft>
                <a:spcPts val="0"/>
              </a:spcAft>
              <a:buClr>
                <a:srgbClr val="ADB590"/>
              </a:buClr>
              <a:buSzPts val="1600"/>
              <a:buNone/>
              <a:defRPr sz="1600">
                <a:solidFill>
                  <a:srgbClr val="ADB590"/>
                </a:solidFill>
              </a:defRPr>
            </a:lvl7pPr>
            <a:lvl8pPr indent="-228600" lvl="7" marL="3657600" algn="l">
              <a:lnSpc>
                <a:spcPct val="90000"/>
              </a:lnSpc>
              <a:spcBef>
                <a:spcPts val="500"/>
              </a:spcBef>
              <a:spcAft>
                <a:spcPts val="0"/>
              </a:spcAft>
              <a:buClr>
                <a:srgbClr val="ADB590"/>
              </a:buClr>
              <a:buSzPts val="1600"/>
              <a:buNone/>
              <a:defRPr sz="1600">
                <a:solidFill>
                  <a:srgbClr val="ADB590"/>
                </a:solidFill>
              </a:defRPr>
            </a:lvl8pPr>
            <a:lvl9pPr indent="-228600" lvl="8" marL="4114800" algn="l">
              <a:lnSpc>
                <a:spcPct val="90000"/>
              </a:lnSpc>
              <a:spcBef>
                <a:spcPts val="500"/>
              </a:spcBef>
              <a:spcAft>
                <a:spcPts val="0"/>
              </a:spcAft>
              <a:buClr>
                <a:srgbClr val="ADB590"/>
              </a:buClr>
              <a:buSzPts val="1600"/>
              <a:buNone/>
              <a:defRPr sz="1600">
                <a:solidFill>
                  <a:srgbClr val="ADB590"/>
                </a:solidFill>
              </a:defRPr>
            </a:lvl9pPr>
          </a:lstStyle>
          <a:p/>
        </p:txBody>
      </p:sp>
      <p:sp>
        <p:nvSpPr>
          <p:cNvPr id="24" name="Google Shape;24;p14"/>
          <p:cNvSpPr txBox="1"/>
          <p:nvPr>
            <p:ph idx="12" type="sldNum"/>
          </p:nvPr>
        </p:nvSpPr>
        <p:spPr>
          <a:xfrm>
            <a:off x="126724" y="6629400"/>
            <a:ext cx="2057400" cy="2286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accent1"/>
                </a:solidFill>
                <a:latin typeface="Arial Narrow"/>
                <a:ea typeface="Arial Narrow"/>
                <a:cs typeface="Arial Narrow"/>
                <a:sym typeface="Arial Narrow"/>
              </a:defRPr>
            </a:lvl1pPr>
            <a:lvl2pPr indent="0" lvl="1" marL="0" algn="l">
              <a:spcBef>
                <a:spcPts val="0"/>
              </a:spcBef>
              <a:buNone/>
              <a:defRPr b="0" i="0" sz="1200" u="none" cap="none" strike="noStrike">
                <a:solidFill>
                  <a:schemeClr val="accent1"/>
                </a:solidFill>
                <a:latin typeface="Arial Narrow"/>
                <a:ea typeface="Arial Narrow"/>
                <a:cs typeface="Arial Narrow"/>
                <a:sym typeface="Arial Narrow"/>
              </a:defRPr>
            </a:lvl2pPr>
            <a:lvl3pPr indent="0" lvl="2" marL="0" algn="l">
              <a:spcBef>
                <a:spcPts val="0"/>
              </a:spcBef>
              <a:buNone/>
              <a:defRPr b="0" i="0" sz="1200" u="none" cap="none" strike="noStrike">
                <a:solidFill>
                  <a:schemeClr val="accent1"/>
                </a:solidFill>
                <a:latin typeface="Arial Narrow"/>
                <a:ea typeface="Arial Narrow"/>
                <a:cs typeface="Arial Narrow"/>
                <a:sym typeface="Arial Narrow"/>
              </a:defRPr>
            </a:lvl3pPr>
            <a:lvl4pPr indent="0" lvl="3" marL="0" algn="l">
              <a:spcBef>
                <a:spcPts val="0"/>
              </a:spcBef>
              <a:buNone/>
              <a:defRPr b="0" i="0" sz="1200" u="none" cap="none" strike="noStrike">
                <a:solidFill>
                  <a:schemeClr val="accent1"/>
                </a:solidFill>
                <a:latin typeface="Arial Narrow"/>
                <a:ea typeface="Arial Narrow"/>
                <a:cs typeface="Arial Narrow"/>
                <a:sym typeface="Arial Narrow"/>
              </a:defRPr>
            </a:lvl4pPr>
            <a:lvl5pPr indent="0" lvl="4" marL="0" algn="l">
              <a:spcBef>
                <a:spcPts val="0"/>
              </a:spcBef>
              <a:buNone/>
              <a:defRPr b="0" i="0" sz="1200" u="none" cap="none" strike="noStrike">
                <a:solidFill>
                  <a:schemeClr val="accent1"/>
                </a:solidFill>
                <a:latin typeface="Arial Narrow"/>
                <a:ea typeface="Arial Narrow"/>
                <a:cs typeface="Arial Narrow"/>
                <a:sym typeface="Arial Narrow"/>
              </a:defRPr>
            </a:lvl5pPr>
            <a:lvl6pPr indent="0" lvl="5" marL="0" algn="l">
              <a:spcBef>
                <a:spcPts val="0"/>
              </a:spcBef>
              <a:buNone/>
              <a:defRPr b="0" i="0" sz="1200" u="none" cap="none" strike="noStrike">
                <a:solidFill>
                  <a:schemeClr val="accent1"/>
                </a:solidFill>
                <a:latin typeface="Arial Narrow"/>
                <a:ea typeface="Arial Narrow"/>
                <a:cs typeface="Arial Narrow"/>
                <a:sym typeface="Arial Narrow"/>
              </a:defRPr>
            </a:lvl6pPr>
            <a:lvl7pPr indent="0" lvl="6" marL="0" algn="l">
              <a:spcBef>
                <a:spcPts val="0"/>
              </a:spcBef>
              <a:buNone/>
              <a:defRPr b="0" i="0" sz="1200" u="none" cap="none" strike="noStrike">
                <a:solidFill>
                  <a:schemeClr val="accent1"/>
                </a:solidFill>
                <a:latin typeface="Arial Narrow"/>
                <a:ea typeface="Arial Narrow"/>
                <a:cs typeface="Arial Narrow"/>
                <a:sym typeface="Arial Narrow"/>
              </a:defRPr>
            </a:lvl7pPr>
            <a:lvl8pPr indent="0" lvl="7" marL="0" algn="l">
              <a:spcBef>
                <a:spcPts val="0"/>
              </a:spcBef>
              <a:buNone/>
              <a:defRPr b="0" i="0" sz="1200" u="none" cap="none" strike="noStrike">
                <a:solidFill>
                  <a:schemeClr val="accent1"/>
                </a:solidFill>
                <a:latin typeface="Arial Narrow"/>
                <a:ea typeface="Arial Narrow"/>
                <a:cs typeface="Arial Narrow"/>
                <a:sym typeface="Arial Narrow"/>
              </a:defRPr>
            </a:lvl8pPr>
            <a:lvl9pPr indent="0" lvl="8" marL="0" algn="l">
              <a:spcBef>
                <a:spcPts val="0"/>
              </a:spcBef>
              <a:buNone/>
              <a:defRPr b="0" i="0" sz="1200" u="none" cap="none" strike="noStrike">
                <a:solidFill>
                  <a:schemeClr val="accent1"/>
                </a:solidFill>
                <a:latin typeface="Arial Narrow"/>
                <a:ea typeface="Arial Narrow"/>
                <a:cs typeface="Arial Narrow"/>
                <a:sym typeface="Arial Narrow"/>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5"/>
          <p:cNvSpPr txBox="1"/>
          <p:nvPr>
            <p:ph type="ctrTitle"/>
          </p:nvPr>
        </p:nvSpPr>
        <p:spPr>
          <a:xfrm>
            <a:off x="1143000" y="1122363"/>
            <a:ext cx="6858000" cy="23876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dk2"/>
              </a:buClr>
              <a:buSzPts val="3600"/>
              <a:buFont typeface="Arial"/>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5"/>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accent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chemeClr val="accent1"/>
              </a:buClr>
              <a:buSzPts val="1600"/>
              <a:buNone/>
              <a:defRPr sz="1600"/>
            </a:lvl4pPr>
            <a:lvl5pPr lvl="4" algn="ctr">
              <a:lnSpc>
                <a:spcPct val="90000"/>
              </a:lnSpc>
              <a:spcBef>
                <a:spcPts val="500"/>
              </a:spcBef>
              <a:spcAft>
                <a:spcPts val="0"/>
              </a:spcAft>
              <a:buClr>
                <a:schemeClr val="accen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5"/>
          <p:cNvSpPr txBox="1"/>
          <p:nvPr>
            <p:ph idx="12" type="sldNum"/>
          </p:nvPr>
        </p:nvSpPr>
        <p:spPr>
          <a:xfrm>
            <a:off x="126724" y="6629400"/>
            <a:ext cx="2057400" cy="2286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accent1"/>
                </a:solidFill>
                <a:latin typeface="Arial Narrow"/>
                <a:ea typeface="Arial Narrow"/>
                <a:cs typeface="Arial Narrow"/>
                <a:sym typeface="Arial Narrow"/>
              </a:defRPr>
            </a:lvl1pPr>
            <a:lvl2pPr indent="0" lvl="1" marL="0" algn="l">
              <a:spcBef>
                <a:spcPts val="0"/>
              </a:spcBef>
              <a:buNone/>
              <a:defRPr b="0" i="0" sz="1200" u="none" cap="none" strike="noStrike">
                <a:solidFill>
                  <a:schemeClr val="accent1"/>
                </a:solidFill>
                <a:latin typeface="Arial Narrow"/>
                <a:ea typeface="Arial Narrow"/>
                <a:cs typeface="Arial Narrow"/>
                <a:sym typeface="Arial Narrow"/>
              </a:defRPr>
            </a:lvl2pPr>
            <a:lvl3pPr indent="0" lvl="2" marL="0" algn="l">
              <a:spcBef>
                <a:spcPts val="0"/>
              </a:spcBef>
              <a:buNone/>
              <a:defRPr b="0" i="0" sz="1200" u="none" cap="none" strike="noStrike">
                <a:solidFill>
                  <a:schemeClr val="accent1"/>
                </a:solidFill>
                <a:latin typeface="Arial Narrow"/>
                <a:ea typeface="Arial Narrow"/>
                <a:cs typeface="Arial Narrow"/>
                <a:sym typeface="Arial Narrow"/>
              </a:defRPr>
            </a:lvl3pPr>
            <a:lvl4pPr indent="0" lvl="3" marL="0" algn="l">
              <a:spcBef>
                <a:spcPts val="0"/>
              </a:spcBef>
              <a:buNone/>
              <a:defRPr b="0" i="0" sz="1200" u="none" cap="none" strike="noStrike">
                <a:solidFill>
                  <a:schemeClr val="accent1"/>
                </a:solidFill>
                <a:latin typeface="Arial Narrow"/>
                <a:ea typeface="Arial Narrow"/>
                <a:cs typeface="Arial Narrow"/>
                <a:sym typeface="Arial Narrow"/>
              </a:defRPr>
            </a:lvl4pPr>
            <a:lvl5pPr indent="0" lvl="4" marL="0" algn="l">
              <a:spcBef>
                <a:spcPts val="0"/>
              </a:spcBef>
              <a:buNone/>
              <a:defRPr b="0" i="0" sz="1200" u="none" cap="none" strike="noStrike">
                <a:solidFill>
                  <a:schemeClr val="accent1"/>
                </a:solidFill>
                <a:latin typeface="Arial Narrow"/>
                <a:ea typeface="Arial Narrow"/>
                <a:cs typeface="Arial Narrow"/>
                <a:sym typeface="Arial Narrow"/>
              </a:defRPr>
            </a:lvl5pPr>
            <a:lvl6pPr indent="0" lvl="5" marL="0" algn="l">
              <a:spcBef>
                <a:spcPts val="0"/>
              </a:spcBef>
              <a:buNone/>
              <a:defRPr b="0" i="0" sz="1200" u="none" cap="none" strike="noStrike">
                <a:solidFill>
                  <a:schemeClr val="accent1"/>
                </a:solidFill>
                <a:latin typeface="Arial Narrow"/>
                <a:ea typeface="Arial Narrow"/>
                <a:cs typeface="Arial Narrow"/>
                <a:sym typeface="Arial Narrow"/>
              </a:defRPr>
            </a:lvl6pPr>
            <a:lvl7pPr indent="0" lvl="6" marL="0" algn="l">
              <a:spcBef>
                <a:spcPts val="0"/>
              </a:spcBef>
              <a:buNone/>
              <a:defRPr b="0" i="0" sz="1200" u="none" cap="none" strike="noStrike">
                <a:solidFill>
                  <a:schemeClr val="accent1"/>
                </a:solidFill>
                <a:latin typeface="Arial Narrow"/>
                <a:ea typeface="Arial Narrow"/>
                <a:cs typeface="Arial Narrow"/>
                <a:sym typeface="Arial Narrow"/>
              </a:defRPr>
            </a:lvl7pPr>
            <a:lvl8pPr indent="0" lvl="7" marL="0" algn="l">
              <a:spcBef>
                <a:spcPts val="0"/>
              </a:spcBef>
              <a:buNone/>
              <a:defRPr b="0" i="0" sz="1200" u="none" cap="none" strike="noStrike">
                <a:solidFill>
                  <a:schemeClr val="accent1"/>
                </a:solidFill>
                <a:latin typeface="Arial Narrow"/>
                <a:ea typeface="Arial Narrow"/>
                <a:cs typeface="Arial Narrow"/>
                <a:sym typeface="Arial Narrow"/>
              </a:defRPr>
            </a:lvl8pPr>
            <a:lvl9pPr indent="0" lvl="8" marL="0" algn="l">
              <a:spcBef>
                <a:spcPts val="0"/>
              </a:spcBef>
              <a:buNone/>
              <a:defRPr b="0" i="0" sz="1200" u="none" cap="none" strike="noStrike">
                <a:solidFill>
                  <a:schemeClr val="accent1"/>
                </a:solidFill>
                <a:latin typeface="Arial Narrow"/>
                <a:ea typeface="Arial Narrow"/>
                <a:cs typeface="Arial Narrow"/>
                <a:sym typeface="Arial Narrow"/>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6"/>
          <p:cNvSpPr txBox="1"/>
          <p:nvPr>
            <p:ph type="title"/>
          </p:nvPr>
        </p:nvSpPr>
        <p:spPr>
          <a:xfrm>
            <a:off x="628650" y="1003852"/>
            <a:ext cx="7886700" cy="68683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6"/>
          <p:cNvSpPr txBox="1"/>
          <p:nvPr>
            <p:ph idx="1" type="body"/>
          </p:nvPr>
        </p:nvSpPr>
        <p:spPr>
          <a:xfrm>
            <a:off x="628650" y="1825625"/>
            <a:ext cx="38671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500"/>
              </a:spcBef>
              <a:spcAft>
                <a:spcPts val="0"/>
              </a:spcAft>
              <a:buClr>
                <a:schemeClr val="accent1"/>
              </a:buClr>
              <a:buSzPts val="1800"/>
              <a:buChar char="•"/>
              <a:defRPr/>
            </a:lvl2pPr>
            <a:lvl3pPr indent="-342900" lvl="2" marL="1371600" algn="l">
              <a:lnSpc>
                <a:spcPct val="90000"/>
              </a:lnSpc>
              <a:spcBef>
                <a:spcPts val="500"/>
              </a:spcBef>
              <a:spcAft>
                <a:spcPts val="0"/>
              </a:spcAft>
              <a:buClr>
                <a:schemeClr val="accent1"/>
              </a:buClr>
              <a:buSzPts val="1800"/>
              <a:buChar char="•"/>
              <a:defRPr/>
            </a:lvl3pPr>
            <a:lvl4pPr indent="-342900" lvl="3" marL="1828800" algn="l">
              <a:lnSpc>
                <a:spcPct val="90000"/>
              </a:lnSpc>
              <a:spcBef>
                <a:spcPts val="500"/>
              </a:spcBef>
              <a:spcAft>
                <a:spcPts val="0"/>
              </a:spcAft>
              <a:buClr>
                <a:schemeClr val="accent1"/>
              </a:buClr>
              <a:buSzPts val="1800"/>
              <a:buChar char="•"/>
              <a:defRPr/>
            </a:lvl4pPr>
            <a:lvl5pPr indent="-342900" lvl="4" marL="2286000" algn="l">
              <a:lnSpc>
                <a:spcPct val="90000"/>
              </a:lnSpc>
              <a:spcBef>
                <a:spcPts val="500"/>
              </a:spcBef>
              <a:spcAft>
                <a:spcPts val="0"/>
              </a:spcAft>
              <a:buClr>
                <a:schemeClr val="accen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6"/>
          <p:cNvSpPr txBox="1"/>
          <p:nvPr>
            <p:ph idx="2" type="body"/>
          </p:nvPr>
        </p:nvSpPr>
        <p:spPr>
          <a:xfrm>
            <a:off x="4648200" y="1825625"/>
            <a:ext cx="38671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500"/>
              </a:spcBef>
              <a:spcAft>
                <a:spcPts val="0"/>
              </a:spcAft>
              <a:buClr>
                <a:schemeClr val="accent1"/>
              </a:buClr>
              <a:buSzPts val="1800"/>
              <a:buChar char="•"/>
              <a:defRPr/>
            </a:lvl2pPr>
            <a:lvl3pPr indent="-342900" lvl="2" marL="1371600" algn="l">
              <a:lnSpc>
                <a:spcPct val="90000"/>
              </a:lnSpc>
              <a:spcBef>
                <a:spcPts val="500"/>
              </a:spcBef>
              <a:spcAft>
                <a:spcPts val="0"/>
              </a:spcAft>
              <a:buClr>
                <a:schemeClr val="accent1"/>
              </a:buClr>
              <a:buSzPts val="1800"/>
              <a:buChar char="•"/>
              <a:defRPr/>
            </a:lvl3pPr>
            <a:lvl4pPr indent="-342900" lvl="3" marL="1828800" algn="l">
              <a:lnSpc>
                <a:spcPct val="90000"/>
              </a:lnSpc>
              <a:spcBef>
                <a:spcPts val="500"/>
              </a:spcBef>
              <a:spcAft>
                <a:spcPts val="0"/>
              </a:spcAft>
              <a:buClr>
                <a:schemeClr val="accent1"/>
              </a:buClr>
              <a:buSzPts val="1800"/>
              <a:buChar char="•"/>
              <a:defRPr/>
            </a:lvl4pPr>
            <a:lvl5pPr indent="-342900" lvl="4" marL="2286000" algn="l">
              <a:lnSpc>
                <a:spcPct val="90000"/>
              </a:lnSpc>
              <a:spcBef>
                <a:spcPts val="500"/>
              </a:spcBef>
              <a:spcAft>
                <a:spcPts val="0"/>
              </a:spcAft>
              <a:buClr>
                <a:schemeClr val="accen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6"/>
          <p:cNvSpPr txBox="1"/>
          <p:nvPr>
            <p:ph idx="12" type="sldNum"/>
          </p:nvPr>
        </p:nvSpPr>
        <p:spPr>
          <a:xfrm>
            <a:off x="126724" y="6629400"/>
            <a:ext cx="2057400" cy="2286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accent1"/>
                </a:solidFill>
                <a:latin typeface="Arial Narrow"/>
                <a:ea typeface="Arial Narrow"/>
                <a:cs typeface="Arial Narrow"/>
                <a:sym typeface="Arial Narrow"/>
              </a:defRPr>
            </a:lvl1pPr>
            <a:lvl2pPr indent="0" lvl="1" marL="0" algn="l">
              <a:spcBef>
                <a:spcPts val="0"/>
              </a:spcBef>
              <a:buNone/>
              <a:defRPr b="0" i="0" sz="1200" u="none" cap="none" strike="noStrike">
                <a:solidFill>
                  <a:schemeClr val="accent1"/>
                </a:solidFill>
                <a:latin typeface="Arial Narrow"/>
                <a:ea typeface="Arial Narrow"/>
                <a:cs typeface="Arial Narrow"/>
                <a:sym typeface="Arial Narrow"/>
              </a:defRPr>
            </a:lvl2pPr>
            <a:lvl3pPr indent="0" lvl="2" marL="0" algn="l">
              <a:spcBef>
                <a:spcPts val="0"/>
              </a:spcBef>
              <a:buNone/>
              <a:defRPr b="0" i="0" sz="1200" u="none" cap="none" strike="noStrike">
                <a:solidFill>
                  <a:schemeClr val="accent1"/>
                </a:solidFill>
                <a:latin typeface="Arial Narrow"/>
                <a:ea typeface="Arial Narrow"/>
                <a:cs typeface="Arial Narrow"/>
                <a:sym typeface="Arial Narrow"/>
              </a:defRPr>
            </a:lvl3pPr>
            <a:lvl4pPr indent="0" lvl="3" marL="0" algn="l">
              <a:spcBef>
                <a:spcPts val="0"/>
              </a:spcBef>
              <a:buNone/>
              <a:defRPr b="0" i="0" sz="1200" u="none" cap="none" strike="noStrike">
                <a:solidFill>
                  <a:schemeClr val="accent1"/>
                </a:solidFill>
                <a:latin typeface="Arial Narrow"/>
                <a:ea typeface="Arial Narrow"/>
                <a:cs typeface="Arial Narrow"/>
                <a:sym typeface="Arial Narrow"/>
              </a:defRPr>
            </a:lvl4pPr>
            <a:lvl5pPr indent="0" lvl="4" marL="0" algn="l">
              <a:spcBef>
                <a:spcPts val="0"/>
              </a:spcBef>
              <a:buNone/>
              <a:defRPr b="0" i="0" sz="1200" u="none" cap="none" strike="noStrike">
                <a:solidFill>
                  <a:schemeClr val="accent1"/>
                </a:solidFill>
                <a:latin typeface="Arial Narrow"/>
                <a:ea typeface="Arial Narrow"/>
                <a:cs typeface="Arial Narrow"/>
                <a:sym typeface="Arial Narrow"/>
              </a:defRPr>
            </a:lvl5pPr>
            <a:lvl6pPr indent="0" lvl="5" marL="0" algn="l">
              <a:spcBef>
                <a:spcPts val="0"/>
              </a:spcBef>
              <a:buNone/>
              <a:defRPr b="0" i="0" sz="1200" u="none" cap="none" strike="noStrike">
                <a:solidFill>
                  <a:schemeClr val="accent1"/>
                </a:solidFill>
                <a:latin typeface="Arial Narrow"/>
                <a:ea typeface="Arial Narrow"/>
                <a:cs typeface="Arial Narrow"/>
                <a:sym typeface="Arial Narrow"/>
              </a:defRPr>
            </a:lvl6pPr>
            <a:lvl7pPr indent="0" lvl="6" marL="0" algn="l">
              <a:spcBef>
                <a:spcPts val="0"/>
              </a:spcBef>
              <a:buNone/>
              <a:defRPr b="0" i="0" sz="1200" u="none" cap="none" strike="noStrike">
                <a:solidFill>
                  <a:schemeClr val="accent1"/>
                </a:solidFill>
                <a:latin typeface="Arial Narrow"/>
                <a:ea typeface="Arial Narrow"/>
                <a:cs typeface="Arial Narrow"/>
                <a:sym typeface="Arial Narrow"/>
              </a:defRPr>
            </a:lvl7pPr>
            <a:lvl8pPr indent="0" lvl="7" marL="0" algn="l">
              <a:spcBef>
                <a:spcPts val="0"/>
              </a:spcBef>
              <a:buNone/>
              <a:defRPr b="0" i="0" sz="1200" u="none" cap="none" strike="noStrike">
                <a:solidFill>
                  <a:schemeClr val="accent1"/>
                </a:solidFill>
                <a:latin typeface="Arial Narrow"/>
                <a:ea typeface="Arial Narrow"/>
                <a:cs typeface="Arial Narrow"/>
                <a:sym typeface="Arial Narrow"/>
              </a:defRPr>
            </a:lvl8pPr>
            <a:lvl9pPr indent="0" lvl="8" marL="0" algn="l">
              <a:spcBef>
                <a:spcPts val="0"/>
              </a:spcBef>
              <a:buNone/>
              <a:defRPr b="0" i="0" sz="1200" u="none" cap="none" strike="noStrike">
                <a:solidFill>
                  <a:schemeClr val="accent1"/>
                </a:solidFill>
                <a:latin typeface="Arial Narrow"/>
                <a:ea typeface="Arial Narrow"/>
                <a:cs typeface="Arial Narrow"/>
                <a:sym typeface="Arial Narrow"/>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 name="Shape 34"/>
        <p:cNvGrpSpPr/>
        <p:nvPr/>
      </p:nvGrpSpPr>
      <p:grpSpPr>
        <a:xfrm>
          <a:off x="0" y="0"/>
          <a:ext cx="0" cy="0"/>
          <a:chOff x="0" y="0"/>
          <a:chExt cx="0" cy="0"/>
        </a:xfrm>
      </p:grpSpPr>
      <p:sp>
        <p:nvSpPr>
          <p:cNvPr id="35" name="Google Shape;35;p17"/>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2"/>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7"/>
          <p:cNvSpPr/>
          <p:nvPr>
            <p:ph idx="2" type="pic"/>
          </p:nvPr>
        </p:nvSpPr>
        <p:spPr>
          <a:xfrm>
            <a:off x="3887788" y="987425"/>
            <a:ext cx="4629150" cy="4873625"/>
          </a:xfrm>
          <a:prstGeom prst="rect">
            <a:avLst/>
          </a:prstGeom>
          <a:noFill/>
          <a:ln>
            <a:noFill/>
          </a:ln>
        </p:spPr>
      </p:sp>
      <p:sp>
        <p:nvSpPr>
          <p:cNvPr id="37" name="Google Shape;37;p17"/>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1600"/>
              <a:buNone/>
              <a:defRPr sz="1600"/>
            </a:lvl1pPr>
            <a:lvl2pPr indent="-228600" lvl="1" marL="914400" algn="l">
              <a:lnSpc>
                <a:spcPct val="90000"/>
              </a:lnSpc>
              <a:spcBef>
                <a:spcPts val="500"/>
              </a:spcBef>
              <a:spcAft>
                <a:spcPts val="0"/>
              </a:spcAft>
              <a:buClr>
                <a:schemeClr val="accent1"/>
              </a:buClr>
              <a:buSzPts val="1400"/>
              <a:buNone/>
              <a:defRPr sz="1400"/>
            </a:lvl2pPr>
            <a:lvl3pPr indent="-228600" lvl="2" marL="1371600" algn="l">
              <a:lnSpc>
                <a:spcPct val="90000"/>
              </a:lnSpc>
              <a:spcBef>
                <a:spcPts val="500"/>
              </a:spcBef>
              <a:spcAft>
                <a:spcPts val="0"/>
              </a:spcAft>
              <a:buClr>
                <a:schemeClr val="accent1"/>
              </a:buClr>
              <a:buSzPts val="1200"/>
              <a:buNone/>
              <a:defRPr sz="1200"/>
            </a:lvl3pPr>
            <a:lvl4pPr indent="-228600" lvl="3" marL="1828800" algn="l">
              <a:lnSpc>
                <a:spcPct val="90000"/>
              </a:lnSpc>
              <a:spcBef>
                <a:spcPts val="500"/>
              </a:spcBef>
              <a:spcAft>
                <a:spcPts val="0"/>
              </a:spcAft>
              <a:buClr>
                <a:schemeClr val="accent1"/>
              </a:buClr>
              <a:buSzPts val="1000"/>
              <a:buNone/>
              <a:defRPr sz="1000"/>
            </a:lvl4pPr>
            <a:lvl5pPr indent="-228600" lvl="4" marL="2286000" algn="l">
              <a:lnSpc>
                <a:spcPct val="90000"/>
              </a:lnSpc>
              <a:spcBef>
                <a:spcPts val="500"/>
              </a:spcBef>
              <a:spcAft>
                <a:spcPts val="0"/>
              </a:spcAft>
              <a:buClr>
                <a:schemeClr val="accent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8" name="Google Shape;38;p17"/>
          <p:cNvSpPr txBox="1"/>
          <p:nvPr>
            <p:ph idx="12" type="sldNum"/>
          </p:nvPr>
        </p:nvSpPr>
        <p:spPr>
          <a:xfrm>
            <a:off x="126724" y="6629400"/>
            <a:ext cx="2057400" cy="2286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accent1"/>
                </a:solidFill>
                <a:latin typeface="Arial Narrow"/>
                <a:ea typeface="Arial Narrow"/>
                <a:cs typeface="Arial Narrow"/>
                <a:sym typeface="Arial Narrow"/>
              </a:defRPr>
            </a:lvl1pPr>
            <a:lvl2pPr indent="0" lvl="1" marL="0" algn="l">
              <a:spcBef>
                <a:spcPts val="0"/>
              </a:spcBef>
              <a:buNone/>
              <a:defRPr b="0" i="0" sz="1200" u="none" cap="none" strike="noStrike">
                <a:solidFill>
                  <a:schemeClr val="accent1"/>
                </a:solidFill>
                <a:latin typeface="Arial Narrow"/>
                <a:ea typeface="Arial Narrow"/>
                <a:cs typeface="Arial Narrow"/>
                <a:sym typeface="Arial Narrow"/>
              </a:defRPr>
            </a:lvl2pPr>
            <a:lvl3pPr indent="0" lvl="2" marL="0" algn="l">
              <a:spcBef>
                <a:spcPts val="0"/>
              </a:spcBef>
              <a:buNone/>
              <a:defRPr b="0" i="0" sz="1200" u="none" cap="none" strike="noStrike">
                <a:solidFill>
                  <a:schemeClr val="accent1"/>
                </a:solidFill>
                <a:latin typeface="Arial Narrow"/>
                <a:ea typeface="Arial Narrow"/>
                <a:cs typeface="Arial Narrow"/>
                <a:sym typeface="Arial Narrow"/>
              </a:defRPr>
            </a:lvl3pPr>
            <a:lvl4pPr indent="0" lvl="3" marL="0" algn="l">
              <a:spcBef>
                <a:spcPts val="0"/>
              </a:spcBef>
              <a:buNone/>
              <a:defRPr b="0" i="0" sz="1200" u="none" cap="none" strike="noStrike">
                <a:solidFill>
                  <a:schemeClr val="accent1"/>
                </a:solidFill>
                <a:latin typeface="Arial Narrow"/>
                <a:ea typeface="Arial Narrow"/>
                <a:cs typeface="Arial Narrow"/>
                <a:sym typeface="Arial Narrow"/>
              </a:defRPr>
            </a:lvl4pPr>
            <a:lvl5pPr indent="0" lvl="4" marL="0" algn="l">
              <a:spcBef>
                <a:spcPts val="0"/>
              </a:spcBef>
              <a:buNone/>
              <a:defRPr b="0" i="0" sz="1200" u="none" cap="none" strike="noStrike">
                <a:solidFill>
                  <a:schemeClr val="accent1"/>
                </a:solidFill>
                <a:latin typeface="Arial Narrow"/>
                <a:ea typeface="Arial Narrow"/>
                <a:cs typeface="Arial Narrow"/>
                <a:sym typeface="Arial Narrow"/>
              </a:defRPr>
            </a:lvl5pPr>
            <a:lvl6pPr indent="0" lvl="5" marL="0" algn="l">
              <a:spcBef>
                <a:spcPts val="0"/>
              </a:spcBef>
              <a:buNone/>
              <a:defRPr b="0" i="0" sz="1200" u="none" cap="none" strike="noStrike">
                <a:solidFill>
                  <a:schemeClr val="accent1"/>
                </a:solidFill>
                <a:latin typeface="Arial Narrow"/>
                <a:ea typeface="Arial Narrow"/>
                <a:cs typeface="Arial Narrow"/>
                <a:sym typeface="Arial Narrow"/>
              </a:defRPr>
            </a:lvl6pPr>
            <a:lvl7pPr indent="0" lvl="6" marL="0" algn="l">
              <a:spcBef>
                <a:spcPts val="0"/>
              </a:spcBef>
              <a:buNone/>
              <a:defRPr b="0" i="0" sz="1200" u="none" cap="none" strike="noStrike">
                <a:solidFill>
                  <a:schemeClr val="accent1"/>
                </a:solidFill>
                <a:latin typeface="Arial Narrow"/>
                <a:ea typeface="Arial Narrow"/>
                <a:cs typeface="Arial Narrow"/>
                <a:sym typeface="Arial Narrow"/>
              </a:defRPr>
            </a:lvl7pPr>
            <a:lvl8pPr indent="0" lvl="7" marL="0" algn="l">
              <a:spcBef>
                <a:spcPts val="0"/>
              </a:spcBef>
              <a:buNone/>
              <a:defRPr b="0" i="0" sz="1200" u="none" cap="none" strike="noStrike">
                <a:solidFill>
                  <a:schemeClr val="accent1"/>
                </a:solidFill>
                <a:latin typeface="Arial Narrow"/>
                <a:ea typeface="Arial Narrow"/>
                <a:cs typeface="Arial Narrow"/>
                <a:sym typeface="Arial Narrow"/>
              </a:defRPr>
            </a:lvl8pPr>
            <a:lvl9pPr indent="0" lvl="8" marL="0" algn="l">
              <a:spcBef>
                <a:spcPts val="0"/>
              </a:spcBef>
              <a:buNone/>
              <a:defRPr b="0" i="0" sz="1200" u="none" cap="none" strike="noStrike">
                <a:solidFill>
                  <a:schemeClr val="accent1"/>
                </a:solidFill>
                <a:latin typeface="Arial Narrow"/>
                <a:ea typeface="Arial Narrow"/>
                <a:cs typeface="Arial Narrow"/>
                <a:sym typeface="Arial Narrow"/>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20"/>
          <p:cNvSpPr txBox="1"/>
          <p:nvPr>
            <p:ph type="title"/>
          </p:nvPr>
        </p:nvSpPr>
        <p:spPr>
          <a:xfrm>
            <a:off x="628650" y="1003852"/>
            <a:ext cx="7886700" cy="68683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3600"/>
              <a:buFont typeface="Arial"/>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accent1"/>
              </a:buClr>
              <a:buSzPts val="1800"/>
              <a:buChar char="•"/>
              <a:defRPr/>
            </a:lvl1pPr>
            <a:lvl2pPr indent="-342900" lvl="1" marL="914400" algn="l">
              <a:lnSpc>
                <a:spcPct val="90000"/>
              </a:lnSpc>
              <a:spcBef>
                <a:spcPts val="500"/>
              </a:spcBef>
              <a:spcAft>
                <a:spcPts val="0"/>
              </a:spcAft>
              <a:buClr>
                <a:schemeClr val="accent1"/>
              </a:buClr>
              <a:buSzPts val="1800"/>
              <a:buChar char="•"/>
              <a:defRPr/>
            </a:lvl2pPr>
            <a:lvl3pPr indent="-342900" lvl="2" marL="1371600" algn="l">
              <a:lnSpc>
                <a:spcPct val="90000"/>
              </a:lnSpc>
              <a:spcBef>
                <a:spcPts val="500"/>
              </a:spcBef>
              <a:spcAft>
                <a:spcPts val="0"/>
              </a:spcAft>
              <a:buClr>
                <a:schemeClr val="accent1"/>
              </a:buClr>
              <a:buSzPts val="1800"/>
              <a:buChar char="•"/>
              <a:defRPr/>
            </a:lvl3pPr>
            <a:lvl4pPr indent="-342900" lvl="3" marL="1828800" algn="l">
              <a:lnSpc>
                <a:spcPct val="90000"/>
              </a:lnSpc>
              <a:spcBef>
                <a:spcPts val="500"/>
              </a:spcBef>
              <a:spcAft>
                <a:spcPts val="0"/>
              </a:spcAft>
              <a:buClr>
                <a:schemeClr val="accent1"/>
              </a:buClr>
              <a:buSzPts val="1800"/>
              <a:buChar char="•"/>
              <a:defRPr/>
            </a:lvl4pPr>
            <a:lvl5pPr indent="-342900" lvl="4" marL="2286000" algn="l">
              <a:lnSpc>
                <a:spcPct val="90000"/>
              </a:lnSpc>
              <a:spcBef>
                <a:spcPts val="500"/>
              </a:spcBef>
              <a:spcAft>
                <a:spcPts val="0"/>
              </a:spcAft>
              <a:buClr>
                <a:schemeClr val="accen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0"/>
          <p:cNvSpPr txBox="1"/>
          <p:nvPr>
            <p:ph idx="12" type="sldNum"/>
          </p:nvPr>
        </p:nvSpPr>
        <p:spPr>
          <a:xfrm>
            <a:off x="126724" y="6629400"/>
            <a:ext cx="2057400" cy="2286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accent1"/>
                </a:solidFill>
                <a:latin typeface="Arial Narrow"/>
                <a:ea typeface="Arial Narrow"/>
                <a:cs typeface="Arial Narrow"/>
                <a:sym typeface="Arial Narrow"/>
              </a:defRPr>
            </a:lvl1pPr>
            <a:lvl2pPr indent="0" lvl="1" marL="0" algn="l">
              <a:spcBef>
                <a:spcPts val="0"/>
              </a:spcBef>
              <a:buNone/>
              <a:defRPr b="0" i="0" sz="1200" u="none" cap="none" strike="noStrike">
                <a:solidFill>
                  <a:schemeClr val="accent1"/>
                </a:solidFill>
                <a:latin typeface="Arial Narrow"/>
                <a:ea typeface="Arial Narrow"/>
                <a:cs typeface="Arial Narrow"/>
                <a:sym typeface="Arial Narrow"/>
              </a:defRPr>
            </a:lvl2pPr>
            <a:lvl3pPr indent="0" lvl="2" marL="0" algn="l">
              <a:spcBef>
                <a:spcPts val="0"/>
              </a:spcBef>
              <a:buNone/>
              <a:defRPr b="0" i="0" sz="1200" u="none" cap="none" strike="noStrike">
                <a:solidFill>
                  <a:schemeClr val="accent1"/>
                </a:solidFill>
                <a:latin typeface="Arial Narrow"/>
                <a:ea typeface="Arial Narrow"/>
                <a:cs typeface="Arial Narrow"/>
                <a:sym typeface="Arial Narrow"/>
              </a:defRPr>
            </a:lvl3pPr>
            <a:lvl4pPr indent="0" lvl="3" marL="0" algn="l">
              <a:spcBef>
                <a:spcPts val="0"/>
              </a:spcBef>
              <a:buNone/>
              <a:defRPr b="0" i="0" sz="1200" u="none" cap="none" strike="noStrike">
                <a:solidFill>
                  <a:schemeClr val="accent1"/>
                </a:solidFill>
                <a:latin typeface="Arial Narrow"/>
                <a:ea typeface="Arial Narrow"/>
                <a:cs typeface="Arial Narrow"/>
                <a:sym typeface="Arial Narrow"/>
              </a:defRPr>
            </a:lvl4pPr>
            <a:lvl5pPr indent="0" lvl="4" marL="0" algn="l">
              <a:spcBef>
                <a:spcPts val="0"/>
              </a:spcBef>
              <a:buNone/>
              <a:defRPr b="0" i="0" sz="1200" u="none" cap="none" strike="noStrike">
                <a:solidFill>
                  <a:schemeClr val="accent1"/>
                </a:solidFill>
                <a:latin typeface="Arial Narrow"/>
                <a:ea typeface="Arial Narrow"/>
                <a:cs typeface="Arial Narrow"/>
                <a:sym typeface="Arial Narrow"/>
              </a:defRPr>
            </a:lvl5pPr>
            <a:lvl6pPr indent="0" lvl="5" marL="0" algn="l">
              <a:spcBef>
                <a:spcPts val="0"/>
              </a:spcBef>
              <a:buNone/>
              <a:defRPr b="0" i="0" sz="1200" u="none" cap="none" strike="noStrike">
                <a:solidFill>
                  <a:schemeClr val="accent1"/>
                </a:solidFill>
                <a:latin typeface="Arial Narrow"/>
                <a:ea typeface="Arial Narrow"/>
                <a:cs typeface="Arial Narrow"/>
                <a:sym typeface="Arial Narrow"/>
              </a:defRPr>
            </a:lvl6pPr>
            <a:lvl7pPr indent="0" lvl="6" marL="0" algn="l">
              <a:spcBef>
                <a:spcPts val="0"/>
              </a:spcBef>
              <a:buNone/>
              <a:defRPr b="0" i="0" sz="1200" u="none" cap="none" strike="noStrike">
                <a:solidFill>
                  <a:schemeClr val="accent1"/>
                </a:solidFill>
                <a:latin typeface="Arial Narrow"/>
                <a:ea typeface="Arial Narrow"/>
                <a:cs typeface="Arial Narrow"/>
                <a:sym typeface="Arial Narrow"/>
              </a:defRPr>
            </a:lvl7pPr>
            <a:lvl8pPr indent="0" lvl="7" marL="0" algn="l">
              <a:spcBef>
                <a:spcPts val="0"/>
              </a:spcBef>
              <a:buNone/>
              <a:defRPr b="0" i="0" sz="1200" u="none" cap="none" strike="noStrike">
                <a:solidFill>
                  <a:schemeClr val="accent1"/>
                </a:solidFill>
                <a:latin typeface="Arial Narrow"/>
                <a:ea typeface="Arial Narrow"/>
                <a:cs typeface="Arial Narrow"/>
                <a:sym typeface="Arial Narrow"/>
              </a:defRPr>
            </a:lvl8pPr>
            <a:lvl9pPr indent="0" lvl="8" marL="0" algn="l">
              <a:spcBef>
                <a:spcPts val="0"/>
              </a:spcBef>
              <a:buNone/>
              <a:defRPr b="0" i="0" sz="1200" u="none" cap="none" strike="noStrike">
                <a:solidFill>
                  <a:schemeClr val="accent1"/>
                </a:solidFill>
                <a:latin typeface="Arial Narrow"/>
                <a:ea typeface="Arial Narrow"/>
                <a:cs typeface="Arial Narrow"/>
                <a:sym typeface="Arial Narrow"/>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21"/>
          <p:cNvSpPr txBox="1"/>
          <p:nvPr>
            <p:ph idx="12" type="sldNum"/>
          </p:nvPr>
        </p:nvSpPr>
        <p:spPr>
          <a:xfrm>
            <a:off x="126724" y="6629400"/>
            <a:ext cx="2057400" cy="22860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accent1"/>
                </a:solidFill>
                <a:latin typeface="Arial Narrow"/>
                <a:ea typeface="Arial Narrow"/>
                <a:cs typeface="Arial Narrow"/>
                <a:sym typeface="Arial Narrow"/>
              </a:defRPr>
            </a:lvl1pPr>
            <a:lvl2pPr indent="0" lvl="1" marL="0" algn="l">
              <a:spcBef>
                <a:spcPts val="0"/>
              </a:spcBef>
              <a:buNone/>
              <a:defRPr b="0" i="0" sz="1200" u="none" cap="none" strike="noStrike">
                <a:solidFill>
                  <a:schemeClr val="accent1"/>
                </a:solidFill>
                <a:latin typeface="Arial Narrow"/>
                <a:ea typeface="Arial Narrow"/>
                <a:cs typeface="Arial Narrow"/>
                <a:sym typeface="Arial Narrow"/>
              </a:defRPr>
            </a:lvl2pPr>
            <a:lvl3pPr indent="0" lvl="2" marL="0" algn="l">
              <a:spcBef>
                <a:spcPts val="0"/>
              </a:spcBef>
              <a:buNone/>
              <a:defRPr b="0" i="0" sz="1200" u="none" cap="none" strike="noStrike">
                <a:solidFill>
                  <a:schemeClr val="accent1"/>
                </a:solidFill>
                <a:latin typeface="Arial Narrow"/>
                <a:ea typeface="Arial Narrow"/>
                <a:cs typeface="Arial Narrow"/>
                <a:sym typeface="Arial Narrow"/>
              </a:defRPr>
            </a:lvl3pPr>
            <a:lvl4pPr indent="0" lvl="3" marL="0" algn="l">
              <a:spcBef>
                <a:spcPts val="0"/>
              </a:spcBef>
              <a:buNone/>
              <a:defRPr b="0" i="0" sz="1200" u="none" cap="none" strike="noStrike">
                <a:solidFill>
                  <a:schemeClr val="accent1"/>
                </a:solidFill>
                <a:latin typeface="Arial Narrow"/>
                <a:ea typeface="Arial Narrow"/>
                <a:cs typeface="Arial Narrow"/>
                <a:sym typeface="Arial Narrow"/>
              </a:defRPr>
            </a:lvl4pPr>
            <a:lvl5pPr indent="0" lvl="4" marL="0" algn="l">
              <a:spcBef>
                <a:spcPts val="0"/>
              </a:spcBef>
              <a:buNone/>
              <a:defRPr b="0" i="0" sz="1200" u="none" cap="none" strike="noStrike">
                <a:solidFill>
                  <a:schemeClr val="accent1"/>
                </a:solidFill>
                <a:latin typeface="Arial Narrow"/>
                <a:ea typeface="Arial Narrow"/>
                <a:cs typeface="Arial Narrow"/>
                <a:sym typeface="Arial Narrow"/>
              </a:defRPr>
            </a:lvl5pPr>
            <a:lvl6pPr indent="0" lvl="5" marL="0" algn="l">
              <a:spcBef>
                <a:spcPts val="0"/>
              </a:spcBef>
              <a:buNone/>
              <a:defRPr b="0" i="0" sz="1200" u="none" cap="none" strike="noStrike">
                <a:solidFill>
                  <a:schemeClr val="accent1"/>
                </a:solidFill>
                <a:latin typeface="Arial Narrow"/>
                <a:ea typeface="Arial Narrow"/>
                <a:cs typeface="Arial Narrow"/>
                <a:sym typeface="Arial Narrow"/>
              </a:defRPr>
            </a:lvl6pPr>
            <a:lvl7pPr indent="0" lvl="6" marL="0" algn="l">
              <a:spcBef>
                <a:spcPts val="0"/>
              </a:spcBef>
              <a:buNone/>
              <a:defRPr b="0" i="0" sz="1200" u="none" cap="none" strike="noStrike">
                <a:solidFill>
                  <a:schemeClr val="accent1"/>
                </a:solidFill>
                <a:latin typeface="Arial Narrow"/>
                <a:ea typeface="Arial Narrow"/>
                <a:cs typeface="Arial Narrow"/>
                <a:sym typeface="Arial Narrow"/>
              </a:defRPr>
            </a:lvl7pPr>
            <a:lvl8pPr indent="0" lvl="7" marL="0" algn="l">
              <a:spcBef>
                <a:spcPts val="0"/>
              </a:spcBef>
              <a:buNone/>
              <a:defRPr b="0" i="0" sz="1200" u="none" cap="none" strike="noStrike">
                <a:solidFill>
                  <a:schemeClr val="accent1"/>
                </a:solidFill>
                <a:latin typeface="Arial Narrow"/>
                <a:ea typeface="Arial Narrow"/>
                <a:cs typeface="Arial Narrow"/>
                <a:sym typeface="Arial Narrow"/>
              </a:defRPr>
            </a:lvl8pPr>
            <a:lvl9pPr indent="0" lvl="8" marL="0" algn="l">
              <a:spcBef>
                <a:spcPts val="0"/>
              </a:spcBef>
              <a:buNone/>
              <a:defRPr b="0" i="0" sz="1200" u="none" cap="none" strike="noStrike">
                <a:solidFill>
                  <a:schemeClr val="accent1"/>
                </a:solidFill>
                <a:latin typeface="Arial Narrow"/>
                <a:ea typeface="Arial Narrow"/>
                <a:cs typeface="Arial Narrow"/>
                <a:sym typeface="Arial Narrow"/>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7" name="Shape 4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8.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9"/>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9"/>
          <p:cNvSpPr txBox="1"/>
          <p:nvPr>
            <p:ph type="title"/>
          </p:nvPr>
        </p:nvSpPr>
        <p:spPr>
          <a:xfrm>
            <a:off x="628650" y="974035"/>
            <a:ext cx="7886700" cy="71665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Narrow"/>
                <a:ea typeface="Arial Narrow"/>
                <a:cs typeface="Arial Narrow"/>
                <a:sym typeface="Arial Narrow"/>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Narrow"/>
                <a:ea typeface="Arial Narrow"/>
                <a:cs typeface="Arial Narrow"/>
                <a:sym typeface="Arial Narrow"/>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Narrow"/>
                <a:ea typeface="Arial Narrow"/>
                <a:cs typeface="Arial Narrow"/>
                <a:sym typeface="Arial Narrow"/>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9pPr>
          </a:lstStyle>
          <a:p/>
        </p:txBody>
      </p:sp>
    </p:spTree>
  </p:cSld>
  <p:clrMap accent1="accent1" accent2="accent2" accent3="accent3" accent4="accent4" accent5="accent5" accent6="accent6" bg1="lt1" bg2="dk2" tx1="dk1" tx2="lt2" folHlink="folHlink" hlink="hlink"/>
  <p:sldLayoutIdLst>
    <p:sldLayoutId id="2147483649"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 name="Shape 16"/>
        <p:cNvGrpSpPr/>
        <p:nvPr/>
      </p:nvGrpSpPr>
      <p:grpSpPr>
        <a:xfrm>
          <a:off x="0" y="0"/>
          <a:ext cx="0" cy="0"/>
          <a:chOff x="0" y="0"/>
          <a:chExt cx="0" cy="0"/>
        </a:xfrm>
      </p:grpSpPr>
      <p:pic>
        <p:nvPicPr>
          <p:cNvPr id="17" name="Google Shape;17;p13"/>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8" name="Google Shape;18;p13"/>
          <p:cNvSpPr txBox="1"/>
          <p:nvPr>
            <p:ph type="title"/>
          </p:nvPr>
        </p:nvSpPr>
        <p:spPr>
          <a:xfrm>
            <a:off x="628650" y="1003852"/>
            <a:ext cx="7886700" cy="68683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Arial"/>
              <a:buNone/>
              <a:defRPr b="1" i="0" sz="36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1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accent1"/>
              </a:buClr>
              <a:buSzPts val="2400"/>
              <a:buFont typeface="Arial"/>
              <a:buChar char="•"/>
              <a:defRPr b="0" i="0" sz="2400" u="none" cap="none" strike="noStrike">
                <a:solidFill>
                  <a:schemeClr val="accent1"/>
                </a:solidFill>
                <a:latin typeface="Arial Narrow"/>
                <a:ea typeface="Arial Narrow"/>
                <a:cs typeface="Arial Narrow"/>
                <a:sym typeface="Arial Narrow"/>
              </a:defRPr>
            </a:lvl2pPr>
            <a:lvl3pPr indent="-355600" lvl="2" marL="1371600" marR="0" rtl="0" algn="l">
              <a:lnSpc>
                <a:spcPct val="90000"/>
              </a:lnSpc>
              <a:spcBef>
                <a:spcPts val="500"/>
              </a:spcBef>
              <a:spcAft>
                <a:spcPts val="0"/>
              </a:spcAft>
              <a:buClr>
                <a:schemeClr val="accent1"/>
              </a:buClr>
              <a:buSzPts val="2000"/>
              <a:buFont typeface="Arial"/>
              <a:buChar char="•"/>
              <a:defRPr b="0" i="0" sz="2000" u="none" cap="none" strike="noStrike">
                <a:solidFill>
                  <a:schemeClr val="accent1"/>
                </a:solidFill>
                <a:latin typeface="Arial Narrow"/>
                <a:ea typeface="Arial Narrow"/>
                <a:cs typeface="Arial Narrow"/>
                <a:sym typeface="Arial Narrow"/>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Arial Narrow"/>
                <a:ea typeface="Arial Narrow"/>
                <a:cs typeface="Arial Narrow"/>
                <a:sym typeface="Arial Narrow"/>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Arial Narrow"/>
                <a:ea typeface="Arial Narrow"/>
                <a:cs typeface="Arial Narrow"/>
                <a:sym typeface="Arial Narrow"/>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3"/>
          <p:cNvSpPr txBox="1"/>
          <p:nvPr>
            <p:ph idx="12" type="sldNum"/>
          </p:nvPr>
        </p:nvSpPr>
        <p:spPr>
          <a:xfrm>
            <a:off x="126724" y="6629400"/>
            <a:ext cx="2057400" cy="2286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accent1"/>
                </a:solidFill>
                <a:latin typeface="Arial Narrow"/>
                <a:ea typeface="Arial Narrow"/>
                <a:cs typeface="Arial Narrow"/>
                <a:sym typeface="Arial Narrow"/>
              </a:defRPr>
            </a:lvl1pPr>
            <a:lvl2pPr indent="0" lvl="1" marL="0" marR="0" rtl="0" algn="l">
              <a:spcBef>
                <a:spcPts val="0"/>
              </a:spcBef>
              <a:buNone/>
              <a:defRPr b="0" i="0" sz="1200" u="none" cap="none" strike="noStrike">
                <a:solidFill>
                  <a:schemeClr val="accent1"/>
                </a:solidFill>
                <a:latin typeface="Arial Narrow"/>
                <a:ea typeface="Arial Narrow"/>
                <a:cs typeface="Arial Narrow"/>
                <a:sym typeface="Arial Narrow"/>
              </a:defRPr>
            </a:lvl2pPr>
            <a:lvl3pPr indent="0" lvl="2" marL="0" marR="0" rtl="0" algn="l">
              <a:spcBef>
                <a:spcPts val="0"/>
              </a:spcBef>
              <a:buNone/>
              <a:defRPr b="0" i="0" sz="1200" u="none" cap="none" strike="noStrike">
                <a:solidFill>
                  <a:schemeClr val="accent1"/>
                </a:solidFill>
                <a:latin typeface="Arial Narrow"/>
                <a:ea typeface="Arial Narrow"/>
                <a:cs typeface="Arial Narrow"/>
                <a:sym typeface="Arial Narrow"/>
              </a:defRPr>
            </a:lvl3pPr>
            <a:lvl4pPr indent="0" lvl="3" marL="0" marR="0" rtl="0" algn="l">
              <a:spcBef>
                <a:spcPts val="0"/>
              </a:spcBef>
              <a:buNone/>
              <a:defRPr b="0" i="0" sz="1200" u="none" cap="none" strike="noStrike">
                <a:solidFill>
                  <a:schemeClr val="accent1"/>
                </a:solidFill>
                <a:latin typeface="Arial Narrow"/>
                <a:ea typeface="Arial Narrow"/>
                <a:cs typeface="Arial Narrow"/>
                <a:sym typeface="Arial Narrow"/>
              </a:defRPr>
            </a:lvl4pPr>
            <a:lvl5pPr indent="0" lvl="4" marL="0" marR="0" rtl="0" algn="l">
              <a:spcBef>
                <a:spcPts val="0"/>
              </a:spcBef>
              <a:buNone/>
              <a:defRPr b="0" i="0" sz="1200" u="none" cap="none" strike="noStrike">
                <a:solidFill>
                  <a:schemeClr val="accent1"/>
                </a:solidFill>
                <a:latin typeface="Arial Narrow"/>
                <a:ea typeface="Arial Narrow"/>
                <a:cs typeface="Arial Narrow"/>
                <a:sym typeface="Arial Narrow"/>
              </a:defRPr>
            </a:lvl5pPr>
            <a:lvl6pPr indent="0" lvl="5" marL="0" marR="0" rtl="0" algn="l">
              <a:spcBef>
                <a:spcPts val="0"/>
              </a:spcBef>
              <a:buNone/>
              <a:defRPr b="0" i="0" sz="1200" u="none" cap="none" strike="noStrike">
                <a:solidFill>
                  <a:schemeClr val="accent1"/>
                </a:solidFill>
                <a:latin typeface="Arial Narrow"/>
                <a:ea typeface="Arial Narrow"/>
                <a:cs typeface="Arial Narrow"/>
                <a:sym typeface="Arial Narrow"/>
              </a:defRPr>
            </a:lvl6pPr>
            <a:lvl7pPr indent="0" lvl="6" marL="0" marR="0" rtl="0" algn="l">
              <a:spcBef>
                <a:spcPts val="0"/>
              </a:spcBef>
              <a:buNone/>
              <a:defRPr b="0" i="0" sz="1200" u="none" cap="none" strike="noStrike">
                <a:solidFill>
                  <a:schemeClr val="accent1"/>
                </a:solidFill>
                <a:latin typeface="Arial Narrow"/>
                <a:ea typeface="Arial Narrow"/>
                <a:cs typeface="Arial Narrow"/>
                <a:sym typeface="Arial Narrow"/>
              </a:defRPr>
            </a:lvl7pPr>
            <a:lvl8pPr indent="0" lvl="7" marL="0" marR="0" rtl="0" algn="l">
              <a:spcBef>
                <a:spcPts val="0"/>
              </a:spcBef>
              <a:buNone/>
              <a:defRPr b="0" i="0" sz="1200" u="none" cap="none" strike="noStrike">
                <a:solidFill>
                  <a:schemeClr val="accent1"/>
                </a:solidFill>
                <a:latin typeface="Arial Narrow"/>
                <a:ea typeface="Arial Narrow"/>
                <a:cs typeface="Arial Narrow"/>
                <a:sym typeface="Arial Narrow"/>
              </a:defRPr>
            </a:lvl8pPr>
            <a:lvl9pPr indent="0" lvl="8" marL="0" marR="0" rtl="0" algn="l">
              <a:spcBef>
                <a:spcPts val="0"/>
              </a:spcBef>
              <a:buNone/>
              <a:defRPr b="0" i="0" sz="1200" u="none" cap="none" strike="noStrike">
                <a:solidFill>
                  <a:schemeClr val="accent1"/>
                </a:solidFill>
                <a:latin typeface="Arial Narrow"/>
                <a:ea typeface="Arial Narrow"/>
                <a:cs typeface="Arial Narrow"/>
                <a:sym typeface="Arial Narrow"/>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 name="Shape 45"/>
        <p:cNvGrpSpPr/>
        <p:nvPr/>
      </p:nvGrpSpPr>
      <p:grpSpPr>
        <a:xfrm>
          <a:off x="0" y="0"/>
          <a:ext cx="0" cy="0"/>
          <a:chOff x="0" y="0"/>
          <a:chExt cx="0" cy="0"/>
        </a:xfrm>
      </p:grpSpPr>
      <p:pic>
        <p:nvPicPr>
          <p:cNvPr id="46" name="Google Shape;46;p18"/>
          <p:cNvPicPr preferRelativeResize="0"/>
          <p:nvPr/>
        </p:nvPicPr>
        <p:blipFill rotWithShape="1">
          <a:blip r:embed="rId1">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8"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www.youtube.com/watch?v=CTsxQajghOc" TargetMode="Externa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9.jp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29.png"/><Relationship Id="rId7"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aap.org/en/patient-care/immunizations/communicating-with-families-and-promoting-vaccine-confidence/talking-with-vaccine-hesitant-parent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png"/><Relationship Id="rId4" Type="http://schemas.openxmlformats.org/officeDocument/2006/relationships/image" Target="../media/image16.png"/><Relationship Id="rId5" Type="http://schemas.openxmlformats.org/officeDocument/2006/relationships/image" Target="../media/image23.png"/><Relationship Id="rId6" Type="http://schemas.openxmlformats.org/officeDocument/2006/relationships/image" Target="../media/image20.png"/><Relationship Id="rId7" Type="http://schemas.openxmlformats.org/officeDocument/2006/relationships/image" Target="../media/image15.png"/><Relationship Id="rId8"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8.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hyperlink" Target="https://www.chop.edu/centers-programs/vaccine-education-center" TargetMode="External"/><Relationship Id="rId4" Type="http://schemas.openxmlformats.org/officeDocument/2006/relationships/hyperlink" Target="https://www.ncsl.org/research/health/school-immunization-exemption-state-laws.aspx#:~:text=There%20are%2044%20states%20and,personal%2C%20moral%20or%20other%20beliefs" TargetMode="External"/><Relationship Id="rId9" Type="http://schemas.openxmlformats.org/officeDocument/2006/relationships/hyperlink" Target="https://www.aap.org/en/patient-care/immunizations/communicating-with-families-and-promoting-vaccine-confidence/talking-with-vaccine-hesitant-parents/" TargetMode="External"/><Relationship Id="rId5" Type="http://schemas.openxmlformats.org/officeDocument/2006/relationships/hyperlink" Target="https://www.cdc.gov/vaccines/hcp/conversations/index.html" TargetMode="External"/><Relationship Id="rId6" Type="http://schemas.openxmlformats.org/officeDocument/2006/relationships/hyperlink" Target="https://www.aap.org/en/patient-care/immunizations/communicating-with-families-and-promoting-vaccine-confidence/communication-aids/" TargetMode="External"/><Relationship Id="rId7" Type="http://schemas.openxmlformats.org/officeDocument/2006/relationships/hyperlink" Target="https://pids.org/education-training/vaccine-education-program/" TargetMode="External"/><Relationship Id="rId8" Type="http://schemas.openxmlformats.org/officeDocument/2006/relationships/hyperlink" Target="https://www.cdc.gov/vaccines/hcp/conversations/your-practice.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
          <p:cNvSpPr txBox="1"/>
          <p:nvPr>
            <p:ph type="ctrTitle"/>
          </p:nvPr>
        </p:nvSpPr>
        <p:spPr>
          <a:xfrm>
            <a:off x="1143000" y="2039214"/>
            <a:ext cx="6858000" cy="756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Font typeface="Arial"/>
              <a:buNone/>
            </a:pPr>
            <a:r>
              <a:rPr lang="en-US"/>
              <a:t>The Great Debate: Should We Dismiss Vaccine Hesitant Families From Our Practices:</a:t>
            </a:r>
            <a:endParaRPr/>
          </a:p>
        </p:txBody>
      </p:sp>
      <p:sp>
        <p:nvSpPr>
          <p:cNvPr id="53" name="Google Shape;53;p1"/>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chemeClr val="lt1"/>
              </a:buClr>
              <a:buSzPct val="100000"/>
              <a:buNone/>
            </a:pPr>
            <a:r>
              <a:t/>
            </a:r>
            <a:endParaRPr/>
          </a:p>
          <a:p>
            <a:pPr indent="0" lvl="0" marL="0" rtl="0" algn="ctr">
              <a:lnSpc>
                <a:spcPct val="90000"/>
              </a:lnSpc>
              <a:spcBef>
                <a:spcPts val="0"/>
              </a:spcBef>
              <a:spcAft>
                <a:spcPts val="0"/>
              </a:spcAft>
              <a:buClr>
                <a:schemeClr val="lt1"/>
              </a:buClr>
              <a:buSzPct val="86956"/>
              <a:buNone/>
            </a:pPr>
            <a:r>
              <a:t/>
            </a:r>
            <a:endParaRPr b="1" sz="2300"/>
          </a:p>
          <a:p>
            <a:pPr indent="0" lvl="0" marL="0" rtl="0" algn="ctr">
              <a:lnSpc>
                <a:spcPct val="90000"/>
              </a:lnSpc>
              <a:spcBef>
                <a:spcPts val="0"/>
              </a:spcBef>
              <a:spcAft>
                <a:spcPts val="0"/>
              </a:spcAft>
              <a:buClr>
                <a:schemeClr val="lt1"/>
              </a:buClr>
              <a:buSzPct val="86956"/>
              <a:buNone/>
            </a:pPr>
            <a:r>
              <a:rPr b="1" lang="en-US" sz="2300"/>
              <a:t>Victoria Boggiano, MD, MPH</a:t>
            </a:r>
            <a:endParaRPr b="1" sz="2300"/>
          </a:p>
          <a:p>
            <a:pPr indent="0" lvl="0" marL="0" rtl="0" algn="ctr">
              <a:spcBef>
                <a:spcPts val="0"/>
              </a:spcBef>
              <a:spcAft>
                <a:spcPts val="0"/>
              </a:spcAft>
              <a:buClr>
                <a:schemeClr val="lt1"/>
              </a:buClr>
              <a:buSzPct val="86956"/>
              <a:buNone/>
            </a:pPr>
            <a:r>
              <a:rPr b="1" lang="en-US" sz="2300"/>
              <a:t>Suzanna Hosein, DO, MS</a:t>
            </a:r>
            <a:endParaRPr b="1" sz="2300"/>
          </a:p>
          <a:p>
            <a:pPr indent="0" lvl="0" marL="0" rtl="0" algn="ctr">
              <a:spcBef>
                <a:spcPts val="0"/>
              </a:spcBef>
              <a:spcAft>
                <a:spcPts val="0"/>
              </a:spcAft>
              <a:buClr>
                <a:schemeClr val="lt1"/>
              </a:buClr>
              <a:buSzPct val="86956"/>
              <a:buNone/>
            </a:pPr>
            <a:r>
              <a:rPr b="1" lang="en-US" sz="2300"/>
              <a:t>Ashley Rietz, MD</a:t>
            </a:r>
            <a:endParaRPr b="1" sz="2300"/>
          </a:p>
          <a:p>
            <a:pPr indent="0" lvl="0" marL="0" rtl="0" algn="ctr">
              <a:lnSpc>
                <a:spcPct val="90000"/>
              </a:lnSpc>
              <a:spcBef>
                <a:spcPts val="0"/>
              </a:spcBef>
              <a:spcAft>
                <a:spcPts val="0"/>
              </a:spcAft>
              <a:buClr>
                <a:schemeClr val="lt1"/>
              </a:buClr>
              <a:buSzPct val="86956"/>
              <a:buNone/>
            </a:pPr>
            <a:r>
              <a:t/>
            </a:r>
            <a:endParaRPr b="1" sz="2300"/>
          </a:p>
          <a:p>
            <a:pPr indent="0" lvl="0" marL="0" rtl="0" algn="ctr">
              <a:lnSpc>
                <a:spcPct val="90000"/>
              </a:lnSpc>
              <a:spcBef>
                <a:spcPts val="0"/>
              </a:spcBef>
              <a:spcAft>
                <a:spcPts val="0"/>
              </a:spcAft>
              <a:buClr>
                <a:schemeClr val="lt1"/>
              </a:buClr>
              <a:buSzPct val="100000"/>
              <a:buNone/>
            </a:pPr>
            <a:r>
              <a:t/>
            </a:r>
            <a:endParaRPr/>
          </a:p>
        </p:txBody>
      </p:sp>
      <p:sp>
        <p:nvSpPr>
          <p:cNvPr id="54" name="Google Shape;54;p1"/>
          <p:cNvSpPr txBox="1"/>
          <p:nvPr/>
        </p:nvSpPr>
        <p:spPr>
          <a:xfrm>
            <a:off x="1714500" y="5757850"/>
            <a:ext cx="5715000" cy="711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lt1"/>
              </a:buClr>
              <a:buSzPts val="2000"/>
              <a:buFont typeface="Arial"/>
              <a:buNone/>
            </a:pPr>
            <a:r>
              <a:rPr b="1" i="1" lang="en-US" sz="1900">
                <a:solidFill>
                  <a:schemeClr val="lt1"/>
                </a:solidFill>
                <a:latin typeface="Arial Narrow"/>
                <a:ea typeface="Arial Narrow"/>
                <a:cs typeface="Arial Narrow"/>
                <a:sym typeface="Arial Narrow"/>
              </a:rPr>
              <a:t>And thank you to Care of Infant, Children, and Adolescent Collaborative Chair Sutton Hamilton, MD</a:t>
            </a:r>
            <a:endParaRPr i="1" sz="1000">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127481a60d7_0_2"/>
          <p:cNvSpPr txBox="1"/>
          <p:nvPr>
            <p:ph type="title"/>
          </p:nvPr>
        </p:nvSpPr>
        <p:spPr>
          <a:xfrm>
            <a:off x="628650" y="1003852"/>
            <a:ext cx="7886700" cy="686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States with </a:t>
            </a:r>
            <a:r>
              <a:rPr lang="en-US"/>
              <a:t>religious</a:t>
            </a:r>
            <a:r>
              <a:rPr lang="en-US"/>
              <a:t> and </a:t>
            </a:r>
            <a:r>
              <a:rPr lang="en-US"/>
              <a:t>philosophical</a:t>
            </a:r>
            <a:r>
              <a:rPr lang="en-US"/>
              <a:t> exemptions</a:t>
            </a:r>
            <a:endParaRPr/>
          </a:p>
        </p:txBody>
      </p:sp>
      <p:sp>
        <p:nvSpPr>
          <p:cNvPr id="124" name="Google Shape;124;g127481a60d7_0_2"/>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25" name="Google Shape;125;g127481a60d7_0_2"/>
          <p:cNvPicPr preferRelativeResize="0"/>
          <p:nvPr/>
        </p:nvPicPr>
        <p:blipFill>
          <a:blip r:embed="rId3">
            <a:alphaModFix/>
          </a:blip>
          <a:stretch>
            <a:fillRect/>
          </a:stretch>
        </p:blipFill>
        <p:spPr>
          <a:xfrm>
            <a:off x="682338" y="2141423"/>
            <a:ext cx="7049225" cy="4434351"/>
          </a:xfrm>
          <a:prstGeom prst="rect">
            <a:avLst/>
          </a:prstGeom>
          <a:noFill/>
          <a:ln>
            <a:noFill/>
          </a:ln>
        </p:spPr>
      </p:pic>
      <p:sp>
        <p:nvSpPr>
          <p:cNvPr id="126" name="Google Shape;126;g127481a60d7_0_2"/>
          <p:cNvSpPr txBox="1"/>
          <p:nvPr/>
        </p:nvSpPr>
        <p:spPr>
          <a:xfrm>
            <a:off x="6284325" y="6049650"/>
            <a:ext cx="3000000" cy="7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150">
                <a:solidFill>
                  <a:srgbClr val="333333"/>
                </a:solidFill>
                <a:highlight>
                  <a:srgbClr val="FFFFFF"/>
                </a:highlight>
              </a:rPr>
              <a:t>Source:</a:t>
            </a:r>
            <a:r>
              <a:rPr lang="en-US" sz="1150">
                <a:solidFill>
                  <a:srgbClr val="333333"/>
                </a:solidFill>
                <a:highlight>
                  <a:srgbClr val="FFFFFF"/>
                </a:highlight>
              </a:rPr>
              <a:t> Adapted from the LexisNexis StateNet Database and the Immunization Action Coalition, May 2019.</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1220d0a92c8_0_52"/>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33" name="Google Shape;133;g1220d0a92c8_0_52"/>
          <p:cNvPicPr preferRelativeResize="0"/>
          <p:nvPr/>
        </p:nvPicPr>
        <p:blipFill>
          <a:blip r:embed="rId3">
            <a:alphaModFix/>
          </a:blip>
          <a:stretch>
            <a:fillRect/>
          </a:stretch>
        </p:blipFill>
        <p:spPr>
          <a:xfrm>
            <a:off x="152400" y="2028225"/>
            <a:ext cx="8839203" cy="23261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1228d31f26d_0_59"/>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40" name="Google Shape;140;g1228d31f26d_0_59"/>
          <p:cNvPicPr preferRelativeResize="0"/>
          <p:nvPr/>
        </p:nvPicPr>
        <p:blipFill>
          <a:blip r:embed="rId3">
            <a:alphaModFix/>
          </a:blip>
          <a:stretch>
            <a:fillRect/>
          </a:stretch>
        </p:blipFill>
        <p:spPr>
          <a:xfrm>
            <a:off x="255525" y="2498456"/>
            <a:ext cx="8839199" cy="195112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1228d31f26d_0_0"/>
          <p:cNvSpPr txBox="1"/>
          <p:nvPr>
            <p:ph type="title"/>
          </p:nvPr>
        </p:nvSpPr>
        <p:spPr>
          <a:xfrm>
            <a:off x="628650" y="1003852"/>
            <a:ext cx="7886700" cy="686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AAP Policy changed in 2016</a:t>
            </a:r>
            <a:endParaRPr/>
          </a:p>
        </p:txBody>
      </p:sp>
      <p:sp>
        <p:nvSpPr>
          <p:cNvPr id="147" name="Google Shape;147;g1228d31f26d_0_0"/>
          <p:cNvSpPr txBox="1"/>
          <p:nvPr>
            <p:ph idx="1" type="body"/>
          </p:nvPr>
        </p:nvSpPr>
        <p:spPr>
          <a:xfrm>
            <a:off x="628650" y="1825625"/>
            <a:ext cx="7886700" cy="43512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lang="en-US" sz="2600">
                <a:solidFill>
                  <a:srgbClr val="212121"/>
                </a:solidFill>
                <a:highlight>
                  <a:srgbClr val="FFFFFF"/>
                </a:highlight>
                <a:latin typeface="Cambria"/>
                <a:ea typeface="Cambria"/>
                <a:cs typeface="Cambria"/>
                <a:sym typeface="Cambria"/>
              </a:rPr>
              <a:t>In 2016, the AAP changed its policy, stating that “a pediatrician may consider dismissal of families who refuse vaccination as an acceptable option” while acknowledging that the decision to dismiss should not be made without contemplating and respecting the beliefs of the family in question.</a:t>
            </a:r>
            <a:endParaRPr sz="3900"/>
          </a:p>
        </p:txBody>
      </p:sp>
      <p:sp>
        <p:nvSpPr>
          <p:cNvPr id="148" name="Google Shape;148;g1228d31f26d_0_0"/>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149" name="Google Shape;149;g1228d31f26d_0_0"/>
          <p:cNvSpPr txBox="1"/>
          <p:nvPr/>
        </p:nvSpPr>
        <p:spPr>
          <a:xfrm>
            <a:off x="3648650" y="5917625"/>
            <a:ext cx="5226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rgbClr val="212121"/>
                </a:solidFill>
                <a:highlight>
                  <a:srgbClr val="FFFFFF"/>
                </a:highlight>
                <a:latin typeface="Cambria"/>
                <a:ea typeface="Cambria"/>
                <a:cs typeface="Cambria"/>
                <a:sym typeface="Cambria"/>
              </a:rPr>
              <a:t>Edwards KM, Hackell JM. Countering vaccine hesitancy. </a:t>
            </a:r>
            <a:r>
              <a:rPr i="1" lang="en-US" sz="1300">
                <a:solidFill>
                  <a:srgbClr val="212121"/>
                </a:solidFill>
                <a:highlight>
                  <a:srgbClr val="FFFFFF"/>
                </a:highlight>
                <a:latin typeface="Cambria"/>
                <a:ea typeface="Cambria"/>
                <a:cs typeface="Cambria"/>
                <a:sym typeface="Cambria"/>
              </a:rPr>
              <a:t>Pediatrics</a:t>
            </a:r>
            <a:r>
              <a:rPr lang="en-US" sz="1300">
                <a:solidFill>
                  <a:srgbClr val="212121"/>
                </a:solidFill>
                <a:highlight>
                  <a:srgbClr val="FFFFFF"/>
                </a:highlight>
                <a:latin typeface="Cambria"/>
                <a:ea typeface="Cambria"/>
                <a:cs typeface="Cambria"/>
                <a:sym typeface="Cambria"/>
              </a:rPr>
              <a:t>. 2016;138(3):e20162146–e20162146. doi:10.1542/peds.2016-2146.</a:t>
            </a:r>
            <a:endParaRPr>
              <a:latin typeface="Arial Narrow"/>
              <a:ea typeface="Arial Narrow"/>
              <a:cs typeface="Arial Narrow"/>
              <a:sym typeface="Arial Narrow"/>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1220d0a92c8_0_38"/>
          <p:cNvSpPr txBox="1"/>
          <p:nvPr>
            <p:ph type="title"/>
          </p:nvPr>
        </p:nvSpPr>
        <p:spPr>
          <a:xfrm>
            <a:off x="628650" y="1003852"/>
            <a:ext cx="7886700" cy="686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More patients and families are being dismissed from practices </a:t>
            </a:r>
            <a:endParaRPr/>
          </a:p>
        </p:txBody>
      </p:sp>
      <p:sp>
        <p:nvSpPr>
          <p:cNvPr id="156" name="Google Shape;156;g1220d0a92c8_0_38"/>
          <p:cNvSpPr txBox="1"/>
          <p:nvPr>
            <p:ph idx="1" type="body"/>
          </p:nvPr>
        </p:nvSpPr>
        <p:spPr>
          <a:xfrm>
            <a:off x="628650" y="2483825"/>
            <a:ext cx="7886700" cy="36930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COVID19 vaccine refusal has deepend divides</a:t>
            </a:r>
            <a:endParaRPr/>
          </a:p>
        </p:txBody>
      </p:sp>
      <p:sp>
        <p:nvSpPr>
          <p:cNvPr id="157" name="Google Shape;157;g1220d0a92c8_0_38"/>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58" name="Google Shape;158;g1220d0a92c8_0_38" title="Points scored"/>
          <p:cNvPicPr preferRelativeResize="0"/>
          <p:nvPr/>
        </p:nvPicPr>
        <p:blipFill>
          <a:blip r:embed="rId3">
            <a:alphaModFix/>
          </a:blip>
          <a:stretch>
            <a:fillRect/>
          </a:stretch>
        </p:blipFill>
        <p:spPr>
          <a:xfrm>
            <a:off x="285750" y="778669"/>
            <a:ext cx="8572500" cy="5300663"/>
          </a:xfrm>
          <a:prstGeom prst="rect">
            <a:avLst/>
          </a:prstGeom>
          <a:noFill/>
          <a:ln>
            <a:noFill/>
          </a:ln>
        </p:spPr>
      </p:pic>
      <p:sp>
        <p:nvSpPr>
          <p:cNvPr id="159" name="Google Shape;159;g1220d0a92c8_0_38"/>
          <p:cNvSpPr txBox="1"/>
          <p:nvPr/>
        </p:nvSpPr>
        <p:spPr>
          <a:xfrm>
            <a:off x="3307875" y="6079325"/>
            <a:ext cx="5879700" cy="7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50">
                <a:solidFill>
                  <a:srgbClr val="333333"/>
                </a:solidFill>
                <a:highlight>
                  <a:srgbClr val="FFFFFF"/>
                </a:highlight>
              </a:rPr>
              <a:t>O’Leary ST, Cataldi JR, Lindley MC, et al. Policies Among US Pediatricians for Dismissing Patients for Delaying or Refusing Vaccination. </a:t>
            </a:r>
            <a:r>
              <a:rPr i="1" lang="en-US" sz="1150">
                <a:solidFill>
                  <a:srgbClr val="333333"/>
                </a:solidFill>
                <a:highlight>
                  <a:srgbClr val="FFFFFF"/>
                </a:highlight>
              </a:rPr>
              <a:t>JAMA.</a:t>
            </a:r>
            <a:r>
              <a:rPr lang="en-US" sz="1150">
                <a:solidFill>
                  <a:srgbClr val="333333"/>
                </a:solidFill>
                <a:highlight>
                  <a:srgbClr val="FFFFFF"/>
                </a:highlight>
              </a:rPr>
              <a:t> 2020;324(11):1105–1107. doi:10.1001/jama.2020.10658</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1228d31f26d_0_25"/>
          <p:cNvSpPr txBox="1"/>
          <p:nvPr>
            <p:ph type="title"/>
          </p:nvPr>
        </p:nvSpPr>
        <p:spPr>
          <a:xfrm>
            <a:off x="628650" y="1003852"/>
            <a:ext cx="7886700" cy="686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Protecting everyone</a:t>
            </a:r>
            <a:endParaRPr/>
          </a:p>
        </p:txBody>
      </p:sp>
      <p:sp>
        <p:nvSpPr>
          <p:cNvPr id="166" name="Google Shape;166;g1228d31f26d_0_25"/>
          <p:cNvSpPr txBox="1"/>
          <p:nvPr>
            <p:ph idx="1" type="body"/>
          </p:nvPr>
        </p:nvSpPr>
        <p:spPr>
          <a:xfrm>
            <a:off x="628650" y="1825625"/>
            <a:ext cx="30420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Due to pandemic pediatric vaccinations have fallen lower than </a:t>
            </a:r>
            <a:r>
              <a:rPr lang="en-US"/>
              <a:t>previous</a:t>
            </a:r>
            <a:r>
              <a:rPr lang="en-US"/>
              <a:t> years due to disruptions in well visits and children entering school. </a:t>
            </a:r>
            <a:endParaRPr/>
          </a:p>
        </p:txBody>
      </p:sp>
      <p:sp>
        <p:nvSpPr>
          <p:cNvPr id="167" name="Google Shape;167;g1228d31f26d_0_25"/>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68" name="Google Shape;168;g1228d31f26d_0_25" title="Screen Recording 2022 04 27 at 10 28 01 PM">
            <a:hlinkClick r:id="rId3"/>
          </p:cNvPr>
          <p:cNvPicPr preferRelativeResize="0"/>
          <p:nvPr/>
        </p:nvPicPr>
        <p:blipFill>
          <a:blip r:embed="rId4">
            <a:alphaModFix/>
          </a:blip>
          <a:stretch>
            <a:fillRect/>
          </a:stretch>
        </p:blipFill>
        <p:spPr>
          <a:xfrm>
            <a:off x="3823050" y="1842952"/>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1228d31f26d_0_69"/>
          <p:cNvSpPr txBox="1"/>
          <p:nvPr>
            <p:ph type="title"/>
          </p:nvPr>
        </p:nvSpPr>
        <p:spPr>
          <a:xfrm>
            <a:off x="628650" y="1003852"/>
            <a:ext cx="7886700" cy="686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Parental concerns</a:t>
            </a:r>
            <a:endParaRPr/>
          </a:p>
        </p:txBody>
      </p:sp>
      <p:sp>
        <p:nvSpPr>
          <p:cNvPr id="175" name="Google Shape;175;g1228d31f26d_0_69"/>
          <p:cNvSpPr txBox="1"/>
          <p:nvPr>
            <p:ph idx="1" type="body"/>
          </p:nvPr>
        </p:nvSpPr>
        <p:spPr>
          <a:xfrm>
            <a:off x="628650" y="1825625"/>
            <a:ext cx="78867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Reside on both sides:</a:t>
            </a:r>
            <a:endParaRPr/>
          </a:p>
          <a:p>
            <a:pPr indent="-342900" lvl="0" marL="457200" rtl="0" algn="l">
              <a:spcBef>
                <a:spcPts val="1000"/>
              </a:spcBef>
              <a:spcAft>
                <a:spcPts val="0"/>
              </a:spcAft>
              <a:buSzPts val="1800"/>
              <a:buChar char="•"/>
            </a:pPr>
            <a:r>
              <a:rPr lang="en-US"/>
              <a:t>Some families pro-dismissal </a:t>
            </a:r>
            <a:endParaRPr/>
          </a:p>
          <a:p>
            <a:pPr indent="-342900" lvl="0" marL="457200" rtl="0" algn="l">
              <a:spcBef>
                <a:spcPts val="0"/>
              </a:spcBef>
              <a:spcAft>
                <a:spcPts val="0"/>
              </a:spcAft>
              <a:buSzPts val="1800"/>
              <a:buChar char="•"/>
            </a:pPr>
            <a:r>
              <a:rPr lang="en-US"/>
              <a:t>Some families against </a:t>
            </a:r>
            <a:endParaRPr/>
          </a:p>
        </p:txBody>
      </p:sp>
      <p:sp>
        <p:nvSpPr>
          <p:cNvPr id="176" name="Google Shape;176;g1228d31f26d_0_69"/>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177" name="Google Shape;177;g1228d31f26d_0_69"/>
          <p:cNvSpPr txBox="1"/>
          <p:nvPr/>
        </p:nvSpPr>
        <p:spPr>
          <a:xfrm>
            <a:off x="1367450" y="3670225"/>
            <a:ext cx="62142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750">
                <a:highlight>
                  <a:srgbClr val="FFFFFF"/>
                </a:highlight>
              </a:rPr>
              <a:t>'I don't want to bring my child to an office that accepts nonvaccinators because I don't want my child to get sick.' </a:t>
            </a:r>
            <a:endParaRPr b="1" sz="2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122eace47bf_1_28"/>
          <p:cNvSpPr txBox="1"/>
          <p:nvPr>
            <p:ph type="title"/>
          </p:nvPr>
        </p:nvSpPr>
        <p:spPr>
          <a:xfrm>
            <a:off x="623888" y="2862470"/>
            <a:ext cx="7886700" cy="1700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3700"/>
              <a:t>Best Practices</a:t>
            </a:r>
            <a:endParaRPr sz="3700"/>
          </a:p>
        </p:txBody>
      </p:sp>
      <p:sp>
        <p:nvSpPr>
          <p:cNvPr id="184" name="Google Shape;184;g122eace47bf_1_28"/>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220d0a92c8_0_0"/>
          <p:cNvSpPr txBox="1"/>
          <p:nvPr>
            <p:ph type="title"/>
          </p:nvPr>
        </p:nvSpPr>
        <p:spPr>
          <a:xfrm>
            <a:off x="630238" y="987425"/>
            <a:ext cx="2949600" cy="160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How to care for vaccine hesitant families</a:t>
            </a:r>
            <a:endParaRPr/>
          </a:p>
        </p:txBody>
      </p:sp>
      <p:sp>
        <p:nvSpPr>
          <p:cNvPr id="191" name="Google Shape;191;g1220d0a92c8_0_0"/>
          <p:cNvSpPr txBox="1"/>
          <p:nvPr>
            <p:ph idx="1" type="body"/>
          </p:nvPr>
        </p:nvSpPr>
        <p:spPr>
          <a:xfrm>
            <a:off x="587288" y="2587625"/>
            <a:ext cx="2949600" cy="3811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400"/>
              <a:t>Invest time into understanding the concerns and misinformation that families have about vaccines </a:t>
            </a:r>
            <a:endParaRPr sz="2400"/>
          </a:p>
        </p:txBody>
      </p:sp>
      <p:sp>
        <p:nvSpPr>
          <p:cNvPr id="192" name="Google Shape;192;g1220d0a92c8_0_0"/>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93" name="Google Shape;193;g1220d0a92c8_0_0"/>
          <p:cNvPicPr preferRelativeResize="0"/>
          <p:nvPr/>
        </p:nvPicPr>
        <p:blipFill>
          <a:blip r:embed="rId3">
            <a:alphaModFix/>
          </a:blip>
          <a:stretch>
            <a:fillRect/>
          </a:stretch>
        </p:blipFill>
        <p:spPr>
          <a:xfrm>
            <a:off x="3732263" y="936475"/>
            <a:ext cx="5259362" cy="3506242"/>
          </a:xfrm>
          <a:prstGeom prst="rect">
            <a:avLst/>
          </a:prstGeom>
          <a:noFill/>
          <a:ln>
            <a:noFill/>
          </a:ln>
        </p:spPr>
      </p:pic>
      <p:pic>
        <p:nvPicPr>
          <p:cNvPr id="194" name="Google Shape;194;g1220d0a92c8_0_0"/>
          <p:cNvPicPr preferRelativeResize="0"/>
          <p:nvPr/>
        </p:nvPicPr>
        <p:blipFill>
          <a:blip r:embed="rId4">
            <a:alphaModFix/>
          </a:blip>
          <a:stretch>
            <a:fillRect/>
          </a:stretch>
        </p:blipFill>
        <p:spPr>
          <a:xfrm>
            <a:off x="6803863" y="4573642"/>
            <a:ext cx="2110483" cy="2110483"/>
          </a:xfrm>
          <a:prstGeom prst="rect">
            <a:avLst/>
          </a:prstGeom>
          <a:noFill/>
          <a:ln>
            <a:noFill/>
          </a:ln>
        </p:spPr>
      </p:pic>
      <p:pic>
        <p:nvPicPr>
          <p:cNvPr id="195" name="Google Shape;195;g1220d0a92c8_0_0"/>
          <p:cNvPicPr preferRelativeResize="0"/>
          <p:nvPr/>
        </p:nvPicPr>
        <p:blipFill>
          <a:blip r:embed="rId5">
            <a:alphaModFix/>
          </a:blip>
          <a:stretch>
            <a:fillRect/>
          </a:stretch>
        </p:blipFill>
        <p:spPr>
          <a:xfrm>
            <a:off x="4800701" y="4657650"/>
            <a:ext cx="1992975" cy="1950275"/>
          </a:xfrm>
          <a:prstGeom prst="rect">
            <a:avLst/>
          </a:prstGeom>
          <a:noFill/>
          <a:ln>
            <a:noFill/>
          </a:ln>
        </p:spPr>
      </p:pic>
      <p:pic>
        <p:nvPicPr>
          <p:cNvPr id="196" name="Google Shape;196;g1220d0a92c8_0_0"/>
          <p:cNvPicPr preferRelativeResize="0"/>
          <p:nvPr/>
        </p:nvPicPr>
        <p:blipFill>
          <a:blip r:embed="rId6">
            <a:alphaModFix/>
          </a:blip>
          <a:stretch>
            <a:fillRect/>
          </a:stretch>
        </p:blipFill>
        <p:spPr>
          <a:xfrm>
            <a:off x="191150" y="4794930"/>
            <a:ext cx="1992975" cy="1813000"/>
          </a:xfrm>
          <a:prstGeom prst="rect">
            <a:avLst/>
          </a:prstGeom>
          <a:noFill/>
          <a:ln>
            <a:noFill/>
          </a:ln>
        </p:spPr>
      </p:pic>
      <p:pic>
        <p:nvPicPr>
          <p:cNvPr id="197" name="Google Shape;197;g1220d0a92c8_0_0"/>
          <p:cNvPicPr preferRelativeResize="0"/>
          <p:nvPr/>
        </p:nvPicPr>
        <p:blipFill>
          <a:blip r:embed="rId7">
            <a:alphaModFix/>
          </a:blip>
          <a:stretch>
            <a:fillRect/>
          </a:stretch>
        </p:blipFill>
        <p:spPr>
          <a:xfrm>
            <a:off x="2269349" y="4676424"/>
            <a:ext cx="2057400" cy="2057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1228d31f26d_0_44"/>
          <p:cNvSpPr txBox="1"/>
          <p:nvPr>
            <p:ph type="title"/>
          </p:nvPr>
        </p:nvSpPr>
        <p:spPr>
          <a:xfrm>
            <a:off x="628650" y="1003852"/>
            <a:ext cx="7886700" cy="686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Misinformation</a:t>
            </a:r>
            <a:endParaRPr/>
          </a:p>
        </p:txBody>
      </p:sp>
      <p:sp>
        <p:nvSpPr>
          <p:cNvPr id="204" name="Google Shape;204;g1228d31f26d_0_44"/>
          <p:cNvSpPr txBox="1"/>
          <p:nvPr>
            <p:ph idx="1" type="body"/>
          </p:nvPr>
        </p:nvSpPr>
        <p:spPr>
          <a:xfrm>
            <a:off x="628650" y="1825625"/>
            <a:ext cx="78867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For as much as there is, nothing goes further to change minds than a deep trusting relationship with a physician</a:t>
            </a:r>
            <a:endParaRPr/>
          </a:p>
          <a:p>
            <a:pPr indent="-342900" lvl="0" marL="457200" rtl="0" algn="l">
              <a:spcBef>
                <a:spcPts val="1000"/>
              </a:spcBef>
              <a:spcAft>
                <a:spcPts val="0"/>
              </a:spcAft>
              <a:buSzPts val="1800"/>
              <a:buChar char="•"/>
            </a:pPr>
            <a:r>
              <a:rPr lang="en-US"/>
              <a:t>Assess barriers/concerns</a:t>
            </a:r>
            <a:endParaRPr/>
          </a:p>
          <a:p>
            <a:pPr indent="-342900" lvl="0" marL="457200" rtl="0" algn="l">
              <a:spcBef>
                <a:spcPts val="0"/>
              </a:spcBef>
              <a:spcAft>
                <a:spcPts val="0"/>
              </a:spcAft>
              <a:buSzPts val="1800"/>
              <a:buChar char="•"/>
            </a:pPr>
            <a:r>
              <a:rPr lang="en-US"/>
              <a:t>Do your homework (CHOP website is a great resource)</a:t>
            </a:r>
            <a:endParaRPr/>
          </a:p>
          <a:p>
            <a:pPr indent="0" lvl="0" marL="457200" rtl="0" algn="l">
              <a:spcBef>
                <a:spcPts val="1000"/>
              </a:spcBef>
              <a:spcAft>
                <a:spcPts val="0"/>
              </a:spcAft>
              <a:buNone/>
            </a:pPr>
            <a:r>
              <a:t/>
            </a:r>
            <a:endParaRPr/>
          </a:p>
        </p:txBody>
      </p:sp>
      <p:sp>
        <p:nvSpPr>
          <p:cNvPr id="205" name="Google Shape;205;g1228d31f26d_0_44"/>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1"/>
              </a:buClr>
              <a:buSzPts val="2400"/>
              <a:buNone/>
            </a:pPr>
            <a:r>
              <a:rPr lang="en-US"/>
              <a:t>None</a:t>
            </a:r>
            <a:endParaRPr/>
          </a:p>
        </p:txBody>
      </p:sp>
      <p:sp>
        <p:nvSpPr>
          <p:cNvPr id="60" name="Google Shape;60;p4"/>
          <p:cNvSpPr txBox="1"/>
          <p:nvPr>
            <p:ph type="ctrTitle"/>
          </p:nvPr>
        </p:nvSpPr>
        <p:spPr>
          <a:xfrm>
            <a:off x="1143000" y="2778125"/>
            <a:ext cx="6858000" cy="61698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3600"/>
              <a:buFont typeface="Arial"/>
              <a:buNone/>
            </a:pPr>
            <a:r>
              <a:rPr lang="en-US"/>
              <a:t>Disclosures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1220d0a92c8_0_8"/>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212" name="Google Shape;212;g1220d0a92c8_0_8"/>
          <p:cNvPicPr preferRelativeResize="0"/>
          <p:nvPr/>
        </p:nvPicPr>
        <p:blipFill>
          <a:blip r:embed="rId3">
            <a:alphaModFix/>
          </a:blip>
          <a:stretch>
            <a:fillRect/>
          </a:stretch>
        </p:blipFill>
        <p:spPr>
          <a:xfrm>
            <a:off x="2184125" y="666750"/>
            <a:ext cx="6567462" cy="4437075"/>
          </a:xfrm>
          <a:prstGeom prst="rect">
            <a:avLst/>
          </a:prstGeom>
          <a:noFill/>
          <a:ln>
            <a:noFill/>
          </a:ln>
        </p:spPr>
      </p:pic>
      <p:sp>
        <p:nvSpPr>
          <p:cNvPr id="213" name="Google Shape;213;g1220d0a92c8_0_8"/>
          <p:cNvSpPr txBox="1"/>
          <p:nvPr>
            <p:ph type="title"/>
          </p:nvPr>
        </p:nvSpPr>
        <p:spPr>
          <a:xfrm>
            <a:off x="126725" y="5103822"/>
            <a:ext cx="7886700" cy="81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Presume Acceptance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1255a847892_0_18"/>
          <p:cNvSpPr txBox="1"/>
          <p:nvPr>
            <p:ph type="title"/>
          </p:nvPr>
        </p:nvSpPr>
        <p:spPr>
          <a:xfrm>
            <a:off x="581025" y="1147950"/>
            <a:ext cx="4748100" cy="652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Utilize a Framework</a:t>
            </a:r>
            <a:endParaRPr/>
          </a:p>
        </p:txBody>
      </p:sp>
      <p:sp>
        <p:nvSpPr>
          <p:cNvPr id="220" name="Google Shape;220;g1255a847892_0_18"/>
          <p:cNvSpPr txBox="1"/>
          <p:nvPr>
            <p:ph idx="1" type="body"/>
          </p:nvPr>
        </p:nvSpPr>
        <p:spPr>
          <a:xfrm>
            <a:off x="1257300" y="5473802"/>
            <a:ext cx="7886700" cy="1384200"/>
          </a:xfrm>
          <a:prstGeom prst="rect">
            <a:avLst/>
          </a:prstGeom>
        </p:spPr>
        <p:txBody>
          <a:bodyPr anchorCtr="0" anchor="t" bIns="45700" lIns="91425" spcFirstLastPara="1" rIns="91425" wrap="square" tIns="45700">
            <a:spAutoFit/>
          </a:bodyPr>
          <a:lstStyle/>
          <a:p>
            <a:pPr indent="0" lvl="0" marL="0" rtl="0" algn="l">
              <a:spcBef>
                <a:spcPts val="1000"/>
              </a:spcBef>
              <a:spcAft>
                <a:spcPts val="0"/>
              </a:spcAft>
              <a:buNone/>
            </a:pPr>
            <a:r>
              <a:rPr lang="en-US" sz="2100"/>
              <a:t>Learn more: 1.</a:t>
            </a:r>
            <a:r>
              <a:rPr lang="en-US" sz="2100" u="sng">
                <a:solidFill>
                  <a:schemeClr val="dk2"/>
                </a:solidFill>
                <a:hlinkClick r:id="rId3">
                  <a:extLst>
                    <a:ext uri="{A12FA001-AC4F-418D-AE19-62706E023703}">
                      <ahyp:hlinkClr val="tx"/>
                    </a:ext>
                  </a:extLst>
                </a:hlinkClick>
              </a:rPr>
              <a:t>https://www.aap.org/en/patient-care/immunizations/communicating-with-families-and-promoting-vaccine-confidence/talking-with-vaccine-hesitant-parents/</a:t>
            </a:r>
            <a:r>
              <a:rPr lang="en-US" sz="2100">
                <a:solidFill>
                  <a:schemeClr val="dk2"/>
                </a:solidFill>
              </a:rPr>
              <a:t> </a:t>
            </a:r>
            <a:endParaRPr sz="2100">
              <a:solidFill>
                <a:schemeClr val="dk2"/>
              </a:solidFill>
            </a:endParaRPr>
          </a:p>
          <a:p>
            <a:pPr indent="0" lvl="0" marL="0" rtl="0" algn="l">
              <a:spcBef>
                <a:spcPts val="1000"/>
              </a:spcBef>
              <a:spcAft>
                <a:spcPts val="0"/>
              </a:spcAft>
              <a:buNone/>
            </a:pPr>
            <a:r>
              <a:rPr lang="en-US" sz="2100"/>
              <a:t>2. Let’s Talk Vaccines by Gretchen LaSalle, MD</a:t>
            </a:r>
            <a:endParaRPr/>
          </a:p>
        </p:txBody>
      </p:sp>
      <p:sp>
        <p:nvSpPr>
          <p:cNvPr id="221" name="Google Shape;221;g1255a847892_0_18"/>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222" name="Google Shape;222;g1255a847892_0_18"/>
          <p:cNvSpPr txBox="1"/>
          <p:nvPr>
            <p:ph idx="1" type="body"/>
          </p:nvPr>
        </p:nvSpPr>
        <p:spPr>
          <a:xfrm>
            <a:off x="447700" y="2235232"/>
            <a:ext cx="7886700" cy="968700"/>
          </a:xfrm>
          <a:prstGeom prst="rect">
            <a:avLst/>
          </a:prstGeom>
        </p:spPr>
        <p:txBody>
          <a:bodyPr anchorCtr="0" anchor="t" bIns="45700" lIns="91425" spcFirstLastPara="1" rIns="91425" wrap="square" tIns="45700">
            <a:spAutoFit/>
          </a:bodyPr>
          <a:lstStyle/>
          <a:p>
            <a:pPr indent="0" lvl="0" marL="0" rtl="0" algn="l">
              <a:spcBef>
                <a:spcPts val="1000"/>
              </a:spcBef>
              <a:spcAft>
                <a:spcPts val="0"/>
              </a:spcAft>
              <a:buNone/>
            </a:pPr>
            <a:r>
              <a:rPr lang="en-US" sz="2700"/>
              <a:t>Consider using </a:t>
            </a:r>
            <a:r>
              <a:rPr lang="en-US" sz="2700"/>
              <a:t>CASE</a:t>
            </a:r>
            <a:endParaRPr sz="2700"/>
          </a:p>
          <a:p>
            <a:pPr indent="457200" lvl="0" marL="0" rtl="0" algn="l">
              <a:spcBef>
                <a:spcPts val="1000"/>
              </a:spcBef>
              <a:spcAft>
                <a:spcPts val="0"/>
              </a:spcAft>
              <a:buNone/>
            </a:pPr>
            <a:r>
              <a:rPr lang="en-US" sz="2700"/>
              <a:t>Corroborate, About me, Science, Explain/Advise</a:t>
            </a:r>
            <a:endParaRPr sz="27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1255a847892_0_11"/>
          <p:cNvSpPr txBox="1"/>
          <p:nvPr>
            <p:ph type="title"/>
          </p:nvPr>
        </p:nvSpPr>
        <p:spPr>
          <a:xfrm>
            <a:off x="947725" y="1276550"/>
            <a:ext cx="5948400" cy="1152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Talk about vaccines early and often</a:t>
            </a:r>
            <a:endParaRPr/>
          </a:p>
        </p:txBody>
      </p:sp>
      <p:sp>
        <p:nvSpPr>
          <p:cNvPr id="229" name="Google Shape;229;g1255a847892_0_11"/>
          <p:cNvSpPr txBox="1"/>
          <p:nvPr>
            <p:ph idx="1" type="body"/>
          </p:nvPr>
        </p:nvSpPr>
        <p:spPr>
          <a:xfrm>
            <a:off x="752463" y="2835988"/>
            <a:ext cx="7886700" cy="1500300"/>
          </a:xfrm>
          <a:prstGeom prst="rect">
            <a:avLst/>
          </a:prstGeom>
        </p:spPr>
        <p:txBody>
          <a:bodyPr anchorCtr="0" anchor="t" bIns="45700" lIns="91425" spcFirstLastPara="1" rIns="91425" wrap="square" tIns="45700">
            <a:normAutofit/>
          </a:bodyPr>
          <a:lstStyle/>
          <a:p>
            <a:pPr indent="-381000" lvl="0" marL="457200" rtl="0" algn="l">
              <a:spcBef>
                <a:spcPts val="1000"/>
              </a:spcBef>
              <a:spcAft>
                <a:spcPts val="0"/>
              </a:spcAft>
              <a:buSzPts val="2400"/>
              <a:buChar char="-"/>
            </a:pPr>
            <a:r>
              <a:rPr lang="en-US"/>
              <a:t>start educating importance during prenatal care</a:t>
            </a:r>
            <a:endParaRPr/>
          </a:p>
          <a:p>
            <a:pPr indent="-381000" lvl="0" marL="457200" rtl="0" algn="l">
              <a:spcBef>
                <a:spcPts val="0"/>
              </a:spcBef>
              <a:spcAft>
                <a:spcPts val="0"/>
              </a:spcAft>
              <a:buSzPts val="2400"/>
              <a:buChar char="-"/>
            </a:pPr>
            <a:r>
              <a:rPr lang="en-US"/>
              <a:t>use all visits (not just well child)</a:t>
            </a:r>
            <a:endParaRPr/>
          </a:p>
          <a:p>
            <a:pPr indent="-381000" lvl="0" marL="457200" rtl="0" algn="l">
              <a:spcBef>
                <a:spcPts val="0"/>
              </a:spcBef>
              <a:spcAft>
                <a:spcPts val="0"/>
              </a:spcAft>
              <a:buSzPts val="2400"/>
              <a:buChar char="-"/>
            </a:pPr>
            <a:r>
              <a:rPr lang="en-US"/>
              <a:t>leverage continuity (small chunks at multiple visits)</a:t>
            </a:r>
            <a:endParaRPr/>
          </a:p>
        </p:txBody>
      </p:sp>
      <p:sp>
        <p:nvSpPr>
          <p:cNvPr id="230" name="Google Shape;230;g1255a847892_0_11"/>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1255a847892_0_28"/>
          <p:cNvSpPr txBox="1"/>
          <p:nvPr>
            <p:ph type="title"/>
          </p:nvPr>
        </p:nvSpPr>
        <p:spPr>
          <a:xfrm>
            <a:off x="259550" y="1033700"/>
            <a:ext cx="8615400" cy="23667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3700"/>
              <a:t>Make your Immunization Program Shine</a:t>
            </a:r>
            <a:endParaRPr sz="3700"/>
          </a:p>
        </p:txBody>
      </p:sp>
      <p:sp>
        <p:nvSpPr>
          <p:cNvPr id="237" name="Google Shape;237;g1255a847892_0_28"/>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238" name="Google Shape;238;g1255a847892_0_28"/>
          <p:cNvPicPr preferRelativeResize="0"/>
          <p:nvPr/>
        </p:nvPicPr>
        <p:blipFill>
          <a:blip r:embed="rId3">
            <a:alphaModFix/>
          </a:blip>
          <a:stretch>
            <a:fillRect/>
          </a:stretch>
        </p:blipFill>
        <p:spPr>
          <a:xfrm>
            <a:off x="623900" y="2296263"/>
            <a:ext cx="3148592" cy="1686175"/>
          </a:xfrm>
          <a:prstGeom prst="rect">
            <a:avLst/>
          </a:prstGeom>
          <a:noFill/>
          <a:ln>
            <a:noFill/>
          </a:ln>
        </p:spPr>
      </p:pic>
      <p:pic>
        <p:nvPicPr>
          <p:cNvPr id="239" name="Google Shape;239;g1255a847892_0_28"/>
          <p:cNvPicPr preferRelativeResize="0"/>
          <p:nvPr/>
        </p:nvPicPr>
        <p:blipFill>
          <a:blip r:embed="rId4">
            <a:alphaModFix/>
          </a:blip>
          <a:stretch>
            <a:fillRect/>
          </a:stretch>
        </p:blipFill>
        <p:spPr>
          <a:xfrm>
            <a:off x="1355112" y="3982413"/>
            <a:ext cx="1686175" cy="1686175"/>
          </a:xfrm>
          <a:prstGeom prst="rect">
            <a:avLst/>
          </a:prstGeom>
          <a:noFill/>
          <a:ln>
            <a:noFill/>
          </a:ln>
        </p:spPr>
      </p:pic>
      <p:pic>
        <p:nvPicPr>
          <p:cNvPr id="240" name="Google Shape;240;g1255a847892_0_28"/>
          <p:cNvPicPr preferRelativeResize="0"/>
          <p:nvPr/>
        </p:nvPicPr>
        <p:blipFill>
          <a:blip r:embed="rId5">
            <a:alphaModFix/>
          </a:blip>
          <a:stretch>
            <a:fillRect/>
          </a:stretch>
        </p:blipFill>
        <p:spPr>
          <a:xfrm>
            <a:off x="6167525" y="4624775"/>
            <a:ext cx="1686150" cy="1686150"/>
          </a:xfrm>
          <a:prstGeom prst="rect">
            <a:avLst/>
          </a:prstGeom>
          <a:noFill/>
          <a:ln>
            <a:noFill/>
          </a:ln>
        </p:spPr>
      </p:pic>
      <p:pic>
        <p:nvPicPr>
          <p:cNvPr id="241" name="Google Shape;241;g1255a847892_0_28"/>
          <p:cNvPicPr preferRelativeResize="0"/>
          <p:nvPr/>
        </p:nvPicPr>
        <p:blipFill>
          <a:blip r:embed="rId6">
            <a:alphaModFix/>
          </a:blip>
          <a:stretch>
            <a:fillRect/>
          </a:stretch>
        </p:blipFill>
        <p:spPr>
          <a:xfrm>
            <a:off x="6081925" y="1958250"/>
            <a:ext cx="1857375" cy="2362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1255a847892_0_35"/>
          <p:cNvSpPr txBox="1"/>
          <p:nvPr>
            <p:ph type="title"/>
          </p:nvPr>
        </p:nvSpPr>
        <p:spPr>
          <a:xfrm>
            <a:off x="126725" y="1119400"/>
            <a:ext cx="8888700" cy="6807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2900"/>
              <a:t>Educate clinicians, care team partners, families</a:t>
            </a:r>
            <a:endParaRPr sz="2900"/>
          </a:p>
        </p:txBody>
      </p:sp>
      <p:sp>
        <p:nvSpPr>
          <p:cNvPr id="248" name="Google Shape;248;g1255a847892_0_35"/>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249" name="Google Shape;249;g1255a847892_0_35"/>
          <p:cNvPicPr preferRelativeResize="0"/>
          <p:nvPr/>
        </p:nvPicPr>
        <p:blipFill>
          <a:blip r:embed="rId3">
            <a:alphaModFix/>
          </a:blip>
          <a:stretch>
            <a:fillRect/>
          </a:stretch>
        </p:blipFill>
        <p:spPr>
          <a:xfrm>
            <a:off x="381000" y="2081097"/>
            <a:ext cx="3190875" cy="1304925"/>
          </a:xfrm>
          <a:prstGeom prst="rect">
            <a:avLst/>
          </a:prstGeom>
          <a:noFill/>
          <a:ln>
            <a:noFill/>
          </a:ln>
        </p:spPr>
      </p:pic>
      <p:pic>
        <p:nvPicPr>
          <p:cNvPr id="250" name="Google Shape;250;g1255a847892_0_35"/>
          <p:cNvPicPr preferRelativeResize="0"/>
          <p:nvPr/>
        </p:nvPicPr>
        <p:blipFill>
          <a:blip r:embed="rId4">
            <a:alphaModFix/>
          </a:blip>
          <a:stretch>
            <a:fillRect/>
          </a:stretch>
        </p:blipFill>
        <p:spPr>
          <a:xfrm>
            <a:off x="3486150" y="1895363"/>
            <a:ext cx="1676400" cy="1676400"/>
          </a:xfrm>
          <a:prstGeom prst="rect">
            <a:avLst/>
          </a:prstGeom>
          <a:noFill/>
          <a:ln>
            <a:noFill/>
          </a:ln>
        </p:spPr>
      </p:pic>
      <p:pic>
        <p:nvPicPr>
          <p:cNvPr id="251" name="Google Shape;251;g1255a847892_0_35"/>
          <p:cNvPicPr preferRelativeResize="0"/>
          <p:nvPr/>
        </p:nvPicPr>
        <p:blipFill>
          <a:blip r:embed="rId5">
            <a:alphaModFix/>
          </a:blip>
          <a:stretch>
            <a:fillRect/>
          </a:stretch>
        </p:blipFill>
        <p:spPr>
          <a:xfrm>
            <a:off x="3593300" y="4073275"/>
            <a:ext cx="1947875" cy="1772625"/>
          </a:xfrm>
          <a:prstGeom prst="rect">
            <a:avLst/>
          </a:prstGeom>
          <a:noFill/>
          <a:ln>
            <a:noFill/>
          </a:ln>
        </p:spPr>
      </p:pic>
      <p:sp>
        <p:nvSpPr>
          <p:cNvPr id="252" name="Google Shape;252;g1255a847892_0_35"/>
          <p:cNvSpPr txBox="1"/>
          <p:nvPr/>
        </p:nvSpPr>
        <p:spPr>
          <a:xfrm>
            <a:off x="3188550" y="5929325"/>
            <a:ext cx="2271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Arial Narrow"/>
                <a:ea typeface="Arial Narrow"/>
                <a:cs typeface="Arial Narrow"/>
                <a:sym typeface="Arial Narrow"/>
              </a:rPr>
              <a:t>CHOP patient facing app</a:t>
            </a:r>
            <a:endParaRPr>
              <a:latin typeface="Arial Narrow"/>
              <a:ea typeface="Arial Narrow"/>
              <a:cs typeface="Arial Narrow"/>
              <a:sym typeface="Arial Narrow"/>
            </a:endParaRPr>
          </a:p>
        </p:txBody>
      </p:sp>
      <p:pic>
        <p:nvPicPr>
          <p:cNvPr id="253" name="Google Shape;253;g1255a847892_0_35"/>
          <p:cNvPicPr preferRelativeResize="0"/>
          <p:nvPr/>
        </p:nvPicPr>
        <p:blipFill>
          <a:blip r:embed="rId6">
            <a:alphaModFix/>
          </a:blip>
          <a:stretch>
            <a:fillRect/>
          </a:stretch>
        </p:blipFill>
        <p:spPr>
          <a:xfrm>
            <a:off x="1895475" y="4169525"/>
            <a:ext cx="1676400" cy="1676400"/>
          </a:xfrm>
          <a:prstGeom prst="rect">
            <a:avLst/>
          </a:prstGeom>
          <a:noFill/>
          <a:ln>
            <a:noFill/>
          </a:ln>
        </p:spPr>
      </p:pic>
      <p:pic>
        <p:nvPicPr>
          <p:cNvPr id="254" name="Google Shape;254;g1255a847892_0_35"/>
          <p:cNvPicPr preferRelativeResize="0"/>
          <p:nvPr/>
        </p:nvPicPr>
        <p:blipFill>
          <a:blip r:embed="rId7">
            <a:alphaModFix/>
          </a:blip>
          <a:stretch>
            <a:fillRect/>
          </a:stretch>
        </p:blipFill>
        <p:spPr>
          <a:xfrm>
            <a:off x="6401850" y="3648225"/>
            <a:ext cx="1676400" cy="1676400"/>
          </a:xfrm>
          <a:prstGeom prst="rect">
            <a:avLst/>
          </a:prstGeom>
          <a:noFill/>
          <a:ln>
            <a:noFill/>
          </a:ln>
        </p:spPr>
      </p:pic>
      <p:pic>
        <p:nvPicPr>
          <p:cNvPr id="255" name="Google Shape;255;g1255a847892_0_35"/>
          <p:cNvPicPr preferRelativeResize="0"/>
          <p:nvPr/>
        </p:nvPicPr>
        <p:blipFill>
          <a:blip r:embed="rId8">
            <a:alphaModFix/>
          </a:blip>
          <a:stretch>
            <a:fillRect/>
          </a:stretch>
        </p:blipFill>
        <p:spPr>
          <a:xfrm>
            <a:off x="5853125" y="2757175"/>
            <a:ext cx="2773843" cy="814597"/>
          </a:xfrm>
          <a:prstGeom prst="rect">
            <a:avLst/>
          </a:prstGeom>
          <a:noFill/>
          <a:ln>
            <a:noFill/>
          </a:ln>
        </p:spPr>
      </p:pic>
      <p:sp>
        <p:nvSpPr>
          <p:cNvPr id="256" name="Google Shape;256;g1255a847892_0_35"/>
          <p:cNvSpPr/>
          <p:nvPr/>
        </p:nvSpPr>
        <p:spPr>
          <a:xfrm>
            <a:off x="557225" y="1957400"/>
            <a:ext cx="4605300" cy="1614300"/>
          </a:xfrm>
          <a:prstGeom prst="round2DiagRect">
            <a:avLst>
              <a:gd fmla="val 16667" name="adj1"/>
              <a:gd fmla="val 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1255a847892_0_35"/>
          <p:cNvSpPr/>
          <p:nvPr/>
        </p:nvSpPr>
        <p:spPr>
          <a:xfrm>
            <a:off x="5815025" y="2614625"/>
            <a:ext cx="2773800" cy="2743200"/>
          </a:xfrm>
          <a:prstGeom prst="round2DiagRect">
            <a:avLst>
              <a:gd fmla="val 16667" name="adj1"/>
              <a:gd fmla="val 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1255a847892_0_35"/>
          <p:cNvSpPr/>
          <p:nvPr/>
        </p:nvSpPr>
        <p:spPr>
          <a:xfrm>
            <a:off x="1871675" y="3943300"/>
            <a:ext cx="3669600" cy="2357400"/>
          </a:xfrm>
          <a:prstGeom prst="round2DiagRect">
            <a:avLst>
              <a:gd fmla="val 16667" name="adj1"/>
              <a:gd fmla="val 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1220d0a92c8_0_15"/>
          <p:cNvSpPr txBox="1"/>
          <p:nvPr>
            <p:ph type="title"/>
          </p:nvPr>
        </p:nvSpPr>
        <p:spPr>
          <a:xfrm>
            <a:off x="628650" y="1003852"/>
            <a:ext cx="7886700" cy="686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Guidance from the AMA regarding patient dismissal</a:t>
            </a:r>
            <a:endParaRPr/>
          </a:p>
        </p:txBody>
      </p:sp>
      <p:sp>
        <p:nvSpPr>
          <p:cNvPr id="265" name="Google Shape;265;g1220d0a92c8_0_15"/>
          <p:cNvSpPr txBox="1"/>
          <p:nvPr>
            <p:ph idx="1" type="body"/>
          </p:nvPr>
        </p:nvSpPr>
        <p:spPr>
          <a:xfrm>
            <a:off x="628650" y="2206625"/>
            <a:ext cx="7886700" cy="4351200"/>
          </a:xfrm>
          <a:prstGeom prst="rect">
            <a:avLst/>
          </a:prstGeom>
        </p:spPr>
        <p:txBody>
          <a:bodyPr anchorCtr="0" anchor="t" bIns="45700" lIns="91425" spcFirstLastPara="1" rIns="91425" wrap="square" tIns="45700">
            <a:normAutofit/>
          </a:bodyPr>
          <a:lstStyle/>
          <a:p>
            <a:pPr indent="-330200" lvl="0" marL="457200" rtl="0" algn="l">
              <a:lnSpc>
                <a:spcPct val="160000"/>
              </a:lnSpc>
              <a:spcBef>
                <a:spcPts val="1100"/>
              </a:spcBef>
              <a:spcAft>
                <a:spcPts val="0"/>
              </a:spcAft>
              <a:buClr>
                <a:srgbClr val="000000"/>
              </a:buClr>
              <a:buSzPts val="1600"/>
              <a:buChar char="●"/>
            </a:pPr>
            <a:r>
              <a:rPr b="1" lang="en-US" sz="1600">
                <a:solidFill>
                  <a:srgbClr val="000000"/>
                </a:solidFill>
                <a:latin typeface="Arial"/>
                <a:ea typeface="Arial"/>
                <a:cs typeface="Arial"/>
                <a:sym typeface="Arial"/>
              </a:rPr>
              <a:t>Do NOT terminate a relationship with a patient because of </a:t>
            </a:r>
            <a:r>
              <a:rPr lang="en-US" sz="1600">
                <a:solidFill>
                  <a:srgbClr val="000000"/>
                </a:solidFill>
                <a:latin typeface="Arial"/>
                <a:ea typeface="Arial"/>
                <a:cs typeface="Arial"/>
                <a:sym typeface="Arial"/>
              </a:rPr>
              <a:t>gender, race, religion, or sexual orientation.</a:t>
            </a:r>
            <a:endParaRPr sz="1600">
              <a:solidFill>
                <a:srgbClr val="000000"/>
              </a:solidFill>
              <a:latin typeface="Arial"/>
              <a:ea typeface="Arial"/>
              <a:cs typeface="Arial"/>
              <a:sym typeface="Arial"/>
            </a:endParaRPr>
          </a:p>
          <a:p>
            <a:pPr indent="-330200" lvl="0" marL="457200" rtl="0" algn="l">
              <a:lnSpc>
                <a:spcPct val="160000"/>
              </a:lnSpc>
              <a:spcBef>
                <a:spcPts val="0"/>
              </a:spcBef>
              <a:spcAft>
                <a:spcPts val="0"/>
              </a:spcAft>
              <a:buClr>
                <a:srgbClr val="000000"/>
              </a:buClr>
              <a:buSzPts val="1600"/>
              <a:buChar char="●"/>
            </a:pPr>
            <a:r>
              <a:rPr b="1" lang="en-US" sz="1600">
                <a:solidFill>
                  <a:srgbClr val="000000"/>
                </a:solidFill>
                <a:latin typeface="Arial"/>
                <a:ea typeface="Arial"/>
                <a:cs typeface="Arial"/>
                <a:sym typeface="Arial"/>
              </a:rPr>
              <a:t>Do NOT terminate a relationship with a patient who is in physical, emotional, or psychiatric crisis. </a:t>
            </a:r>
            <a:r>
              <a:rPr lang="en-US" sz="1600">
                <a:solidFill>
                  <a:srgbClr val="000000"/>
                </a:solidFill>
                <a:latin typeface="Arial"/>
                <a:ea typeface="Arial"/>
                <a:cs typeface="Arial"/>
                <a:sym typeface="Arial"/>
              </a:rPr>
              <a:t>For example, a psychiatrist may not terminate a patient who is in a suicidal state or a state of extreme agitation or depression. </a:t>
            </a:r>
            <a:endParaRPr sz="1600">
              <a:solidFill>
                <a:srgbClr val="000000"/>
              </a:solidFill>
              <a:latin typeface="Arial"/>
              <a:ea typeface="Arial"/>
              <a:cs typeface="Arial"/>
              <a:sym typeface="Arial"/>
            </a:endParaRPr>
          </a:p>
          <a:p>
            <a:pPr indent="-330200" lvl="0" marL="457200" rtl="0" algn="l">
              <a:lnSpc>
                <a:spcPct val="160000"/>
              </a:lnSpc>
              <a:spcBef>
                <a:spcPts val="0"/>
              </a:spcBef>
              <a:spcAft>
                <a:spcPts val="0"/>
              </a:spcAft>
              <a:buClr>
                <a:srgbClr val="000000"/>
              </a:buClr>
              <a:buSzPts val="1600"/>
              <a:buChar char="●"/>
            </a:pPr>
            <a:r>
              <a:rPr b="1" lang="en-US" sz="1600">
                <a:solidFill>
                  <a:srgbClr val="000000"/>
                </a:solidFill>
                <a:latin typeface="Arial"/>
                <a:ea typeface="Arial"/>
                <a:cs typeface="Arial"/>
                <a:sym typeface="Arial"/>
              </a:rPr>
              <a:t>Do NOT terminate a relationship with a patient who is past 20 weeks gestation </a:t>
            </a:r>
            <a:r>
              <a:rPr lang="en-US" sz="1600">
                <a:solidFill>
                  <a:srgbClr val="000000"/>
                </a:solidFill>
                <a:latin typeface="Arial"/>
                <a:ea typeface="Arial"/>
                <a:cs typeface="Arial"/>
                <a:sym typeface="Arial"/>
              </a:rPr>
              <a:t>until after resolution of the pregnancy and completion of any requisite postpartum care.</a:t>
            </a:r>
            <a:endParaRPr sz="1600">
              <a:solidFill>
                <a:srgbClr val="000000"/>
              </a:solidFill>
              <a:latin typeface="Arial"/>
              <a:ea typeface="Arial"/>
              <a:cs typeface="Arial"/>
              <a:sym typeface="Arial"/>
            </a:endParaRPr>
          </a:p>
        </p:txBody>
      </p:sp>
      <p:sp>
        <p:nvSpPr>
          <p:cNvPr id="266" name="Google Shape;266;g1220d0a92c8_0_15"/>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1255a847892_0_0"/>
          <p:cNvSpPr txBox="1"/>
          <p:nvPr>
            <p:ph idx="1" type="body"/>
          </p:nvPr>
        </p:nvSpPr>
        <p:spPr>
          <a:xfrm>
            <a:off x="623888" y="4589463"/>
            <a:ext cx="7886700" cy="1500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273" name="Google Shape;273;g1255a847892_0_0"/>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274" name="Google Shape;274;g1255a847892_0_0"/>
          <p:cNvPicPr preferRelativeResize="0"/>
          <p:nvPr/>
        </p:nvPicPr>
        <p:blipFill>
          <a:blip r:embed="rId3">
            <a:alphaModFix/>
          </a:blip>
          <a:stretch>
            <a:fillRect/>
          </a:stretch>
        </p:blipFill>
        <p:spPr>
          <a:xfrm>
            <a:off x="202597" y="0"/>
            <a:ext cx="4204905" cy="6857999"/>
          </a:xfrm>
          <a:prstGeom prst="rect">
            <a:avLst/>
          </a:prstGeom>
          <a:noFill/>
          <a:ln>
            <a:noFill/>
          </a:ln>
        </p:spPr>
      </p:pic>
      <p:sp>
        <p:nvSpPr>
          <p:cNvPr id="275" name="Google Shape;275;g1255a847892_0_0"/>
          <p:cNvSpPr txBox="1"/>
          <p:nvPr/>
        </p:nvSpPr>
        <p:spPr>
          <a:xfrm>
            <a:off x="3561800" y="1604550"/>
            <a:ext cx="494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200">
                <a:solidFill>
                  <a:schemeClr val="dk2"/>
                </a:solidFill>
                <a:latin typeface="Arial Narrow"/>
                <a:ea typeface="Arial Narrow"/>
                <a:cs typeface="Arial Narrow"/>
                <a:sym typeface="Arial Narrow"/>
              </a:rPr>
              <a:t>See STFM App for Handout!</a:t>
            </a:r>
            <a:endParaRPr b="1" sz="3200">
              <a:solidFill>
                <a:schemeClr val="dk2"/>
              </a:solidFill>
              <a:latin typeface="Arial Narrow"/>
              <a:ea typeface="Arial Narrow"/>
              <a:cs typeface="Arial Narrow"/>
              <a:sym typeface="Arial Narrow"/>
            </a:endParaRPr>
          </a:p>
        </p:txBody>
      </p:sp>
      <p:pic>
        <p:nvPicPr>
          <p:cNvPr id="276" name="Google Shape;276;g1255a847892_0_0"/>
          <p:cNvPicPr preferRelativeResize="0"/>
          <p:nvPr/>
        </p:nvPicPr>
        <p:blipFill>
          <a:blip r:embed="rId4">
            <a:alphaModFix/>
          </a:blip>
          <a:stretch>
            <a:fillRect/>
          </a:stretch>
        </p:blipFill>
        <p:spPr>
          <a:xfrm>
            <a:off x="3695225" y="3305575"/>
            <a:ext cx="5448774" cy="33238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1220d0a92c8_0_45"/>
          <p:cNvSpPr txBox="1"/>
          <p:nvPr>
            <p:ph type="title"/>
          </p:nvPr>
        </p:nvSpPr>
        <p:spPr>
          <a:xfrm>
            <a:off x="628650" y="1003852"/>
            <a:ext cx="7886700" cy="686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bottom line:</a:t>
            </a:r>
            <a:endParaRPr/>
          </a:p>
        </p:txBody>
      </p:sp>
      <p:sp>
        <p:nvSpPr>
          <p:cNvPr id="283" name="Google Shape;283;g1220d0a92c8_0_45"/>
          <p:cNvSpPr txBox="1"/>
          <p:nvPr>
            <p:ph idx="1" type="body"/>
          </p:nvPr>
        </p:nvSpPr>
        <p:spPr>
          <a:xfrm>
            <a:off x="628650" y="1825625"/>
            <a:ext cx="78867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Nothing goes further than having a deep knowledge of the issues; a sincere, meaningful and trustworthy connection with the family; and a strongly held personal conviction that vaccines save lives and prevent misery. </a:t>
            </a:r>
            <a:endParaRPr/>
          </a:p>
          <a:p>
            <a:pPr indent="-342900" lvl="0" marL="457200" rtl="0" algn="l">
              <a:spcBef>
                <a:spcPts val="1000"/>
              </a:spcBef>
              <a:spcAft>
                <a:spcPts val="0"/>
              </a:spcAft>
              <a:buSzPts val="1800"/>
              <a:buChar char="•"/>
            </a:pPr>
            <a:r>
              <a:rPr lang="en-US"/>
              <a:t>Begin the discussion early</a:t>
            </a:r>
            <a:endParaRPr/>
          </a:p>
          <a:p>
            <a:pPr indent="-342900" lvl="0" marL="457200" rtl="0" algn="l">
              <a:spcBef>
                <a:spcPts val="0"/>
              </a:spcBef>
              <a:spcAft>
                <a:spcPts val="0"/>
              </a:spcAft>
              <a:buSzPts val="1800"/>
              <a:buChar char="•"/>
            </a:pPr>
            <a:r>
              <a:rPr lang="en-US"/>
              <a:t>Have a plan</a:t>
            </a:r>
            <a:endParaRPr/>
          </a:p>
          <a:p>
            <a:pPr indent="-342900" lvl="0" marL="457200" rtl="0" algn="l">
              <a:spcBef>
                <a:spcPts val="0"/>
              </a:spcBef>
              <a:spcAft>
                <a:spcPts val="0"/>
              </a:spcAft>
              <a:buSzPts val="1800"/>
              <a:buChar char="•"/>
            </a:pPr>
            <a:r>
              <a:rPr lang="en-US"/>
              <a:t>Start strong</a:t>
            </a:r>
            <a:endParaRPr/>
          </a:p>
          <a:p>
            <a:pPr indent="-342900" lvl="0" marL="457200" rtl="0" algn="l">
              <a:spcBef>
                <a:spcPts val="0"/>
              </a:spcBef>
              <a:spcAft>
                <a:spcPts val="0"/>
              </a:spcAft>
              <a:buSzPts val="1800"/>
              <a:buChar char="•"/>
            </a:pPr>
            <a:r>
              <a:rPr lang="en-US"/>
              <a:t>Take an affirmative posture </a:t>
            </a:r>
            <a:endParaRPr/>
          </a:p>
          <a:p>
            <a:pPr indent="-342900" lvl="0" marL="457200" rtl="0" algn="l">
              <a:spcBef>
                <a:spcPts val="0"/>
              </a:spcBef>
              <a:spcAft>
                <a:spcPts val="0"/>
              </a:spcAft>
              <a:buSzPts val="1800"/>
              <a:buChar char="•"/>
            </a:pPr>
            <a:r>
              <a:rPr lang="en-US"/>
              <a:t>Normalize vaccination </a:t>
            </a:r>
            <a:endParaRPr/>
          </a:p>
          <a:p>
            <a:pPr indent="-342900" lvl="0" marL="457200" rtl="0" algn="l">
              <a:spcBef>
                <a:spcPts val="0"/>
              </a:spcBef>
              <a:spcAft>
                <a:spcPts val="0"/>
              </a:spcAft>
              <a:buSzPts val="1800"/>
              <a:buChar char="•"/>
            </a:pPr>
            <a:r>
              <a:rPr lang="en-US"/>
              <a:t>Be consistent</a:t>
            </a:r>
            <a:endParaRPr/>
          </a:p>
        </p:txBody>
      </p:sp>
      <p:sp>
        <p:nvSpPr>
          <p:cNvPr id="284" name="Google Shape;284;g1220d0a92c8_0_45"/>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12665546bd3_0_18"/>
          <p:cNvSpPr txBox="1"/>
          <p:nvPr>
            <p:ph type="title"/>
          </p:nvPr>
        </p:nvSpPr>
        <p:spPr>
          <a:xfrm>
            <a:off x="628650" y="1003852"/>
            <a:ext cx="7886700" cy="686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References</a:t>
            </a:r>
            <a:r>
              <a:rPr lang="en-US"/>
              <a:t>:</a:t>
            </a:r>
            <a:endParaRPr/>
          </a:p>
        </p:txBody>
      </p:sp>
      <p:sp>
        <p:nvSpPr>
          <p:cNvPr id="291" name="Google Shape;291;g12665546bd3_0_18"/>
          <p:cNvSpPr txBox="1"/>
          <p:nvPr>
            <p:ph idx="1" type="body"/>
          </p:nvPr>
        </p:nvSpPr>
        <p:spPr>
          <a:xfrm>
            <a:off x="628650" y="1825625"/>
            <a:ext cx="7886700" cy="4875300"/>
          </a:xfrm>
          <a:prstGeom prst="rect">
            <a:avLst/>
          </a:prstGeom>
        </p:spPr>
        <p:txBody>
          <a:bodyPr anchorCtr="0" anchor="t" bIns="45700" lIns="91425" spcFirstLastPara="1" rIns="91425" wrap="square" tIns="45700">
            <a:normAutofit lnSpcReduction="20000"/>
          </a:bodyPr>
          <a:lstStyle/>
          <a:p>
            <a:pPr indent="0" lvl="0" marL="0" rtl="0" algn="l">
              <a:lnSpc>
                <a:spcPct val="107916"/>
              </a:lnSpc>
              <a:spcBef>
                <a:spcPts val="0"/>
              </a:spcBef>
              <a:spcAft>
                <a:spcPts val="0"/>
              </a:spcAft>
              <a:buNone/>
            </a:pPr>
            <a:r>
              <a:t/>
            </a:r>
            <a:endParaRPr sz="1300">
              <a:solidFill>
                <a:srgbClr val="000000"/>
              </a:solidFill>
              <a:latin typeface="Calibri"/>
              <a:ea typeface="Calibri"/>
              <a:cs typeface="Calibri"/>
              <a:sym typeface="Calibri"/>
            </a:endParaRPr>
          </a:p>
          <a:p>
            <a:pPr indent="-323850" lvl="0" marL="457200" rtl="0" algn="l">
              <a:lnSpc>
                <a:spcPct val="100000"/>
              </a:lnSpc>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LaSalle, MD G. </a:t>
            </a:r>
            <a:r>
              <a:rPr i="1" lang="en-US" sz="1500">
                <a:solidFill>
                  <a:srgbClr val="000000"/>
                </a:solidFill>
                <a:latin typeface="Calibri"/>
                <a:ea typeface="Calibri"/>
                <a:cs typeface="Calibri"/>
                <a:sym typeface="Calibri"/>
              </a:rPr>
              <a:t>Let’s Talk Vaccines: A Clinician’s Guide to Addressing Vaccine Hesitancy and Saving Lives</a:t>
            </a:r>
            <a:r>
              <a:rPr lang="en-US" sz="1500">
                <a:solidFill>
                  <a:srgbClr val="000000"/>
                </a:solidFill>
                <a:latin typeface="Calibri"/>
                <a:ea typeface="Calibri"/>
                <a:cs typeface="Calibri"/>
                <a:sym typeface="Calibri"/>
              </a:rPr>
              <a:t>. Wolters Kluwer; 2020.</a:t>
            </a:r>
            <a:endParaRPr sz="1500">
              <a:solidFill>
                <a:srgbClr val="000000"/>
              </a:solidFill>
              <a:latin typeface="Calibri"/>
              <a:ea typeface="Calibri"/>
              <a:cs typeface="Calibri"/>
              <a:sym typeface="Calibri"/>
            </a:endParaRPr>
          </a:p>
          <a:p>
            <a:pPr indent="-323850" lvl="0" marL="457200" rtl="0" algn="l">
              <a:lnSpc>
                <a:spcPct val="100000"/>
              </a:lnSpc>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Children’s Hospital of Philadelphia. Vaccine Education Center | Children’s Hospital of Philadelphia. Accessed April 21, 2022. </a:t>
            </a:r>
            <a:r>
              <a:rPr lang="en-US" sz="1500" u="sng">
                <a:solidFill>
                  <a:srgbClr val="0563C1"/>
                </a:solidFill>
                <a:latin typeface="Calibri"/>
                <a:ea typeface="Calibri"/>
                <a:cs typeface="Calibri"/>
                <a:sym typeface="Calibri"/>
                <a:hlinkClick r:id="rId3">
                  <a:extLst>
                    <a:ext uri="{A12FA001-AC4F-418D-AE19-62706E023703}">
                      <ahyp:hlinkClr val="tx"/>
                    </a:ext>
                  </a:extLst>
                </a:hlinkClick>
              </a:rPr>
              <a:t>https://www.chop.edu/centers-programs/vaccine-education-center</a:t>
            </a:r>
            <a:r>
              <a:rPr lang="en-US" sz="1500">
                <a:solidFill>
                  <a:srgbClr val="000000"/>
                </a:solidFill>
                <a:latin typeface="Calibri"/>
                <a:ea typeface="Calibri"/>
                <a:cs typeface="Calibri"/>
                <a:sym typeface="Calibri"/>
              </a:rPr>
              <a:t> </a:t>
            </a:r>
            <a:endParaRPr sz="1500">
              <a:solidFill>
                <a:srgbClr val="000000"/>
              </a:solidFill>
              <a:latin typeface="Calibri"/>
              <a:ea typeface="Calibri"/>
              <a:cs typeface="Calibri"/>
              <a:sym typeface="Calibri"/>
            </a:endParaRPr>
          </a:p>
          <a:p>
            <a:pPr indent="-323850" lvl="0" marL="457200" rtl="0" algn="l">
              <a:lnSpc>
                <a:spcPct val="100000"/>
              </a:lnSpc>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NCSL.org states with religious and philisophical exemptions to vaccination </a:t>
            </a:r>
            <a:r>
              <a:rPr lang="en-US" sz="1500" u="sng">
                <a:solidFill>
                  <a:schemeClr val="hlink"/>
                </a:solidFill>
                <a:latin typeface="Calibri"/>
                <a:ea typeface="Calibri"/>
                <a:cs typeface="Calibri"/>
                <a:sym typeface="Calibri"/>
                <a:hlinkClick r:id="rId4"/>
              </a:rPr>
              <a:t>https://www.ncsl.org/research/health/school-immunization-exemption-state-laws</a:t>
            </a:r>
            <a:r>
              <a:rPr lang="en-US" sz="1500">
                <a:solidFill>
                  <a:srgbClr val="000000"/>
                </a:solidFill>
                <a:latin typeface="Calibri"/>
                <a:ea typeface="Calibri"/>
                <a:cs typeface="Calibri"/>
                <a:sym typeface="Calibri"/>
              </a:rPr>
              <a:t> | Accessed April 29, 2022</a:t>
            </a:r>
            <a:endParaRPr sz="1500">
              <a:solidFill>
                <a:srgbClr val="000000"/>
              </a:solidFill>
              <a:latin typeface="Calibri"/>
              <a:ea typeface="Calibri"/>
              <a:cs typeface="Calibri"/>
              <a:sym typeface="Calibri"/>
            </a:endParaRPr>
          </a:p>
          <a:p>
            <a:pPr indent="-323850" lvl="0" marL="457200" rtl="0" algn="l">
              <a:lnSpc>
                <a:spcPct val="100000"/>
              </a:lnSpc>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Centers for Disease Control and Prevention. References for Provider Resources for Vaccine Conversations | CDC. Accessed April 20, 2022. </a:t>
            </a:r>
            <a:r>
              <a:rPr lang="en-US" sz="1500" u="sng">
                <a:solidFill>
                  <a:srgbClr val="0563C1"/>
                </a:solidFill>
                <a:latin typeface="Calibri"/>
                <a:ea typeface="Calibri"/>
                <a:cs typeface="Calibri"/>
                <a:sym typeface="Calibri"/>
                <a:hlinkClick r:id="rId5">
                  <a:extLst>
                    <a:ext uri="{A12FA001-AC4F-418D-AE19-62706E023703}">
                      <ahyp:hlinkClr val="tx"/>
                    </a:ext>
                  </a:extLst>
                </a:hlinkClick>
              </a:rPr>
              <a:t>https://www.cdc.gov/vaccines/hcp/conversations/index.html</a:t>
            </a:r>
            <a:r>
              <a:rPr lang="en-US" sz="1500">
                <a:solidFill>
                  <a:srgbClr val="000000"/>
                </a:solidFill>
                <a:latin typeface="Calibri"/>
                <a:ea typeface="Calibri"/>
                <a:cs typeface="Calibri"/>
                <a:sym typeface="Calibri"/>
              </a:rPr>
              <a:t> </a:t>
            </a:r>
            <a:endParaRPr sz="1500">
              <a:solidFill>
                <a:srgbClr val="000000"/>
              </a:solidFill>
              <a:latin typeface="Calibri"/>
              <a:ea typeface="Calibri"/>
              <a:cs typeface="Calibri"/>
              <a:sym typeface="Calibri"/>
            </a:endParaRPr>
          </a:p>
          <a:p>
            <a:pPr indent="-323850" lvl="0" marL="457200" rtl="0" algn="l">
              <a:lnSpc>
                <a:spcPct val="100000"/>
              </a:lnSpc>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American Academy of Pediatrics. Communication Aids. Accessed April 21, 2022. </a:t>
            </a:r>
            <a:r>
              <a:rPr lang="en-US" sz="1500" u="sng">
                <a:solidFill>
                  <a:srgbClr val="0563C1"/>
                </a:solidFill>
                <a:latin typeface="Calibri"/>
                <a:ea typeface="Calibri"/>
                <a:cs typeface="Calibri"/>
                <a:sym typeface="Calibri"/>
                <a:hlinkClick r:id="rId6">
                  <a:extLst>
                    <a:ext uri="{A12FA001-AC4F-418D-AE19-62706E023703}">
                      <ahyp:hlinkClr val="tx"/>
                    </a:ext>
                  </a:extLst>
                </a:hlinkClick>
              </a:rPr>
              <a:t>https://www.aap.org/en/patient-care/immunizations/communicating-with-families-and-promoting-vaccine-confidence/communication-aids/</a:t>
            </a:r>
            <a:r>
              <a:rPr lang="en-US" sz="1500">
                <a:solidFill>
                  <a:srgbClr val="000000"/>
                </a:solidFill>
                <a:latin typeface="Calibri"/>
                <a:ea typeface="Calibri"/>
                <a:cs typeface="Calibri"/>
                <a:sym typeface="Calibri"/>
              </a:rPr>
              <a:t> </a:t>
            </a:r>
            <a:endParaRPr sz="1500">
              <a:solidFill>
                <a:srgbClr val="000000"/>
              </a:solidFill>
              <a:latin typeface="Calibri"/>
              <a:ea typeface="Calibri"/>
              <a:cs typeface="Calibri"/>
              <a:sym typeface="Calibri"/>
            </a:endParaRPr>
          </a:p>
          <a:p>
            <a:pPr indent="-323850" lvl="0" marL="457200" rtl="0" algn="l">
              <a:lnSpc>
                <a:spcPct val="100000"/>
              </a:lnSpc>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Pediatric Infectious Diseases Society. Vaccine Education Program - Pediatric Infectious Diseases Society. Accessed April 21, 2022. </a:t>
            </a:r>
            <a:r>
              <a:rPr lang="en-US" sz="1500" u="sng">
                <a:solidFill>
                  <a:srgbClr val="0563C1"/>
                </a:solidFill>
                <a:latin typeface="Calibri"/>
                <a:ea typeface="Calibri"/>
                <a:cs typeface="Calibri"/>
                <a:sym typeface="Calibri"/>
                <a:hlinkClick r:id="rId7">
                  <a:extLst>
                    <a:ext uri="{A12FA001-AC4F-418D-AE19-62706E023703}">
                      <ahyp:hlinkClr val="tx"/>
                    </a:ext>
                  </a:extLst>
                </a:hlinkClick>
              </a:rPr>
              <a:t>https://pids.org/education-training/vaccine-education-program/</a:t>
            </a:r>
            <a:r>
              <a:rPr lang="en-US" sz="1500">
                <a:solidFill>
                  <a:srgbClr val="000000"/>
                </a:solidFill>
                <a:latin typeface="Calibri"/>
                <a:ea typeface="Calibri"/>
                <a:cs typeface="Calibri"/>
                <a:sym typeface="Calibri"/>
              </a:rPr>
              <a:t> </a:t>
            </a:r>
            <a:endParaRPr sz="1500">
              <a:solidFill>
                <a:srgbClr val="000000"/>
              </a:solidFill>
              <a:latin typeface="Calibri"/>
              <a:ea typeface="Calibri"/>
              <a:cs typeface="Calibri"/>
              <a:sym typeface="Calibri"/>
            </a:endParaRPr>
          </a:p>
          <a:p>
            <a:pPr indent="-323850" lvl="0" marL="457200" rtl="0" algn="l">
              <a:lnSpc>
                <a:spcPct val="100000"/>
              </a:lnSpc>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Centers for Disease Control and Prevention. Foster Support for Vaccination in Your Practice | CDC. Accessed April 21, 2022. </a:t>
            </a:r>
            <a:r>
              <a:rPr lang="en-US" sz="1500" u="sng">
                <a:solidFill>
                  <a:srgbClr val="0563C1"/>
                </a:solidFill>
                <a:latin typeface="Calibri"/>
                <a:ea typeface="Calibri"/>
                <a:cs typeface="Calibri"/>
                <a:sym typeface="Calibri"/>
                <a:hlinkClick r:id="rId8">
                  <a:extLst>
                    <a:ext uri="{A12FA001-AC4F-418D-AE19-62706E023703}">
                      <ahyp:hlinkClr val="tx"/>
                    </a:ext>
                  </a:extLst>
                </a:hlinkClick>
              </a:rPr>
              <a:t>https://www.cdc.gov/vaccines/hcp/conversations/your-practice.html</a:t>
            </a:r>
            <a:r>
              <a:rPr lang="en-US" sz="1500">
                <a:solidFill>
                  <a:srgbClr val="000000"/>
                </a:solidFill>
                <a:latin typeface="Calibri"/>
                <a:ea typeface="Calibri"/>
                <a:cs typeface="Calibri"/>
                <a:sym typeface="Calibri"/>
              </a:rPr>
              <a:t> </a:t>
            </a:r>
            <a:endParaRPr sz="1500">
              <a:solidFill>
                <a:srgbClr val="000000"/>
              </a:solidFill>
              <a:latin typeface="Calibri"/>
              <a:ea typeface="Calibri"/>
              <a:cs typeface="Calibri"/>
              <a:sym typeface="Calibri"/>
            </a:endParaRPr>
          </a:p>
          <a:p>
            <a:pPr indent="-323850" lvl="0" marL="457200" rtl="0" algn="l">
              <a:lnSpc>
                <a:spcPct val="100000"/>
              </a:lnSpc>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Talking with Vaccine Hesitant Parents. Accessed April 21, 2022. </a:t>
            </a:r>
            <a:r>
              <a:rPr lang="en-US" sz="1500" u="sng">
                <a:solidFill>
                  <a:srgbClr val="0563C1"/>
                </a:solidFill>
                <a:latin typeface="Calibri"/>
                <a:ea typeface="Calibri"/>
                <a:cs typeface="Calibri"/>
                <a:sym typeface="Calibri"/>
                <a:hlinkClick r:id="rId9">
                  <a:extLst>
                    <a:ext uri="{A12FA001-AC4F-418D-AE19-62706E023703}">
                      <ahyp:hlinkClr val="tx"/>
                    </a:ext>
                  </a:extLst>
                </a:hlinkClick>
              </a:rPr>
              <a:t>https://www.aap.org/en/patient-care/immunizations/communicating-with-families-and-promoting-vaccine-confidence/talking-with-vaccine-hesitant-parents/</a:t>
            </a:r>
            <a:r>
              <a:rPr lang="en-US" sz="1500">
                <a:solidFill>
                  <a:srgbClr val="000000"/>
                </a:solidFill>
                <a:latin typeface="Calibri"/>
                <a:ea typeface="Calibri"/>
                <a:cs typeface="Calibri"/>
                <a:sym typeface="Calibri"/>
              </a:rPr>
              <a:t> </a:t>
            </a:r>
            <a:endParaRPr sz="3300"/>
          </a:p>
        </p:txBody>
      </p:sp>
      <p:sp>
        <p:nvSpPr>
          <p:cNvPr id="292" name="Google Shape;292;g12665546bd3_0_18"/>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6"/>
          <p:cNvSpPr txBox="1"/>
          <p:nvPr>
            <p:ph type="title"/>
          </p:nvPr>
        </p:nvSpPr>
        <p:spPr>
          <a:xfrm>
            <a:off x="628650" y="1003852"/>
            <a:ext cx="7886700" cy="686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600"/>
              <a:buFont typeface="Arial"/>
              <a:buNone/>
            </a:pPr>
            <a:r>
              <a:rPr lang="en-US"/>
              <a:t>Definitions</a:t>
            </a:r>
            <a:endParaRPr/>
          </a:p>
        </p:txBody>
      </p:sp>
      <p:sp>
        <p:nvSpPr>
          <p:cNvPr id="66" name="Google Shape;66;p6"/>
          <p:cNvSpPr txBox="1"/>
          <p:nvPr>
            <p:ph idx="1" type="body"/>
          </p:nvPr>
        </p:nvSpPr>
        <p:spPr>
          <a:xfrm>
            <a:off x="628650" y="1825625"/>
            <a:ext cx="3867300" cy="4351200"/>
          </a:xfrm>
          <a:prstGeom prst="rect">
            <a:avLst/>
          </a:prstGeom>
          <a:noFill/>
          <a:ln>
            <a:noFill/>
          </a:ln>
        </p:spPr>
        <p:txBody>
          <a:bodyPr anchorCtr="0" anchor="t" bIns="45700" lIns="91425" spcFirstLastPara="1" rIns="91425" wrap="square" tIns="45700">
            <a:normAutofit lnSpcReduction="10000"/>
          </a:bodyPr>
          <a:lstStyle/>
          <a:p>
            <a:pPr indent="-50800" lvl="0" marL="228600" rtl="0" algn="l">
              <a:lnSpc>
                <a:spcPct val="90000"/>
              </a:lnSpc>
              <a:spcBef>
                <a:spcPts val="0"/>
              </a:spcBef>
              <a:spcAft>
                <a:spcPts val="0"/>
              </a:spcAft>
              <a:buClr>
                <a:schemeClr val="accent1"/>
              </a:buClr>
              <a:buSzPts val="2800"/>
              <a:buNone/>
            </a:pPr>
            <a:r>
              <a:rPr lang="en-US"/>
              <a:t>Vaccine Acceptance - timely receipt of all childhood vaccines as recommended by the ACIP</a:t>
            </a:r>
            <a:endParaRPr/>
          </a:p>
          <a:p>
            <a:pPr indent="-50800" lvl="0" marL="228600" rtl="0" algn="l">
              <a:lnSpc>
                <a:spcPct val="90000"/>
              </a:lnSpc>
              <a:spcBef>
                <a:spcPts val="0"/>
              </a:spcBef>
              <a:spcAft>
                <a:spcPts val="0"/>
              </a:spcAft>
              <a:buClr>
                <a:schemeClr val="accent1"/>
              </a:buClr>
              <a:buSzPts val="2800"/>
              <a:buNone/>
            </a:pPr>
            <a:r>
              <a:t/>
            </a:r>
            <a:endParaRPr/>
          </a:p>
          <a:p>
            <a:pPr indent="-50800" lvl="0" marL="228600" rtl="0" algn="l">
              <a:lnSpc>
                <a:spcPct val="90000"/>
              </a:lnSpc>
              <a:spcBef>
                <a:spcPts val="0"/>
              </a:spcBef>
              <a:spcAft>
                <a:spcPts val="0"/>
              </a:spcAft>
              <a:buClr>
                <a:schemeClr val="accent1"/>
              </a:buClr>
              <a:buSzPts val="2800"/>
              <a:buNone/>
            </a:pPr>
            <a:r>
              <a:rPr lang="en-US"/>
              <a:t>Vaccine Hesitancy - delay in acceptance or refusal of vaccination despite availability of vaccination services</a:t>
            </a:r>
            <a:endParaRPr/>
          </a:p>
          <a:p>
            <a:pPr indent="0" lvl="0" marL="177800" rtl="0" algn="l">
              <a:lnSpc>
                <a:spcPct val="90000"/>
              </a:lnSpc>
              <a:spcBef>
                <a:spcPts val="0"/>
              </a:spcBef>
              <a:spcAft>
                <a:spcPts val="0"/>
              </a:spcAft>
              <a:buClr>
                <a:schemeClr val="accent1"/>
              </a:buClr>
              <a:buSzPts val="2800"/>
              <a:buNone/>
            </a:pPr>
            <a:r>
              <a:t/>
            </a:r>
            <a:endParaRPr/>
          </a:p>
        </p:txBody>
      </p:sp>
      <p:sp>
        <p:nvSpPr>
          <p:cNvPr id="67" name="Google Shape;67;p6"/>
          <p:cNvSpPr txBox="1"/>
          <p:nvPr>
            <p:ph idx="2" type="body"/>
          </p:nvPr>
        </p:nvSpPr>
        <p:spPr>
          <a:xfrm>
            <a:off x="4648200" y="1825625"/>
            <a:ext cx="38673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accent1"/>
              </a:buClr>
              <a:buSzPts val="2800"/>
              <a:buNone/>
            </a:pPr>
            <a:r>
              <a:rPr lang="en-US"/>
              <a:t>Vaccine Confidence - the trust that parents or health-care providers have in the recommended immunizations </a:t>
            </a:r>
            <a:endParaRPr/>
          </a:p>
        </p:txBody>
      </p:sp>
      <p:sp>
        <p:nvSpPr>
          <p:cNvPr id="68" name="Google Shape;68;p6"/>
          <p:cNvSpPr txBox="1"/>
          <p:nvPr>
            <p:ph idx="12" type="sldNum"/>
          </p:nvPr>
        </p:nvSpPr>
        <p:spPr>
          <a:xfrm>
            <a:off x="126724" y="6629400"/>
            <a:ext cx="2057400" cy="228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122b26e4e5a_0_0"/>
          <p:cNvSpPr txBox="1"/>
          <p:nvPr>
            <p:ph type="title"/>
          </p:nvPr>
        </p:nvSpPr>
        <p:spPr>
          <a:xfrm>
            <a:off x="628650" y="1003852"/>
            <a:ext cx="7886700" cy="686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g122b26e4e5a_0_0"/>
          <p:cNvSpPr txBox="1"/>
          <p:nvPr>
            <p:ph idx="1" type="body"/>
          </p:nvPr>
        </p:nvSpPr>
        <p:spPr>
          <a:xfrm>
            <a:off x="628650" y="1825625"/>
            <a:ext cx="38673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76" name="Google Shape;76;g122b26e4e5a_0_0"/>
          <p:cNvSpPr txBox="1"/>
          <p:nvPr>
            <p:ph idx="2" type="body"/>
          </p:nvPr>
        </p:nvSpPr>
        <p:spPr>
          <a:xfrm>
            <a:off x="4648200" y="1825625"/>
            <a:ext cx="38673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77" name="Google Shape;77;g122b26e4e5a_0_0"/>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78" name="Google Shape;78;g122b26e4e5a_0_0"/>
          <p:cNvPicPr preferRelativeResize="0"/>
          <p:nvPr/>
        </p:nvPicPr>
        <p:blipFill>
          <a:blip r:embed="rId3">
            <a:alphaModFix/>
          </a:blip>
          <a:stretch>
            <a:fillRect/>
          </a:stretch>
        </p:blipFill>
        <p:spPr>
          <a:xfrm>
            <a:off x="0" y="1425663"/>
            <a:ext cx="9144001" cy="475116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127481a60d7_0_16"/>
          <p:cNvSpPr txBox="1"/>
          <p:nvPr>
            <p:ph type="title"/>
          </p:nvPr>
        </p:nvSpPr>
        <p:spPr>
          <a:xfrm>
            <a:off x="623888" y="2862470"/>
            <a:ext cx="7886700" cy="1700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Great Debate</a:t>
            </a:r>
            <a:endParaRPr/>
          </a:p>
        </p:txBody>
      </p:sp>
      <p:sp>
        <p:nvSpPr>
          <p:cNvPr id="85" name="Google Shape;85;g127481a60d7_0_16"/>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122eace47bf_1_0"/>
          <p:cNvSpPr txBox="1"/>
          <p:nvPr>
            <p:ph type="title"/>
          </p:nvPr>
        </p:nvSpPr>
        <p:spPr>
          <a:xfrm>
            <a:off x="623888" y="2862470"/>
            <a:ext cx="7886700" cy="1700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Current Trends</a:t>
            </a:r>
            <a:endParaRPr/>
          </a:p>
        </p:txBody>
      </p:sp>
      <p:sp>
        <p:nvSpPr>
          <p:cNvPr id="92" name="Google Shape;92;g122eace47bf_1_0"/>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1220d0a92c8_0_69"/>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99" name="Google Shape;99;g1220d0a92c8_0_69"/>
          <p:cNvPicPr preferRelativeResize="0"/>
          <p:nvPr/>
        </p:nvPicPr>
        <p:blipFill>
          <a:blip r:embed="rId3">
            <a:alphaModFix/>
          </a:blip>
          <a:stretch>
            <a:fillRect/>
          </a:stretch>
        </p:blipFill>
        <p:spPr>
          <a:xfrm>
            <a:off x="1734250" y="745675"/>
            <a:ext cx="6480924" cy="58014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g1220d0a92c8_0_59"/>
          <p:cNvPicPr preferRelativeResize="0"/>
          <p:nvPr/>
        </p:nvPicPr>
        <p:blipFill>
          <a:blip r:embed="rId3">
            <a:alphaModFix/>
          </a:blip>
          <a:stretch>
            <a:fillRect/>
          </a:stretch>
        </p:blipFill>
        <p:spPr>
          <a:xfrm>
            <a:off x="628650" y="1491723"/>
            <a:ext cx="7728298" cy="4933426"/>
          </a:xfrm>
          <a:prstGeom prst="rect">
            <a:avLst/>
          </a:prstGeom>
          <a:noFill/>
          <a:ln>
            <a:noFill/>
          </a:ln>
        </p:spPr>
      </p:pic>
      <p:sp>
        <p:nvSpPr>
          <p:cNvPr id="106" name="Google Shape;106;g1220d0a92c8_0_59"/>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107" name="Google Shape;107;g1220d0a92c8_0_59"/>
          <p:cNvSpPr txBox="1"/>
          <p:nvPr>
            <p:ph type="title"/>
          </p:nvPr>
        </p:nvSpPr>
        <p:spPr>
          <a:xfrm>
            <a:off x="628650" y="756849"/>
            <a:ext cx="7886700" cy="933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2350">
                <a:highlight>
                  <a:srgbClr val="FFFFFF"/>
                </a:highlight>
              </a:rPr>
              <a:t>Percentage of U.S. children aged 19-35 months who received all doses of recommended vaccines in 2017</a:t>
            </a:r>
            <a:endParaRPr sz="3900"/>
          </a:p>
        </p:txBody>
      </p:sp>
      <p:sp>
        <p:nvSpPr>
          <p:cNvPr id="108" name="Google Shape;108;g1220d0a92c8_0_59"/>
          <p:cNvSpPr txBox="1"/>
          <p:nvPr/>
        </p:nvSpPr>
        <p:spPr>
          <a:xfrm>
            <a:off x="2184125" y="6365400"/>
            <a:ext cx="6890100" cy="492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highlight>
                  <a:schemeClr val="lt1"/>
                </a:highlight>
              </a:rPr>
              <a:t>Hill HA, Elam-Evans LD, Yankey D, Singleton JA, Kang Y. Vaccination Coverage Among Children Aged 19–35 Months — United States, 2017. MMWR Morb Mortal Wkly Rep 2018;67:1123–1128.</a:t>
            </a:r>
            <a:endParaRPr sz="700">
              <a:highlight>
                <a:schemeClr val="lt1"/>
              </a:highlight>
              <a:latin typeface="Arial Narrow"/>
              <a:ea typeface="Arial Narrow"/>
              <a:cs typeface="Arial Narrow"/>
              <a:sym typeface="Arial Narro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1228d31f26d_0_79"/>
          <p:cNvSpPr txBox="1"/>
          <p:nvPr>
            <p:ph type="title"/>
          </p:nvPr>
        </p:nvSpPr>
        <p:spPr>
          <a:xfrm>
            <a:off x="628650" y="851452"/>
            <a:ext cx="7886700" cy="686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Increasing rates of non-medical exemptions </a:t>
            </a:r>
            <a:endParaRPr/>
          </a:p>
        </p:txBody>
      </p:sp>
      <p:sp>
        <p:nvSpPr>
          <p:cNvPr id="115" name="Google Shape;115;g1228d31f26d_0_79"/>
          <p:cNvSpPr txBox="1"/>
          <p:nvPr>
            <p:ph idx="12" type="sldNum"/>
          </p:nvPr>
        </p:nvSpPr>
        <p:spPr>
          <a:xfrm>
            <a:off x="126724" y="6629400"/>
            <a:ext cx="2057400" cy="228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116" name="Google Shape;116;g1228d31f26d_0_79"/>
          <p:cNvSpPr txBox="1"/>
          <p:nvPr/>
        </p:nvSpPr>
        <p:spPr>
          <a:xfrm>
            <a:off x="2339650" y="5999400"/>
            <a:ext cx="7051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t>The state of the antivaccine movement in the United States: A focused examination of nonmedical exemptions in states and counties</a:t>
            </a:r>
            <a:endParaRPr sz="1000"/>
          </a:p>
          <a:p>
            <a:pPr indent="0" lvl="0" marL="0" rtl="0" algn="l">
              <a:spcBef>
                <a:spcPts val="0"/>
              </a:spcBef>
              <a:spcAft>
                <a:spcPts val="0"/>
              </a:spcAft>
              <a:buNone/>
            </a:pPr>
            <a:r>
              <a:rPr lang="en-US" sz="1000"/>
              <a:t>Olive JK, Hotez PJ, Damania A, Nolan MS (2018) The state of the antivaccine movement in the United States: A focused examination of nonmedical exemptions in states and counties. PLOS Medicine 15(6): e1002578.</a:t>
            </a:r>
            <a:endParaRPr sz="1000"/>
          </a:p>
        </p:txBody>
      </p:sp>
      <p:pic>
        <p:nvPicPr>
          <p:cNvPr id="117" name="Google Shape;117;g1228d31f26d_0_79"/>
          <p:cNvPicPr preferRelativeResize="0"/>
          <p:nvPr/>
        </p:nvPicPr>
        <p:blipFill>
          <a:blip r:embed="rId3">
            <a:alphaModFix/>
          </a:blip>
          <a:stretch>
            <a:fillRect/>
          </a:stretch>
        </p:blipFill>
        <p:spPr>
          <a:xfrm>
            <a:off x="3275550" y="1898777"/>
            <a:ext cx="5518367" cy="40040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AN22 1">
      <a:dk1>
        <a:srgbClr val="839340"/>
      </a:dk1>
      <a:lt1>
        <a:srgbClr val="FFFFFF"/>
      </a:lt1>
      <a:dk2>
        <a:srgbClr val="892293"/>
      </a:dk2>
      <a:lt2>
        <a:srgbClr val="C5E055"/>
      </a:lt2>
      <a:accent1>
        <a:srgbClr val="4D4D4D"/>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Custom Design">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AN22 1">
      <a:dk1>
        <a:srgbClr val="839340"/>
      </a:dk1>
      <a:lt1>
        <a:srgbClr val="FFFFFF"/>
      </a:lt1>
      <a:dk2>
        <a:srgbClr val="892293"/>
      </a:dk2>
      <a:lt2>
        <a:srgbClr val="C5E055"/>
      </a:lt2>
      <a:accent1>
        <a:srgbClr val="4D4D4D"/>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2020-10-26T17:33:56Z</dcterms:created>
  <dc:creator>Microsoft Office User</dc:creator>
</cp:coreProperties>
</file>