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4" r:id="rId3"/>
    <p:sldMasterId id="2147483655" r:id="rId4"/>
    <p:sldMasterId id="2147483656" r:id="rId5"/>
    <p:sldMasterId id="2147483657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y="2743200" cx="3657600"/>
  <p:notesSz cx="6858000" cy="9144000"/>
  <p:embeddedFontLst>
    <p:embeddedFont>
      <p:font typeface="Arial Narrow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2.xml"/><Relationship Id="rId26" Type="http://schemas.openxmlformats.org/officeDocument/2006/relationships/font" Target="fonts/ArialNarrow-regular.fntdata"/><Relationship Id="rId25" Type="http://schemas.openxmlformats.org/officeDocument/2006/relationships/slide" Target="slides/slide18.xml"/><Relationship Id="rId28" Type="http://schemas.openxmlformats.org/officeDocument/2006/relationships/font" Target="fonts/ArialNarrow-italic.fntdata"/><Relationship Id="rId27" Type="http://schemas.openxmlformats.org/officeDocument/2006/relationships/font" Target="fonts/ArialNarrow-bold.fntdata"/><Relationship Id="rId5" Type="http://schemas.openxmlformats.org/officeDocument/2006/relationships/slideMaster" Target="slideMasters/slideMaster3.xml"/><Relationship Id="rId6" Type="http://schemas.openxmlformats.org/officeDocument/2006/relationships/slideMaster" Target="slideMasters/slideMaster4.xml"/><Relationship Id="rId29" Type="http://schemas.openxmlformats.org/officeDocument/2006/relationships/font" Target="fonts/ArialNarrow-boldItalic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bcf8f2c43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bcf8f2c4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6e55e61948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6e55e61948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e55e61948_1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6e55e61948_1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6e55e61948_1_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6e55e61948_1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rPr lang="en-US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Discuss with audience personal experiences with feedback-seeking.  </a:t>
            </a:r>
            <a:endParaRPr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rPr lang="en-US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Explore application of the provided background and techniques to an educational setting or curriculum. </a:t>
            </a:r>
            <a:endParaRPr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335280" y="243840"/>
            <a:ext cx="3139440" cy="42672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75" lIns="36575" spcFirstLastPara="1" rIns="36575" wrap="square" tIns="1827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9pPr>
          </a:lstStyle>
          <a:p/>
        </p:txBody>
      </p:sp>
      <p:sp>
        <p:nvSpPr>
          <p:cNvPr id="13" name="Google Shape;13;p3"/>
          <p:cNvSpPr txBox="1"/>
          <p:nvPr>
            <p:ph idx="1" type="body"/>
          </p:nvPr>
        </p:nvSpPr>
        <p:spPr>
          <a:xfrm>
            <a:off x="335280" y="701040"/>
            <a:ext cx="3139440" cy="1706880"/>
          </a:xfrm>
          <a:prstGeom prst="rect">
            <a:avLst/>
          </a:prstGeom>
          <a:noFill/>
          <a:ln>
            <a:noFill/>
          </a:ln>
        </p:spPr>
        <p:txBody>
          <a:bodyPr anchorCtr="0" anchor="t" bIns="18275" lIns="36575" spcFirstLastPara="1" rIns="36575" wrap="square" tIns="18275">
            <a:noAutofit/>
          </a:bodyPr>
          <a:lstStyle>
            <a:lvl1pPr indent="-273050" lvl="0" marL="4572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Char char="●"/>
              <a:defRPr sz="600"/>
            </a:lvl1pPr>
            <a:lvl2pPr indent="-273050" lvl="1" marL="9144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Char char="○"/>
              <a:defRPr sz="600"/>
            </a:lvl2pPr>
            <a:lvl3pPr indent="-273050" lvl="2" marL="1371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Char char="■"/>
              <a:defRPr sz="600"/>
            </a:lvl3pPr>
            <a:lvl4pPr indent="-273050" lvl="3" marL="18288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Char char="●"/>
              <a:defRPr sz="600"/>
            </a:lvl4pPr>
            <a:lvl5pPr indent="-273050" lvl="4" marL="22860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Char char="○"/>
              <a:defRPr sz="600"/>
            </a:lvl5pPr>
            <a:lvl6pPr indent="-273050" lvl="5" marL="27432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Char char="■"/>
              <a:defRPr sz="600"/>
            </a:lvl6pPr>
            <a:lvl7pPr indent="-273050" lvl="6" marL="32004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Char char="●"/>
              <a:defRPr sz="600"/>
            </a:lvl7pPr>
            <a:lvl8pPr indent="-273050" lvl="7" marL="3657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Char char="○"/>
              <a:defRPr sz="600"/>
            </a:lvl8pPr>
            <a:lvl9pPr indent="-273050" lvl="8" marL="41148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Char char="■"/>
              <a:defRPr sz="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182880" y="2498090"/>
            <a:ext cx="853440" cy="1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75" lIns="36575" spcFirstLastPara="1" rIns="36575" wrap="square" tIns="18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1249680" y="2498090"/>
            <a:ext cx="1158240" cy="1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75" lIns="36575" spcFirstLastPara="1" rIns="36575" wrap="square" tIns="18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 sz="6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2621280" y="2498090"/>
            <a:ext cx="853440" cy="1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75" lIns="36575" spcFirstLastPara="1" rIns="36575" wrap="square" tIns="1827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b="0" i="0" sz="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b="0" i="0" sz="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b="0" i="0" sz="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b="0" i="0" sz="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b="0" i="0" sz="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b="0" i="0" sz="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b="0" i="0" sz="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b="0" i="0" sz="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"/>
              <a:buFont typeface="Arial"/>
              <a:buNone/>
              <a:defRPr b="0" i="0" sz="6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title"/>
          </p:nvPr>
        </p:nvSpPr>
        <p:spPr>
          <a:xfrm>
            <a:off x="335280" y="243840"/>
            <a:ext cx="3139500" cy="4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335280" y="701040"/>
            <a:ext cx="3139500" cy="170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0" type="dt"/>
          </p:nvPr>
        </p:nvSpPr>
        <p:spPr>
          <a:xfrm>
            <a:off x="182880" y="2498090"/>
            <a:ext cx="8535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60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6"/>
          <p:cNvSpPr txBox="1"/>
          <p:nvPr>
            <p:ph idx="11" type="ftr"/>
          </p:nvPr>
        </p:nvSpPr>
        <p:spPr>
          <a:xfrm>
            <a:off x="1249680" y="2498090"/>
            <a:ext cx="11583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60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2621280" y="2498090"/>
            <a:ext cx="853500" cy="1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60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60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60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60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60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60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60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60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605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5.xml"/><Relationship Id="rId4" Type="http://schemas.openxmlformats.org/officeDocument/2006/relationships/theme" Target="../theme/theme4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image" Target="../media/image2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6.xml"/><Relationship Id="rId5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3657600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1"/>
          <p:cNvSpPr/>
          <p:nvPr/>
        </p:nvSpPr>
        <p:spPr>
          <a:xfrm>
            <a:off x="0" y="2328673"/>
            <a:ext cx="3657600" cy="41452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60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"/>
          <p:cNvSpPr/>
          <p:nvPr/>
        </p:nvSpPr>
        <p:spPr>
          <a:xfrm>
            <a:off x="0" y="2460567"/>
            <a:ext cx="3657600" cy="2826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60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;p1"/>
          <p:cNvSpPr txBox="1"/>
          <p:nvPr/>
        </p:nvSpPr>
        <p:spPr>
          <a:xfrm>
            <a:off x="0" y="61898"/>
            <a:ext cx="3601563" cy="1692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500" u="none" cap="none" strike="noStrike">
                <a:solidFill>
                  <a:schemeClr val="accent3"/>
                </a:solidFill>
                <a:latin typeface="Arial Narrow"/>
                <a:ea typeface="Arial Narrow"/>
                <a:cs typeface="Arial Narrow"/>
                <a:sym typeface="Arial Narrow"/>
              </a:rPr>
              <a:t>Join the conversation on Twitter #MSE20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>
            <a:off x="0" y="2460567"/>
            <a:ext cx="3657600" cy="28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60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" name="Google Shape;19;p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03177" y="2200885"/>
            <a:ext cx="1004654" cy="210276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4"/>
          <p:cNvSpPr txBox="1"/>
          <p:nvPr/>
        </p:nvSpPr>
        <p:spPr>
          <a:xfrm>
            <a:off x="46894" y="2514776"/>
            <a:ext cx="3006900" cy="2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</a:pPr>
            <a:r>
              <a:rPr b="1" i="0" lang="en-US" sz="600" u="none" cap="none" strike="noStrik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2020 STFM CONFERENCE ON MEDICAL STUDENT EDUCATION</a:t>
            </a:r>
            <a:endParaRPr/>
          </a:p>
        </p:txBody>
      </p:sp>
      <p:sp>
        <p:nvSpPr>
          <p:cNvPr id="21" name="Google Shape;21;p4"/>
          <p:cNvSpPr txBox="1"/>
          <p:nvPr/>
        </p:nvSpPr>
        <p:spPr>
          <a:xfrm>
            <a:off x="0" y="61898"/>
            <a:ext cx="3601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500" u="none" cap="none" strike="noStrike">
                <a:solidFill>
                  <a:schemeClr val="accent5"/>
                </a:solidFill>
                <a:latin typeface="Arial Narrow"/>
                <a:ea typeface="Arial Narrow"/>
                <a:cs typeface="Arial Narrow"/>
                <a:sym typeface="Arial Narrow"/>
              </a:rPr>
              <a:t>Join the conversation on Twitter #MSE20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0" r:id="rId2"/>
    <p:sldLayoutId id="2147483651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/>
          <p:nvPr/>
        </p:nvSpPr>
        <p:spPr>
          <a:xfrm>
            <a:off x="0" y="0"/>
            <a:ext cx="3657600" cy="274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32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7"/>
          <p:cNvSpPr/>
          <p:nvPr/>
        </p:nvSpPr>
        <p:spPr>
          <a:xfrm>
            <a:off x="0" y="2460567"/>
            <a:ext cx="3657600" cy="28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7"/>
          <p:cNvSpPr txBox="1"/>
          <p:nvPr/>
        </p:nvSpPr>
        <p:spPr>
          <a:xfrm>
            <a:off x="46894" y="2514776"/>
            <a:ext cx="3006900" cy="2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</a:pPr>
            <a:r>
              <a:rPr b="1" i="0" lang="en-US" sz="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2020 STFM CONFERENCE ON MEDICAL STUDENT EDUCATION</a:t>
            </a:r>
            <a:endParaRPr/>
          </a:p>
        </p:txBody>
      </p:sp>
      <p:grpSp>
        <p:nvGrpSpPr>
          <p:cNvPr id="33" name="Google Shape;33;p7"/>
          <p:cNvGrpSpPr/>
          <p:nvPr/>
        </p:nvGrpSpPr>
        <p:grpSpPr>
          <a:xfrm>
            <a:off x="111624" y="2194513"/>
            <a:ext cx="974048" cy="207076"/>
            <a:chOff x="6222857" y="4616449"/>
            <a:chExt cx="1838521" cy="378844"/>
          </a:xfrm>
        </p:grpSpPr>
        <p:pic>
          <p:nvPicPr>
            <p:cNvPr id="34" name="Google Shape;34;p7"/>
            <p:cNvPicPr preferRelativeResize="0"/>
            <p:nvPr/>
          </p:nvPicPr>
          <p:blipFill rotWithShape="1">
            <a:blip r:embed="rId1">
              <a:alphaModFix/>
            </a:blip>
            <a:srcRect b="0" l="0" r="0" t="0"/>
            <a:stretch/>
          </p:blipFill>
          <p:spPr>
            <a:xfrm>
              <a:off x="6222857" y="4671377"/>
              <a:ext cx="800483" cy="32391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" name="Google Shape;35;p7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7116001" y="4616449"/>
              <a:ext cx="945377" cy="35560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6" name="Google Shape;36;p7"/>
          <p:cNvSpPr txBox="1"/>
          <p:nvPr/>
        </p:nvSpPr>
        <p:spPr>
          <a:xfrm>
            <a:off x="0" y="61898"/>
            <a:ext cx="3601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Join the conversation on Twitter #MSE20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9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0"/>
            <a:ext cx="3657600" cy="27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9"/>
          <p:cNvSpPr/>
          <p:nvPr/>
        </p:nvSpPr>
        <p:spPr>
          <a:xfrm>
            <a:off x="0" y="2460567"/>
            <a:ext cx="3657600" cy="28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5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9"/>
          <p:cNvSpPr txBox="1"/>
          <p:nvPr/>
        </p:nvSpPr>
        <p:spPr>
          <a:xfrm>
            <a:off x="46894" y="2514776"/>
            <a:ext cx="3006900" cy="2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Arial"/>
              <a:buNone/>
            </a:pPr>
            <a:r>
              <a:rPr b="1" i="0" lang="en-US" sz="6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2020 STFM CONFERENCE ON MEDICAL STUDENT EDUCATION</a:t>
            </a:r>
            <a:endParaRPr/>
          </a:p>
        </p:txBody>
      </p:sp>
      <p:grpSp>
        <p:nvGrpSpPr>
          <p:cNvPr id="42" name="Google Shape;42;p9"/>
          <p:cNvGrpSpPr/>
          <p:nvPr/>
        </p:nvGrpSpPr>
        <p:grpSpPr>
          <a:xfrm>
            <a:off x="111624" y="2194513"/>
            <a:ext cx="974048" cy="207076"/>
            <a:chOff x="6222857" y="4616449"/>
            <a:chExt cx="1838521" cy="378844"/>
          </a:xfrm>
        </p:grpSpPr>
        <p:pic>
          <p:nvPicPr>
            <p:cNvPr id="43" name="Google Shape;43;p9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6222857" y="4671377"/>
              <a:ext cx="800483" cy="32391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4" name="Google Shape;44;p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7116001" y="4616449"/>
              <a:ext cx="945377" cy="355601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5" name="Google Shape;45;p9"/>
          <p:cNvSpPr txBox="1"/>
          <p:nvPr/>
        </p:nvSpPr>
        <p:spPr>
          <a:xfrm>
            <a:off x="0" y="61898"/>
            <a:ext cx="36015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5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Join the conversation on Twitter #MSE20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3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2.png"/><Relationship Id="rId5" Type="http://schemas.openxmlformats.org/officeDocument/2006/relationships/image" Target="../media/image7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drive.google.com/file/d/1TYuwocJf-DZBv03xK6-eBMcL8s0HC5Dt/view" TargetMode="External"/><Relationship Id="rId4" Type="http://schemas.openxmlformats.org/officeDocument/2006/relationships/image" Target="../media/image9.jpg"/><Relationship Id="rId5" Type="http://schemas.openxmlformats.org/officeDocument/2006/relationships/hyperlink" Target="http://drive.google.com/file/d/17m_uUihgi5OaxD1hHW9DgLbiVHmJOCSG/view" TargetMode="External"/><Relationship Id="rId6" Type="http://schemas.openxmlformats.org/officeDocument/2006/relationships/image" Target="../media/image1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drive.google.com/file/d/1TYuwocJf-DZBv03xK6-eBMcL8s0HC5Dt/view" TargetMode="External"/><Relationship Id="rId4" Type="http://schemas.openxmlformats.org/officeDocument/2006/relationships/image" Target="../media/image10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3.jpg"/><Relationship Id="rId4" Type="http://schemas.openxmlformats.org/officeDocument/2006/relationships/image" Target="../media/image12.jpg"/><Relationship Id="rId5" Type="http://schemas.openxmlformats.org/officeDocument/2006/relationships/hyperlink" Target="http://drive.google.com/file/d/1VVK-63rKRo0S4MmvAUMy0omk67uYOV8a/view" TargetMode="External"/><Relationship Id="rId6" Type="http://schemas.openxmlformats.org/officeDocument/2006/relationships/image" Target="../media/image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/>
        </p:nvSpPr>
        <p:spPr>
          <a:xfrm>
            <a:off x="1041158" y="684690"/>
            <a:ext cx="2640581" cy="2238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 Narrow"/>
              <a:buNone/>
            </a:pPr>
            <a:r>
              <a:rPr b="1" i="0" lang="en-US" sz="1400" u="none" cap="none" strike="noStrik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MEDICAL STUDENT EDUCATION</a:t>
            </a:r>
            <a:endParaRPr/>
          </a:p>
        </p:txBody>
      </p:sp>
      <p:sp>
        <p:nvSpPr>
          <p:cNvPr id="52" name="Google Shape;52;p11"/>
          <p:cNvSpPr txBox="1"/>
          <p:nvPr/>
        </p:nvSpPr>
        <p:spPr>
          <a:xfrm>
            <a:off x="1054010" y="493513"/>
            <a:ext cx="1784717" cy="201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00"/>
              <a:buFont typeface="Arial"/>
              <a:buNone/>
            </a:pPr>
            <a:r>
              <a:rPr b="1" i="0" lang="en-US" sz="800" u="none" cap="none" strike="noStrik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2020 STFM CONFERENCE ON</a:t>
            </a:r>
            <a:endParaRPr/>
          </a:p>
        </p:txBody>
      </p:sp>
      <p:grpSp>
        <p:nvGrpSpPr>
          <p:cNvPr id="53" name="Google Shape;53;p11"/>
          <p:cNvGrpSpPr/>
          <p:nvPr/>
        </p:nvGrpSpPr>
        <p:grpSpPr>
          <a:xfrm>
            <a:off x="142057" y="2415345"/>
            <a:ext cx="1127185" cy="233325"/>
            <a:chOff x="136217" y="3661961"/>
            <a:chExt cx="4072809" cy="843062"/>
          </a:xfrm>
        </p:grpSpPr>
        <p:pic>
          <p:nvPicPr>
            <p:cNvPr id="54" name="Google Shape;54;p1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2114765" y="3661961"/>
              <a:ext cx="2094261" cy="791573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5" name="Google Shape;55;p11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36217" y="3787464"/>
              <a:ext cx="1773280" cy="71755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6" name="Google Shape;56;p11"/>
          <p:cNvSpPr/>
          <p:nvPr/>
        </p:nvSpPr>
        <p:spPr>
          <a:xfrm>
            <a:off x="-27517" y="694962"/>
            <a:ext cx="1068675" cy="1069419"/>
          </a:xfrm>
          <a:prstGeom prst="ellipse">
            <a:avLst/>
          </a:prstGeom>
          <a:solidFill>
            <a:schemeClr val="accent1"/>
          </a:solidFill>
          <a:ln cap="flat" cmpd="sng" w="57150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605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7" name="Google Shape;57;p11"/>
          <p:cNvPicPr preferRelativeResize="0"/>
          <p:nvPr/>
        </p:nvPicPr>
        <p:blipFill rotWithShape="1">
          <a:blip r:embed="rId5">
            <a:alphaModFix/>
          </a:blip>
          <a:srcRect b="26916" l="31395" r="23985" t="17392"/>
          <a:stretch/>
        </p:blipFill>
        <p:spPr>
          <a:xfrm>
            <a:off x="-90071" y="694962"/>
            <a:ext cx="1101595" cy="1069419"/>
          </a:xfrm>
          <a:prstGeom prst="ellipse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58" name="Google Shape;58;p11"/>
          <p:cNvSpPr txBox="1"/>
          <p:nvPr/>
        </p:nvSpPr>
        <p:spPr>
          <a:xfrm>
            <a:off x="844425" y="1237200"/>
            <a:ext cx="2813100" cy="85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Tips for Supporting Learners’ Feedback-Seeking Behavior</a:t>
            </a:r>
            <a:endParaRPr b="1" i="0" sz="1600" u="none" cap="none" strike="noStrike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Vicki Hayes, MD; Meg Curran, MD; </a:t>
            </a:r>
            <a:endParaRPr b="1" sz="1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Peggy Cyr, MD; Jenny Scontras, MSIV</a:t>
            </a:r>
            <a:endParaRPr b="1" sz="1200">
              <a:solidFill>
                <a:schemeClr val="dk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288330" y="419340"/>
            <a:ext cx="3139500" cy="1707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accent5"/>
                </a:solidFill>
              </a:rPr>
              <a:t>Practical techniques for teaching feedback-seeking (handout)</a:t>
            </a:r>
            <a:endParaRPr sz="1100">
              <a:solidFill>
                <a:schemeClr val="accent5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accent5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accent5"/>
                </a:solidFill>
              </a:rPr>
              <a:t>Brief trigger video</a:t>
            </a:r>
            <a:endParaRPr sz="1100">
              <a:solidFill>
                <a:schemeClr val="accent5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accent5"/>
                </a:solidFill>
              </a:rPr>
              <a:t> </a:t>
            </a:r>
            <a:endParaRPr sz="1100">
              <a:solidFill>
                <a:schemeClr val="accent5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186070" y="243840"/>
            <a:ext cx="3288650" cy="4267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/>
              <a:t>Feedback-seeking techniques</a:t>
            </a:r>
            <a:endParaRPr sz="2000"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335280" y="824022"/>
            <a:ext cx="3139440" cy="15838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Handout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/>
              <a:t>How to teach</a:t>
            </a:r>
            <a:endParaRPr sz="2000"/>
          </a:p>
        </p:txBody>
      </p:sp>
      <p:pic>
        <p:nvPicPr>
          <p:cNvPr id="116" name="Google Shape;116;p21" title="Feedback Body Language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3657600" cy="274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1" title="Hallway Scenario.mp4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0"/>
            <a:ext cx="3657600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/>
        </p:nvSpPr>
        <p:spPr>
          <a:xfrm>
            <a:off x="453655" y="340242"/>
            <a:ext cx="2902690" cy="20320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952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49" lvl="1" marL="32506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⮚"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Reward the process (efforts &amp; strategies), not the outcome</a:t>
            </a:r>
            <a:endParaRPr/>
          </a:p>
          <a:p>
            <a:pPr indent="-171449" lvl="1" marL="32506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⮚"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Avoid trait statements</a:t>
            </a:r>
            <a:endParaRPr/>
          </a:p>
          <a:p>
            <a:pPr indent="-171449" lvl="1" marL="32506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⮚"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Failing is learning</a:t>
            </a:r>
            <a:endParaRPr/>
          </a:p>
          <a:p>
            <a:pPr indent="-171449" lvl="2" marL="478687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 on learning</a:t>
            </a:r>
            <a:endParaRPr/>
          </a:p>
          <a:p>
            <a:pPr indent="-171449" lvl="1" marL="32506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Noto Sans Symbols"/>
              <a:buChar char="⮚"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Disavow your trait</a:t>
            </a:r>
            <a:endParaRPr/>
          </a:p>
          <a:p>
            <a:pPr indent="-171449" lvl="2" marL="478687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Show how hard it is (and how hard you worked)</a:t>
            </a:r>
            <a:endParaRPr/>
          </a:p>
          <a:p>
            <a:pPr indent="-171449" lvl="2" marL="478687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your failures</a:t>
            </a:r>
            <a:endParaRPr/>
          </a:p>
          <a:p>
            <a:pPr indent="-133032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5"/>
              <a:buFont typeface="Noto Sans Symbols"/>
              <a:buNone/>
            </a:pPr>
            <a:r>
              <a:t/>
            </a:r>
            <a:endParaRPr sz="605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22"/>
          <p:cNvSpPr txBox="1"/>
          <p:nvPr>
            <p:ph type="title"/>
          </p:nvPr>
        </p:nvSpPr>
        <p:spPr>
          <a:xfrm>
            <a:off x="335280" y="243840"/>
            <a:ext cx="3139500" cy="4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1800"/>
              <a:t>Encourage  a Growth Mindset</a:t>
            </a:r>
            <a:endParaRPr sz="1800"/>
          </a:p>
        </p:txBody>
      </p:sp>
      <p:pic>
        <p:nvPicPr>
          <p:cNvPr id="124" name="Google Shape;124;p22" title="Feedback Body Language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0"/>
            <a:ext cx="3657600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3"/>
          <p:cNvPicPr preferRelativeResize="0"/>
          <p:nvPr/>
        </p:nvPicPr>
        <p:blipFill rotWithShape="1">
          <a:blip r:embed="rId3">
            <a:alphaModFix/>
          </a:blip>
          <a:srcRect b="28156" l="6179" r="19510" t="3156"/>
          <a:stretch/>
        </p:blipFill>
        <p:spPr>
          <a:xfrm>
            <a:off x="1494367" y="874871"/>
            <a:ext cx="1019240" cy="1004931"/>
          </a:xfrm>
          <a:prstGeom prst="ellipse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30" name="Google Shape;130;p23"/>
          <p:cNvPicPr preferRelativeResize="0"/>
          <p:nvPr/>
        </p:nvPicPr>
        <p:blipFill rotWithShape="1">
          <a:blip r:embed="rId4">
            <a:alphaModFix/>
          </a:blip>
          <a:srcRect b="55603" l="23813" r="23813" t="2270"/>
          <a:stretch/>
        </p:blipFill>
        <p:spPr>
          <a:xfrm>
            <a:off x="2624667" y="1590894"/>
            <a:ext cx="622578" cy="577816"/>
          </a:xfrm>
          <a:prstGeom prst="ellipse">
            <a:avLst/>
          </a:prstGeom>
          <a:noFill/>
          <a:ln cap="flat" cmpd="sng" w="9525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31" name="Google Shape;131;p23"/>
          <p:cNvSpPr txBox="1"/>
          <p:nvPr/>
        </p:nvSpPr>
        <p:spPr>
          <a:xfrm>
            <a:off x="79513" y="256479"/>
            <a:ext cx="826052" cy="309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 Narrow"/>
              <a:buNone/>
            </a:pPr>
            <a:r>
              <a:rPr b="1" i="0" lang="en-US" sz="1400" u="none" cap="none" strike="noStrik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DIVIDER</a:t>
            </a:r>
            <a:endParaRPr/>
          </a:p>
        </p:txBody>
      </p:sp>
      <p:pic>
        <p:nvPicPr>
          <p:cNvPr id="132" name="Google Shape;132;p23" title="Focus Exam Feedback-Stop-Start.mp4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0"/>
            <a:ext cx="3657600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4"/>
          <p:cNvSpPr txBox="1"/>
          <p:nvPr/>
        </p:nvSpPr>
        <p:spPr>
          <a:xfrm>
            <a:off x="461950" y="422025"/>
            <a:ext cx="2933700" cy="3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4"/>
          <p:cNvSpPr txBox="1"/>
          <p:nvPr/>
        </p:nvSpPr>
        <p:spPr>
          <a:xfrm>
            <a:off x="228125" y="222425"/>
            <a:ext cx="2933700" cy="3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PRIMING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sz="1100"/>
              <a:t>Let preceptor know ahead of time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sz="1100"/>
              <a:t>Follow-up/next steps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sz="1100"/>
              <a:t>Ask permission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sz="1100"/>
              <a:t>Understanding your purpose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US" sz="1100"/>
              <a:t>Feedback and your response</a:t>
            </a:r>
            <a:endParaRPr sz="11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 txBox="1"/>
          <p:nvPr>
            <p:ph type="title"/>
          </p:nvPr>
        </p:nvSpPr>
        <p:spPr>
          <a:xfrm>
            <a:off x="335280" y="243840"/>
            <a:ext cx="3139500" cy="426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/>
              <a:t>ENCOURAGE EFFECTIVE FEEDBACK</a:t>
            </a:r>
            <a:endParaRPr sz="1400"/>
          </a:p>
        </p:txBody>
      </p:sp>
      <p:sp>
        <p:nvSpPr>
          <p:cNvPr id="144" name="Google Shape;144;p25"/>
          <p:cNvSpPr txBox="1"/>
          <p:nvPr>
            <p:ph idx="1" type="body"/>
          </p:nvPr>
        </p:nvSpPr>
        <p:spPr>
          <a:xfrm>
            <a:off x="335280" y="701040"/>
            <a:ext cx="3139500" cy="1707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457200" rtl="0" algn="l">
              <a:spcBef>
                <a:spcPts val="1000"/>
              </a:spcBef>
              <a:spcAft>
                <a:spcPts val="0"/>
              </a:spcAft>
              <a:buSzPts val="1200"/>
              <a:buChar char="•"/>
            </a:pPr>
            <a:r>
              <a:rPr lang="en-US" sz="1200"/>
              <a:t>Be specific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-US" sz="1200"/>
              <a:t>Unpacking the label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-US" sz="1200"/>
              <a:t>Paraphrase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-US" sz="1200"/>
              <a:t>Stop/Keep/Start</a:t>
            </a:r>
            <a:endParaRPr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6"/>
          <p:cNvSpPr txBox="1"/>
          <p:nvPr>
            <p:ph type="title"/>
          </p:nvPr>
        </p:nvSpPr>
        <p:spPr>
          <a:xfrm>
            <a:off x="335280" y="243840"/>
            <a:ext cx="3139500" cy="426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/>
              <a:t>ARTIFICE</a:t>
            </a:r>
            <a:endParaRPr sz="1400"/>
          </a:p>
        </p:txBody>
      </p:sp>
      <p:sp>
        <p:nvSpPr>
          <p:cNvPr id="150" name="Google Shape;150;p26"/>
          <p:cNvSpPr txBox="1"/>
          <p:nvPr>
            <p:ph idx="1" type="body"/>
          </p:nvPr>
        </p:nvSpPr>
        <p:spPr>
          <a:xfrm>
            <a:off x="335280" y="701040"/>
            <a:ext cx="3139500" cy="1707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457200" rtl="0" algn="l">
              <a:spcBef>
                <a:spcPts val="1000"/>
              </a:spcBef>
              <a:spcAft>
                <a:spcPts val="0"/>
              </a:spcAft>
              <a:buSzPts val="1200"/>
              <a:buChar char="•"/>
            </a:pPr>
            <a:r>
              <a:rPr lang="en-US" sz="1200"/>
              <a:t>Self-deprecation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-US" sz="1200"/>
              <a:t>Coaching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-US" sz="1200"/>
              <a:t>Flattery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-US" sz="1200"/>
              <a:t>Make it about them</a:t>
            </a:r>
            <a:endParaRPr sz="1200"/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SzPts val="1200"/>
              <a:buChar char="•"/>
            </a:pPr>
            <a:r>
              <a:rPr lang="en-US" sz="1200"/>
              <a:t>Indirect feedback</a:t>
            </a:r>
            <a:endParaRPr sz="1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7"/>
          <p:cNvSpPr txBox="1"/>
          <p:nvPr/>
        </p:nvSpPr>
        <p:spPr>
          <a:xfrm>
            <a:off x="394569" y="1266253"/>
            <a:ext cx="2899340" cy="2000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Please evaluate this presentation using the conference mobile app! </a:t>
            </a:r>
            <a:endParaRPr/>
          </a:p>
        </p:txBody>
      </p:sp>
      <p:sp>
        <p:nvSpPr>
          <p:cNvPr id="156" name="Google Shape;156;p27"/>
          <p:cNvSpPr txBox="1"/>
          <p:nvPr/>
        </p:nvSpPr>
        <p:spPr>
          <a:xfrm>
            <a:off x="-1" y="1000881"/>
            <a:ext cx="3657601" cy="309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 Narrow"/>
              <a:buNone/>
            </a:pPr>
            <a:r>
              <a:rPr b="1" i="0" lang="en-US" sz="1400" u="none" cap="none" strike="noStrik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EVALUATE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8"/>
          <p:cNvSpPr txBox="1"/>
          <p:nvPr/>
        </p:nvSpPr>
        <p:spPr>
          <a:xfrm>
            <a:off x="0" y="1239419"/>
            <a:ext cx="3657601" cy="309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 Narrow"/>
              <a:buNone/>
            </a:pPr>
            <a:r>
              <a:rPr b="1" i="0" lang="en-US" sz="1400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THANK YOU</a:t>
            </a:r>
            <a:endParaRPr b="1" i="0" sz="1400" u="none" cap="none" strike="noStrike">
              <a:solidFill>
                <a:schemeClr val="lt1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2"/>
          <p:cNvSpPr txBox="1"/>
          <p:nvPr/>
        </p:nvSpPr>
        <p:spPr>
          <a:xfrm>
            <a:off x="37215" y="549183"/>
            <a:ext cx="3657600" cy="309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 Narrow"/>
              <a:buNone/>
            </a:pPr>
            <a:r>
              <a:rPr b="1" i="0" lang="en-US" sz="1400" u="none" cap="none" strike="noStrik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DISCLOSURES</a:t>
            </a:r>
            <a:endParaRPr/>
          </a:p>
        </p:txBody>
      </p:sp>
      <p:sp>
        <p:nvSpPr>
          <p:cNvPr id="64" name="Google Shape;64;p12"/>
          <p:cNvSpPr txBox="1"/>
          <p:nvPr/>
        </p:nvSpPr>
        <p:spPr>
          <a:xfrm>
            <a:off x="0" y="1131924"/>
            <a:ext cx="3657600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presenters have no conflicts of interest to disclose.</a:t>
            </a:r>
            <a:endParaRPr b="0" i="0" sz="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"/>
          <p:cNvSpPr txBox="1"/>
          <p:nvPr/>
        </p:nvSpPr>
        <p:spPr>
          <a:xfrm>
            <a:off x="111681" y="284999"/>
            <a:ext cx="3296054" cy="192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 Narrow"/>
              <a:buNone/>
            </a:pPr>
            <a:r>
              <a:rPr b="1" i="0" lang="en-US" sz="1600" u="none" cap="none" strike="noStrike">
                <a:solidFill>
                  <a:schemeClr val="accent2"/>
                </a:solidFill>
                <a:latin typeface="Arial Narrow"/>
                <a:ea typeface="Arial Narrow"/>
                <a:cs typeface="Arial Narrow"/>
                <a:sym typeface="Arial Narrow"/>
              </a:rPr>
              <a:t>Objectives</a:t>
            </a:r>
            <a:endParaRPr b="1" i="0" sz="1600" u="none" cap="none" strike="noStrike">
              <a:solidFill>
                <a:schemeClr val="accent2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255221" y="679072"/>
            <a:ext cx="2618792" cy="6755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 factors affecting feedback-seeking behavior.</a:t>
            </a:r>
            <a:endParaRPr/>
          </a:p>
          <a:p>
            <a:pPr indent="-1079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b="0" i="0" lang="en-US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 techniques for faculty to utilize to support students in effective feedback-seeking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 resources to facilitate integration of feedback-seeking into educational experiences.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/>
        </p:nvSpPr>
        <p:spPr>
          <a:xfrm>
            <a:off x="744280" y="701749"/>
            <a:ext cx="203613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general factors affect feedback-seeking behavior?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5"/>
          <p:cNvSpPr txBox="1"/>
          <p:nvPr/>
        </p:nvSpPr>
        <p:spPr>
          <a:xfrm>
            <a:off x="172400" y="71750"/>
            <a:ext cx="1939500" cy="22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71450" lvl="0" marL="1714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⮚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Barriers</a:t>
            </a:r>
            <a:endParaRPr/>
          </a:p>
          <a:p>
            <a:pPr indent="-171450" lvl="1" marL="32506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b="0" i="0" lang="en-US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</a:t>
            </a:r>
            <a:endParaRPr/>
          </a:p>
          <a:p>
            <a:pPr indent="-171450" lvl="1" marL="32506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b="0" i="0" lang="en-US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Approachability</a:t>
            </a:r>
            <a:endParaRPr/>
          </a:p>
          <a:p>
            <a:pPr indent="-171450" lvl="1" marL="32506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b="0" i="0" lang="en-US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Continuity/relationship</a:t>
            </a:r>
            <a:endParaRPr/>
          </a:p>
          <a:p>
            <a:pPr indent="-171450" lvl="1" marL="32506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b="0" i="0" lang="en-US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Feedback climate</a:t>
            </a:r>
            <a:endParaRPr/>
          </a:p>
          <a:p>
            <a:pPr indent="-171450" lvl="1" marL="32506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b="0" i="0" lang="en-US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Feeling like a burden</a:t>
            </a:r>
            <a:endParaRPr/>
          </a:p>
          <a:p>
            <a:pPr indent="-171450" lvl="1" marL="32506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b="0" i="0" lang="en-US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knowing what to seek</a:t>
            </a:r>
            <a:endParaRPr/>
          </a:p>
          <a:p>
            <a:pPr indent="-171450" lvl="1" marL="32506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b="0" i="0" lang="en-US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Effectiveness (not specific)</a:t>
            </a:r>
            <a:endParaRPr/>
          </a:p>
          <a:p>
            <a:pPr indent="-171450" lvl="1" marL="32506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b="0" i="0" lang="en-US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Value (D.O.)</a:t>
            </a:r>
            <a:endParaRPr/>
          </a:p>
          <a:p>
            <a:pPr indent="-171450" lvl="1" marL="325069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b="0" i="0" lang="en-US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Lack of training</a:t>
            </a:r>
            <a:endParaRPr/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5"/>
          <p:cNvSpPr txBox="1"/>
          <p:nvPr/>
        </p:nvSpPr>
        <p:spPr>
          <a:xfrm>
            <a:off x="2111900" y="513625"/>
            <a:ext cx="1314300" cy="19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⮚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Perceived Costs and Benefits </a:t>
            </a:r>
            <a:endParaRPr>
              <a:solidFill>
                <a:schemeClr val="accent5"/>
              </a:solidFill>
            </a:endParaRPr>
          </a:p>
          <a:p>
            <a:pPr indent="-171450" lvl="1" marL="325069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Inquiry vs monitoring/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observation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14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oto Sans Symbols"/>
              <a:buChar char="⮚"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Hierarchical Characteristics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/>
          <p:nvPr/>
        </p:nvSpPr>
        <p:spPr>
          <a:xfrm>
            <a:off x="558210" y="584791"/>
            <a:ext cx="2365745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specific, individual factors affect feedback-seeking behavior?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35280" y="243840"/>
            <a:ext cx="3139500" cy="4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n-US" sz="2000"/>
              <a:t>Type of Feedback Sought</a:t>
            </a:r>
            <a:endParaRPr sz="2000"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335280" y="701040"/>
            <a:ext cx="3139500" cy="170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Appreciation/Recognition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Evaluation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Coaching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800"/>
              <a:buChar char="•"/>
            </a:pPr>
            <a:r>
              <a:rPr lang="en-US" sz="800"/>
              <a:t>Stone and Heen: “Thanks for the Feedback”</a:t>
            </a:r>
            <a:endParaRPr sz="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335280" y="243840"/>
            <a:ext cx="3139500" cy="4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/>
              <a:t>The Problem</a:t>
            </a:r>
            <a:endParaRPr sz="2400"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138577" y="670560"/>
            <a:ext cx="3423329" cy="1706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Medicine (and doctors) is performance-oriented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Doctors are smart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/>
              <a:t>We like to show how smart we are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GM-poster.jpg" id="103" name="Google Shape;103;p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9917" l="0" r="0" t="1759"/>
          <a:stretch/>
        </p:blipFill>
        <p:spPr>
          <a:xfrm>
            <a:off x="1690575" y="308898"/>
            <a:ext cx="1495647" cy="2051529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9"/>
          <p:cNvSpPr txBox="1"/>
          <p:nvPr/>
        </p:nvSpPr>
        <p:spPr>
          <a:xfrm>
            <a:off x="233916" y="558209"/>
            <a:ext cx="909083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Fixed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vs 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Growth Mindset</a:t>
            </a:r>
            <a:endParaRPr sz="1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Custom Design">
  <a:themeElements>
    <a:clrScheme name="MSE20">
      <a:dk1>
        <a:srgbClr val="323232"/>
      </a:dk1>
      <a:lt1>
        <a:srgbClr val="FFFFFF"/>
      </a:lt1>
      <a:dk2>
        <a:srgbClr val="44546A"/>
      </a:dk2>
      <a:lt2>
        <a:srgbClr val="E7E6E6"/>
      </a:lt2>
      <a:accent1>
        <a:srgbClr val="0096D3"/>
      </a:accent1>
      <a:accent2>
        <a:srgbClr val="EF8D2B"/>
      </a:accent2>
      <a:accent3>
        <a:srgbClr val="1E417B"/>
      </a:accent3>
      <a:accent4>
        <a:srgbClr val="6F69AF"/>
      </a:accent4>
      <a:accent5>
        <a:srgbClr val="000000"/>
      </a:accent5>
      <a:accent6>
        <a:srgbClr val="000000"/>
      </a:accent6>
      <a:hlink>
        <a:srgbClr val="000000"/>
      </a:hlink>
      <a:folHlink>
        <a:srgbClr val="00C3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MSE20">
      <a:dk1>
        <a:srgbClr val="323232"/>
      </a:dk1>
      <a:lt1>
        <a:srgbClr val="FFFFFF"/>
      </a:lt1>
      <a:dk2>
        <a:srgbClr val="44546A"/>
      </a:dk2>
      <a:lt2>
        <a:srgbClr val="E7E6E6"/>
      </a:lt2>
      <a:accent1>
        <a:srgbClr val="0096D3"/>
      </a:accent1>
      <a:accent2>
        <a:srgbClr val="EF8D2B"/>
      </a:accent2>
      <a:accent3>
        <a:srgbClr val="1E417B"/>
      </a:accent3>
      <a:accent4>
        <a:srgbClr val="6F69AF"/>
      </a:accent4>
      <a:accent5>
        <a:srgbClr val="000000"/>
      </a:accent5>
      <a:accent6>
        <a:srgbClr val="000000"/>
      </a:accent6>
      <a:hlink>
        <a:srgbClr val="000000"/>
      </a:hlink>
      <a:folHlink>
        <a:srgbClr val="00C3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 Design">
  <a:themeElements>
    <a:clrScheme name="MSE20">
      <a:dk1>
        <a:srgbClr val="323232"/>
      </a:dk1>
      <a:lt1>
        <a:srgbClr val="FFFFFF"/>
      </a:lt1>
      <a:dk2>
        <a:srgbClr val="44546A"/>
      </a:dk2>
      <a:lt2>
        <a:srgbClr val="E7E6E6"/>
      </a:lt2>
      <a:accent1>
        <a:srgbClr val="0096D3"/>
      </a:accent1>
      <a:accent2>
        <a:srgbClr val="EF8D2B"/>
      </a:accent2>
      <a:accent3>
        <a:srgbClr val="1E417B"/>
      </a:accent3>
      <a:accent4>
        <a:srgbClr val="6F69AF"/>
      </a:accent4>
      <a:accent5>
        <a:srgbClr val="000000"/>
      </a:accent5>
      <a:accent6>
        <a:srgbClr val="000000"/>
      </a:accent6>
      <a:hlink>
        <a:srgbClr val="000000"/>
      </a:hlink>
      <a:folHlink>
        <a:srgbClr val="00C3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4_Custom Design">
  <a:themeElements>
    <a:clrScheme name="MSE20">
      <a:dk1>
        <a:srgbClr val="323232"/>
      </a:dk1>
      <a:lt1>
        <a:srgbClr val="FFFFFF"/>
      </a:lt1>
      <a:dk2>
        <a:srgbClr val="44546A"/>
      </a:dk2>
      <a:lt2>
        <a:srgbClr val="E7E6E6"/>
      </a:lt2>
      <a:accent1>
        <a:srgbClr val="0096D3"/>
      </a:accent1>
      <a:accent2>
        <a:srgbClr val="EF8D2B"/>
      </a:accent2>
      <a:accent3>
        <a:srgbClr val="1E417B"/>
      </a:accent3>
      <a:accent4>
        <a:srgbClr val="6F69AF"/>
      </a:accent4>
      <a:accent5>
        <a:srgbClr val="000000"/>
      </a:accent5>
      <a:accent6>
        <a:srgbClr val="000000"/>
      </a:accent6>
      <a:hlink>
        <a:srgbClr val="000000"/>
      </a:hlink>
      <a:folHlink>
        <a:srgbClr val="00C3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