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63" r:id="rId2"/>
    <p:sldId id="265" r:id="rId3"/>
    <p:sldId id="266" r:id="rId4"/>
    <p:sldId id="267" r:id="rId5"/>
    <p:sldId id="268" r:id="rId6"/>
    <p:sldId id="269" r:id="rId7"/>
    <p:sldId id="293" r:id="rId8"/>
    <p:sldId id="270" r:id="rId9"/>
    <p:sldId id="271" r:id="rId10"/>
    <p:sldId id="272" r:id="rId11"/>
    <p:sldId id="273" r:id="rId12"/>
    <p:sldId id="295" r:id="rId13"/>
    <p:sldId id="285" r:id="rId14"/>
    <p:sldId id="286" r:id="rId15"/>
    <p:sldId id="287" r:id="rId16"/>
    <p:sldId id="288" r:id="rId17"/>
    <p:sldId id="289" r:id="rId18"/>
    <p:sldId id="296"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5"/>
    <p:restoredTop sz="94643"/>
  </p:normalViewPr>
  <p:slideViewPr>
    <p:cSldViewPr snapToGrid="0" snapToObjects="1">
      <p:cViewPr varScale="1">
        <p:scale>
          <a:sx n="155" d="100"/>
          <a:sy n="155" d="100"/>
        </p:scale>
        <p:origin x="208" y="23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5EA24B-A645-4740-A9BC-D79568F0AFBA}" type="datetimeFigureOut">
              <a:rPr lang="en-US" smtClean="0"/>
              <a:t>12/8/18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6EBF0-18C8-724B-8F54-AD62C794E243}" type="slidenum">
              <a:rPr lang="en-US" smtClean="0"/>
              <a:t>‹#›</a:t>
            </a:fld>
            <a:endParaRPr lang="en-US"/>
          </a:p>
        </p:txBody>
      </p:sp>
    </p:spTree>
    <p:extLst>
      <p:ext uri="{BB962C8B-B14F-4D97-AF65-F5344CB8AC3E}">
        <p14:creationId xmlns:p14="http://schemas.microsoft.com/office/powerpoint/2010/main" val="938196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UCHealth</a:t>
            </a:r>
            <a:r>
              <a:rPr lang="en-US" dirty="0"/>
              <a:t> system includes:</a:t>
            </a:r>
          </a:p>
          <a:p>
            <a:pPr marL="171450" indent="-171450">
              <a:buFontTx/>
              <a:buChar char="-"/>
            </a:pPr>
            <a:r>
              <a:rPr lang="en-US" dirty="0"/>
              <a:t>10 hospitals</a:t>
            </a:r>
          </a:p>
          <a:p>
            <a:pPr marL="171450" indent="-171450">
              <a:buFontTx/>
              <a:buChar char="-"/>
            </a:pPr>
            <a:r>
              <a:rPr lang="en-US" dirty="0"/>
              <a:t>Over 60 locations</a:t>
            </a:r>
          </a:p>
        </p:txBody>
      </p:sp>
      <p:sp>
        <p:nvSpPr>
          <p:cNvPr id="4" name="Slide Number Placeholder 3"/>
          <p:cNvSpPr>
            <a:spLocks noGrp="1"/>
          </p:cNvSpPr>
          <p:nvPr>
            <p:ph type="sldNum" sz="quarter" idx="10"/>
          </p:nvPr>
        </p:nvSpPr>
        <p:spPr/>
        <p:txBody>
          <a:bodyPr/>
          <a:lstStyle/>
          <a:p>
            <a:fld id="{FB327863-CECC-46BE-8F66-040CEBB70CB7}" type="slidenum">
              <a:rPr lang="en-US" smtClean="0"/>
              <a:t>3</a:t>
            </a:fld>
            <a:endParaRPr lang="en-US"/>
          </a:p>
        </p:txBody>
      </p:sp>
    </p:spTree>
    <p:extLst>
      <p:ext uri="{BB962C8B-B14F-4D97-AF65-F5344CB8AC3E}">
        <p14:creationId xmlns:p14="http://schemas.microsoft.com/office/powerpoint/2010/main" val="2048492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447CB-2B28-E148-B41D-B990D8B55B77}" type="slidenum">
              <a:rPr lang="en-US" smtClean="0"/>
              <a:t>13</a:t>
            </a:fld>
            <a:endParaRPr lang="en-US" dirty="0"/>
          </a:p>
        </p:txBody>
      </p:sp>
    </p:spTree>
    <p:extLst>
      <p:ext uri="{BB962C8B-B14F-4D97-AF65-F5344CB8AC3E}">
        <p14:creationId xmlns:p14="http://schemas.microsoft.com/office/powerpoint/2010/main" val="110876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initial first step for the AAFP was to assess its members attitudes and actions involving the social determinants of health.  We conducted a survey in late summer 2017 asking about the importance of SDOH in their practice, activities around screening and referral, community engagement and advocacy, as well as any barriers or needs.  Results showed that nearly 60% were screening and making referrals to community based social services to address issues identified in the screening.  In addition, members were developing local collaborations with other organizations to address the needs of the community.  </a:t>
            </a:r>
          </a:p>
        </p:txBody>
      </p:sp>
      <p:sp>
        <p:nvSpPr>
          <p:cNvPr id="4" name="Slide Number Placeholder 3"/>
          <p:cNvSpPr>
            <a:spLocks noGrp="1"/>
          </p:cNvSpPr>
          <p:nvPr>
            <p:ph type="sldNum" sz="quarter" idx="10"/>
          </p:nvPr>
        </p:nvSpPr>
        <p:spPr/>
        <p:txBody>
          <a:bodyPr/>
          <a:lstStyle/>
          <a:p>
            <a:fld id="{957D5E4B-5997-4077-A278-72BF967AE62B}" type="slidenum">
              <a:rPr lang="en-US" smtClean="0"/>
              <a:t>14</a:t>
            </a:fld>
            <a:endParaRPr lang="en-US" dirty="0"/>
          </a:p>
        </p:txBody>
      </p:sp>
    </p:spTree>
    <p:extLst>
      <p:ext uri="{BB962C8B-B14F-4D97-AF65-F5344CB8AC3E}">
        <p14:creationId xmlns:p14="http://schemas.microsoft.com/office/powerpoint/2010/main" val="1042944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1971573"/>
            <a:ext cx="6853412" cy="1102519"/>
          </a:xfrm>
        </p:spPr>
        <p:txBody>
          <a:bodyPr>
            <a:normAutofit/>
          </a:bodyPr>
          <a:lstStyle>
            <a:lvl1pPr algn="ctr">
              <a:defRPr sz="3800" b="1" i="0">
                <a:solidFill>
                  <a:schemeClr val="tx1"/>
                </a:solidFill>
                <a:latin typeface="Helvetica"/>
                <a:cs typeface="Helvetica"/>
              </a:defRPr>
            </a:lvl1pPr>
          </a:lstStyle>
          <a:p>
            <a:r>
              <a:rPr lang="en-US" dirty="0"/>
              <a:t>Click to edit Master title style</a:t>
            </a:r>
            <a:br>
              <a:rPr lang="en-US" dirty="0"/>
            </a:br>
            <a:r>
              <a:rPr lang="en-US" dirty="0"/>
              <a:t>Click to edit Master title style Click to edit Master title style</a:t>
            </a:r>
          </a:p>
        </p:txBody>
      </p:sp>
      <p:sp>
        <p:nvSpPr>
          <p:cNvPr id="3" name="Subtitle 2"/>
          <p:cNvSpPr>
            <a:spLocks noGrp="1"/>
          </p:cNvSpPr>
          <p:nvPr>
            <p:ph type="subTitle" idx="1" hasCustomPrompt="1"/>
          </p:nvPr>
        </p:nvSpPr>
        <p:spPr>
          <a:xfrm>
            <a:off x="1492316" y="3439660"/>
            <a:ext cx="6079746" cy="131445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br>
              <a:rPr lang="en-US" dirty="0"/>
            </a:br>
            <a:r>
              <a:rPr lang="en-US" dirty="0"/>
              <a:t>Click to edit Master subtitle style</a:t>
            </a:r>
          </a:p>
          <a:p>
            <a:endParaRPr lang="en-US" dirty="0"/>
          </a:p>
        </p:txBody>
      </p:sp>
    </p:spTree>
    <p:extLst>
      <p:ext uri="{BB962C8B-B14F-4D97-AF65-F5344CB8AC3E}">
        <p14:creationId xmlns:p14="http://schemas.microsoft.com/office/powerpoint/2010/main" val="317455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81088"/>
            <a:ext cx="8229600" cy="857250"/>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4" name="Text Placeholder 2"/>
          <p:cNvSpPr>
            <a:spLocks noGrp="1"/>
          </p:cNvSpPr>
          <p:nvPr>
            <p:ph idx="1"/>
          </p:nvPr>
        </p:nvSpPr>
        <p:spPr>
          <a:xfrm>
            <a:off x="457200" y="1975260"/>
            <a:ext cx="8229600" cy="29601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795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6757956" y="4767264"/>
            <a:ext cx="2057400" cy="273844"/>
          </a:xfrm>
          <a:prstGeom prst="rect">
            <a:avLst/>
          </a:prstGeom>
        </p:spPr>
        <p:txBody>
          <a:bodyPr/>
          <a:lstStyle/>
          <a:p>
            <a:fld id="{737A472B-A931-4FB4-9181-7336F6B68B9F}" type="slidenum">
              <a:rPr lang="en-US" smtClean="0"/>
              <a:t>‹#›</a:t>
            </a:fld>
            <a:endParaRPr lang="en-US"/>
          </a:p>
        </p:txBody>
      </p:sp>
    </p:spTree>
    <p:extLst>
      <p:ext uri="{BB962C8B-B14F-4D97-AF65-F5344CB8AC3E}">
        <p14:creationId xmlns:p14="http://schemas.microsoft.com/office/powerpoint/2010/main" val="10192023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20754"/>
            <a:ext cx="8229600" cy="890899"/>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3" name="Text Placeholder 2"/>
          <p:cNvSpPr>
            <a:spLocks noGrp="1"/>
          </p:cNvSpPr>
          <p:nvPr>
            <p:ph type="body" idx="1"/>
          </p:nvPr>
        </p:nvSpPr>
        <p:spPr>
          <a:xfrm>
            <a:off x="457200" y="2014927"/>
            <a:ext cx="8229600" cy="29671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395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g"/><Relationship Id="rId1" Type="http://schemas.openxmlformats.org/officeDocument/2006/relationships/slideLayout" Target="../slideLayouts/slideLayout3.xml"/><Relationship Id="rId2"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8.jpeg"/><Relationship Id="rId6" Type="http://schemas.openxmlformats.org/officeDocument/2006/relationships/image" Target="../media/image31.png"/><Relationship Id="rId7" Type="http://schemas.openxmlformats.org/officeDocument/2006/relationships/image" Target="../media/image29.jpeg"/><Relationship Id="rId8" Type="http://schemas.openxmlformats.org/officeDocument/2006/relationships/image" Target="../media/image30.jpg"/><Relationship Id="rId1" Type="http://schemas.openxmlformats.org/officeDocument/2006/relationships/slideLayout" Target="../slideLayouts/slideLayout3.xml"/><Relationship Id="rId2"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3.png"/><Relationship Id="rId5" Type="http://schemas.openxmlformats.org/officeDocument/2006/relationships/hyperlink" Target="http://www.aafp.org/everyone"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jpg"/><Relationship Id="rId6"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6.svg"/><Relationship Id="rId13" Type="http://schemas.openxmlformats.org/officeDocument/2006/relationships/image" Target="../media/image14.png"/><Relationship Id="rId14" Type="http://schemas.openxmlformats.org/officeDocument/2006/relationships/image" Target="../media/image18.svg"/><Relationship Id="rId15" Type="http://schemas.openxmlformats.org/officeDocument/2006/relationships/image" Target="../media/image15.png"/><Relationship Id="rId1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7.png"/><Relationship Id="rId3" Type="http://schemas.microsoft.com/office/2007/relationships/hdphoto" Target="../media/hdphoto1.wdp"/><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svg"/><Relationship Id="rId9" Type="http://schemas.openxmlformats.org/officeDocument/2006/relationships/image" Target="../media/image12.png"/><Relationship Id="rId10"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4" Type="http://schemas.openxmlformats.org/officeDocument/2006/relationships/image" Target="../media/image17.png"/><Relationship Id="rId5" Type="http://schemas.openxmlformats.org/officeDocument/2006/relationships/image" Target="../media/image23.svg"/><Relationship Id="rId6" Type="http://schemas.openxmlformats.org/officeDocument/2006/relationships/image" Target="../media/image18.png"/><Relationship Id="rId7" Type="http://schemas.openxmlformats.org/officeDocument/2006/relationships/image" Target="../media/image25.svg"/><Relationship Id="rId8" Type="http://schemas.openxmlformats.org/officeDocument/2006/relationships/image" Target="../media/image19.png"/><Relationship Id="rId9" Type="http://schemas.openxmlformats.org/officeDocument/2006/relationships/image" Target="../media/image27.sv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4" Type="http://schemas.openxmlformats.org/officeDocument/2006/relationships/image" Target="../media/image21.png"/><Relationship Id="rId5" Type="http://schemas.openxmlformats.org/officeDocument/2006/relationships/image" Target="../media/image31.svg"/><Relationship Id="rId6" Type="http://schemas.openxmlformats.org/officeDocument/2006/relationships/image" Target="../media/image22.png"/><Relationship Id="rId7" Type="http://schemas.openxmlformats.org/officeDocument/2006/relationships/image" Target="../media/image33.svg"/><Relationship Id="rId8" Type="http://schemas.openxmlformats.org/officeDocument/2006/relationships/image" Target="../media/image23.png"/><Relationship Id="rId9" Type="http://schemas.openxmlformats.org/officeDocument/2006/relationships/image" Target="../media/image35.sv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jpeg"/><Relationship Id="rId1" Type="http://schemas.openxmlformats.org/officeDocument/2006/relationships/slideLayout" Target="../slideLayouts/slideLayout3.xml"/><Relationship Id="rId2"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315" y="1650978"/>
            <a:ext cx="9144000" cy="1815882"/>
          </a:xfrm>
          <a:prstGeom prst="rect">
            <a:avLst/>
          </a:prstGeom>
        </p:spPr>
        <p:txBody>
          <a:bodyPr wrap="square">
            <a:spAutoFit/>
          </a:bodyPr>
          <a:lstStyle/>
          <a:p>
            <a:pPr algn="ctr"/>
            <a:r>
              <a:rPr lang="en-US" sz="2800" b="1" dirty="0" smtClean="0">
                <a:latin typeface="Helvetica" charset="0"/>
                <a:ea typeface="Helvetica" charset="0"/>
                <a:cs typeface="Helvetica" charset="0"/>
              </a:rPr>
              <a:t>From </a:t>
            </a:r>
            <a:r>
              <a:rPr lang="en-US" sz="2800" b="1" dirty="0">
                <a:latin typeface="Helvetica" charset="0"/>
                <a:ea typeface="Helvetica" charset="0"/>
                <a:cs typeface="Helvetica" charset="0"/>
              </a:rPr>
              <a:t>Good Intentions to Action: </a:t>
            </a:r>
            <a:r>
              <a:rPr lang="en-US" sz="2800" b="1" dirty="0" smtClean="0">
                <a:latin typeface="Helvetica" charset="0"/>
                <a:ea typeface="Helvetica" charset="0"/>
                <a:cs typeface="Helvetica" charset="0"/>
              </a:rPr>
              <a:t/>
            </a:r>
            <a:br>
              <a:rPr lang="en-US" sz="2800" b="1" dirty="0" smtClean="0">
                <a:latin typeface="Helvetica" charset="0"/>
                <a:ea typeface="Helvetica" charset="0"/>
                <a:cs typeface="Helvetica" charset="0"/>
              </a:rPr>
            </a:br>
            <a:r>
              <a:rPr lang="en-US" sz="2800" b="1" dirty="0" smtClean="0">
                <a:latin typeface="Helvetica" charset="0"/>
                <a:ea typeface="Helvetica" charset="0"/>
                <a:cs typeface="Helvetica" charset="0"/>
              </a:rPr>
              <a:t>Tools </a:t>
            </a:r>
            <a:r>
              <a:rPr lang="en-US" sz="2800" b="1" dirty="0">
                <a:latin typeface="Helvetica" charset="0"/>
                <a:ea typeface="Helvetica" charset="0"/>
                <a:cs typeface="Helvetica" charset="0"/>
              </a:rPr>
              <a:t>and Systems Approaches to </a:t>
            </a:r>
            <a:r>
              <a:rPr lang="en-US" sz="2800" b="1" dirty="0" smtClean="0">
                <a:latin typeface="Helvetica" charset="0"/>
                <a:ea typeface="Helvetica" charset="0"/>
                <a:cs typeface="Helvetica" charset="0"/>
              </a:rPr>
              <a:t>Address</a:t>
            </a:r>
          </a:p>
          <a:p>
            <a:pPr algn="ctr"/>
            <a:r>
              <a:rPr lang="en-US" sz="2800" b="1" dirty="0" smtClean="0">
                <a:latin typeface="Helvetica" charset="0"/>
                <a:ea typeface="Helvetica" charset="0"/>
                <a:cs typeface="Helvetica" charset="0"/>
              </a:rPr>
              <a:t>Social </a:t>
            </a:r>
            <a:r>
              <a:rPr lang="en-US" sz="2800" b="1" dirty="0">
                <a:latin typeface="Helvetica" charset="0"/>
                <a:ea typeface="Helvetica" charset="0"/>
                <a:cs typeface="Helvetica" charset="0"/>
              </a:rPr>
              <a:t>Determinants and Injustice in Health</a:t>
            </a:r>
            <a:r>
              <a:rPr lang="en-US" sz="2800" dirty="0">
                <a:latin typeface="Helvetica" charset="0"/>
                <a:ea typeface="Helvetica" charset="0"/>
                <a:cs typeface="Helvetica" charset="0"/>
              </a:rPr>
              <a:t/>
            </a:r>
            <a:br>
              <a:rPr lang="en-US" sz="2800" dirty="0">
                <a:latin typeface="Helvetica" charset="0"/>
                <a:ea typeface="Helvetica" charset="0"/>
                <a:cs typeface="Helvetica" charset="0"/>
              </a:rPr>
            </a:br>
            <a:endParaRPr lang="en-US" sz="2800" dirty="0">
              <a:latin typeface="Helvetica" charset="0"/>
              <a:ea typeface="Helvetica" charset="0"/>
              <a:cs typeface="Helvetica" charset="0"/>
            </a:endParaRPr>
          </a:p>
        </p:txBody>
      </p:sp>
    </p:spTree>
    <p:extLst>
      <p:ext uri="{BB962C8B-B14F-4D97-AF65-F5344CB8AC3E}">
        <p14:creationId xmlns:p14="http://schemas.microsoft.com/office/powerpoint/2010/main" val="6537205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114300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4" name="AutoShape 4" descr="Image result for siu medicine forward for you"/>
          <p:cNvSpPr>
            <a:spLocks noChangeAspect="1" noChangeArrowheads="1"/>
          </p:cNvSpPr>
          <p:nvPr/>
        </p:nvSpPr>
        <p:spPr bwMode="auto">
          <a:xfrm>
            <a:off x="1259683" y="-1343025"/>
            <a:ext cx="4993481" cy="28074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4" name="Content Placeholder 4"/>
          <p:cNvPicPr>
            <a:picLocks/>
          </p:cNvPicPr>
          <p:nvPr/>
        </p:nvPicPr>
        <p:blipFill rotWithShape="1">
          <a:blip r:embed="rId3" cstate="print">
            <a:lum bright="17000" contrast="14000"/>
            <a:extLst>
              <a:ext uri="{28A0092B-C50C-407E-A947-70E740481C1C}">
                <a14:useLocalDpi xmlns:a14="http://schemas.microsoft.com/office/drawing/2010/main" val="0"/>
              </a:ext>
            </a:extLst>
          </a:blip>
          <a:srcRect r="12376"/>
          <a:stretch/>
        </p:blipFill>
        <p:spPr>
          <a:xfrm>
            <a:off x="7137547" y="8069"/>
            <a:ext cx="1994231" cy="1750867"/>
          </a:xfrm>
          <a:prstGeom prst="rect">
            <a:avLst/>
          </a:prstGeom>
          <a:ln w="50800">
            <a:solidFill>
              <a:schemeClr val="tx1"/>
            </a:solidFill>
          </a:ln>
          <a:effectLst>
            <a:outerShdw blurRad="50800" dist="63500" dir="2700000" algn="tl" rotWithShape="0">
              <a:schemeClr val="tx2">
                <a:alpha val="65000"/>
              </a:schemeClr>
            </a:outerShdw>
          </a:effectLst>
        </p:spPr>
      </p:pic>
      <p:pic>
        <p:nvPicPr>
          <p:cNvPr id="15" name="Picture 14"/>
          <p:cNvPicPr>
            <a:picLocks noChangeAspect="1"/>
          </p:cNvPicPr>
          <p:nvPr/>
        </p:nvPicPr>
        <p:blipFill rotWithShape="1">
          <a:blip r:embed="rId4"/>
          <a:srcRect l="17303" t="2816" r="2242"/>
          <a:stretch/>
        </p:blipFill>
        <p:spPr>
          <a:xfrm>
            <a:off x="7137547" y="1807285"/>
            <a:ext cx="2006453" cy="1668251"/>
          </a:xfrm>
          <a:prstGeom prst="rect">
            <a:avLst/>
          </a:prstGeom>
          <a:noFill/>
          <a:ln w="50800">
            <a:solidFill>
              <a:schemeClr val="tx1"/>
            </a:solidFill>
          </a:ln>
        </p:spPr>
      </p:pic>
      <p:pic>
        <p:nvPicPr>
          <p:cNvPr id="16" name="Picture 15"/>
          <p:cNvPicPr/>
          <p:nvPr/>
        </p:nvPicPr>
        <p:blipFill rotWithShape="1">
          <a:blip r:embed="rId5" cstate="print">
            <a:extLst>
              <a:ext uri="{28A0092B-C50C-407E-A947-70E740481C1C}">
                <a14:useLocalDpi xmlns:a14="http://schemas.microsoft.com/office/drawing/2010/main" val="0"/>
              </a:ext>
            </a:extLst>
          </a:blip>
          <a:srcRect l="12823"/>
          <a:stretch/>
        </p:blipFill>
        <p:spPr>
          <a:xfrm>
            <a:off x="7137547" y="3475536"/>
            <a:ext cx="2006453" cy="1667965"/>
          </a:xfrm>
          <a:prstGeom prst="rect">
            <a:avLst/>
          </a:prstGeom>
          <a:ln w="50800">
            <a:solidFill>
              <a:schemeClr val="tx1"/>
            </a:solidFill>
          </a:ln>
          <a:effectLst>
            <a:outerShdw blurRad="50800" dist="63500" dir="2700000" algn="tl" rotWithShape="0">
              <a:schemeClr val="tx2">
                <a:alpha val="65000"/>
              </a:schemeClr>
            </a:outerShdw>
          </a:effectLst>
        </p:spPr>
      </p:pic>
      <p:pic>
        <p:nvPicPr>
          <p:cNvPr id="18" name="Picture 17"/>
          <p:cNvPicPr/>
          <p:nvPr/>
        </p:nvPicPr>
        <p:blipFill rotWithShape="1">
          <a:blip r:embed="rId6" cstate="print">
            <a:extLst>
              <a:ext uri="{28A0092B-C50C-407E-A947-70E740481C1C}">
                <a14:useLocalDpi xmlns:a14="http://schemas.microsoft.com/office/drawing/2010/main" val="0"/>
              </a:ext>
            </a:extLst>
          </a:blip>
          <a:srcRect l="11761" t="-351" r="2720" b="-995"/>
          <a:stretch/>
        </p:blipFill>
        <p:spPr>
          <a:xfrm>
            <a:off x="102611" y="138500"/>
            <a:ext cx="2865924" cy="2203018"/>
          </a:xfrm>
          <a:prstGeom prst="rect">
            <a:avLst/>
          </a:prstGeom>
          <a:effectLst>
            <a:outerShdw blurRad="50800" dist="63500" dir="2700000" algn="tl" rotWithShape="0">
              <a:schemeClr val="tx2">
                <a:lumMod val="75000"/>
                <a:alpha val="40000"/>
              </a:schemeClr>
            </a:outerShdw>
          </a:effectLst>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7232" r="4782" b="18249"/>
          <a:stretch/>
        </p:blipFill>
        <p:spPr>
          <a:xfrm>
            <a:off x="102611" y="2422099"/>
            <a:ext cx="2865924" cy="2002890"/>
          </a:xfrm>
          <a:prstGeom prst="rect">
            <a:avLst/>
          </a:prstGeom>
        </p:spPr>
      </p:pic>
      <p:sp>
        <p:nvSpPr>
          <p:cNvPr id="13" name="Rectangle 12"/>
          <p:cNvSpPr/>
          <p:nvPr/>
        </p:nvSpPr>
        <p:spPr>
          <a:xfrm>
            <a:off x="387603" y="4404380"/>
            <a:ext cx="2295939" cy="560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75000"/>
                  </a:schemeClr>
                </a:solidFill>
                <a:effectLst>
                  <a:outerShdw blurRad="38100" dist="38100" dir="2700000" algn="tl">
                    <a:srgbClr val="000000">
                      <a:alpha val="43137"/>
                    </a:srgbClr>
                  </a:outerShdw>
                </a:effectLst>
              </a:rPr>
              <a:t>Tracey Smith, DNP</a:t>
            </a:r>
          </a:p>
        </p:txBody>
      </p:sp>
      <p:sp>
        <p:nvSpPr>
          <p:cNvPr id="5" name="TextBox 4"/>
          <p:cNvSpPr txBox="1"/>
          <p:nvPr/>
        </p:nvSpPr>
        <p:spPr>
          <a:xfrm>
            <a:off x="3140869" y="138500"/>
            <a:ext cx="3824344" cy="4549964"/>
          </a:xfrm>
          <a:prstGeom prst="rect">
            <a:avLst/>
          </a:prstGeom>
          <a:noFill/>
        </p:spPr>
        <p:txBody>
          <a:bodyPr wrap="square" rtlCol="0">
            <a:spAutoFit/>
          </a:bodyPr>
          <a:lstStyle/>
          <a:p>
            <a:pPr algn="ctr">
              <a:spcAft>
                <a:spcPts val="450"/>
              </a:spcAft>
            </a:pPr>
            <a:r>
              <a:rPr lang="en-US" sz="2100" b="1" dirty="0">
                <a:solidFill>
                  <a:srgbClr val="0000FF"/>
                </a:solidFill>
              </a:rPr>
              <a:t>Enos Park</a:t>
            </a:r>
          </a:p>
          <a:p>
            <a:pPr algn="ctr">
              <a:spcAft>
                <a:spcPts val="450"/>
              </a:spcAft>
            </a:pPr>
            <a:r>
              <a:rPr lang="en-US" sz="2100" b="1" dirty="0">
                <a:solidFill>
                  <a:srgbClr val="0000FF"/>
                </a:solidFill>
              </a:rPr>
              <a:t>Access to Care</a:t>
            </a:r>
          </a:p>
          <a:p>
            <a:pPr algn="ctr">
              <a:spcAft>
                <a:spcPts val="450"/>
              </a:spcAft>
            </a:pPr>
            <a:r>
              <a:rPr lang="en-US" sz="2100" b="1" dirty="0">
                <a:solidFill>
                  <a:srgbClr val="0000FF"/>
                </a:solidFill>
              </a:rPr>
              <a:t>Collaborative</a:t>
            </a:r>
          </a:p>
          <a:p>
            <a:pPr algn="ctr">
              <a:spcAft>
                <a:spcPts val="450"/>
              </a:spcAft>
            </a:pPr>
            <a:endParaRPr lang="en-US" sz="750" b="1" dirty="0">
              <a:solidFill>
                <a:srgbClr val="0000FF"/>
              </a:solidFill>
            </a:endParaRPr>
          </a:p>
          <a:p>
            <a:pPr algn="ctr"/>
            <a:r>
              <a:rPr lang="en-US" b="1" dirty="0">
                <a:solidFill>
                  <a:srgbClr val="0000FF"/>
                </a:solidFill>
              </a:rPr>
              <a:t>2 year results</a:t>
            </a:r>
          </a:p>
          <a:p>
            <a:pPr algn="ctr"/>
            <a:endParaRPr lang="en-US" sz="1350" dirty="0"/>
          </a:p>
          <a:p>
            <a:pPr>
              <a:spcAft>
                <a:spcPts val="900"/>
              </a:spcAft>
            </a:pPr>
            <a:r>
              <a:rPr lang="en-US" sz="1350" dirty="0"/>
              <a:t>     </a:t>
            </a:r>
          </a:p>
          <a:p>
            <a:pPr>
              <a:spcAft>
                <a:spcPts val="900"/>
              </a:spcAft>
            </a:pPr>
            <a:r>
              <a:rPr lang="en-US" sz="1500" b="1" dirty="0"/>
              <a:t>     100% established a medical home</a:t>
            </a:r>
          </a:p>
          <a:p>
            <a:pPr>
              <a:spcAft>
                <a:spcPts val="900"/>
              </a:spcAft>
            </a:pPr>
            <a:r>
              <a:rPr lang="en-US" sz="1500" b="1" dirty="0"/>
              <a:t>       93% had a primary care visit</a:t>
            </a:r>
          </a:p>
          <a:p>
            <a:pPr>
              <a:spcAft>
                <a:spcPts val="900"/>
              </a:spcAft>
            </a:pPr>
            <a:r>
              <a:rPr lang="en-US" sz="1500" b="1" dirty="0"/>
              <a:t>       83% appointment keep rate</a:t>
            </a:r>
          </a:p>
          <a:p>
            <a:pPr>
              <a:spcAft>
                <a:spcPts val="900"/>
              </a:spcAft>
            </a:pPr>
            <a:r>
              <a:rPr lang="en-US" sz="1500" b="1" dirty="0"/>
              <a:t>       54% more have health insurance</a:t>
            </a:r>
          </a:p>
          <a:p>
            <a:pPr>
              <a:spcAft>
                <a:spcPts val="900"/>
              </a:spcAft>
            </a:pPr>
            <a:r>
              <a:rPr lang="en-US" sz="1500" b="1" dirty="0"/>
              <a:t>       34% decrease in ER use</a:t>
            </a:r>
          </a:p>
          <a:p>
            <a:pPr>
              <a:spcAft>
                <a:spcPts val="900"/>
              </a:spcAft>
            </a:pPr>
            <a:r>
              <a:rPr lang="en-US" sz="1500" b="1" dirty="0"/>
              <a:t>       36% decrease in hospital charges</a:t>
            </a:r>
          </a:p>
          <a:p>
            <a:pPr>
              <a:spcAft>
                <a:spcPts val="900"/>
              </a:spcAft>
            </a:pPr>
            <a:r>
              <a:rPr lang="en-US" sz="1500" b="1" dirty="0"/>
              <a:t>       25% increase in Quality of Life index</a:t>
            </a:r>
          </a:p>
        </p:txBody>
      </p:sp>
    </p:spTree>
    <p:extLst>
      <p:ext uri="{BB962C8B-B14F-4D97-AF65-F5344CB8AC3E}">
        <p14:creationId xmlns:p14="http://schemas.microsoft.com/office/powerpoint/2010/main" val="124838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1500"/>
                                        <p:tgtEl>
                                          <p:spTgt spid="5">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8" end="8"/>
                                            </p:txEl>
                                          </p:spTgt>
                                        </p:tgtEl>
                                        <p:attrNameLst>
                                          <p:attrName>style.visibility</p:attrName>
                                        </p:attrNameLst>
                                      </p:cBhvr>
                                      <p:to>
                                        <p:strVal val="visible"/>
                                      </p:to>
                                    </p:set>
                                    <p:animEffect transition="in" filter="fade">
                                      <p:cBhvr>
                                        <p:cTn id="10" dur="1500"/>
                                        <p:tgtEl>
                                          <p:spTgt spid="5">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animEffect transition="in" filter="fade">
                                      <p:cBhvr>
                                        <p:cTn id="13" dur="1500"/>
                                        <p:tgtEl>
                                          <p:spTgt spid="5">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0" end="10"/>
                                            </p:txEl>
                                          </p:spTgt>
                                        </p:tgtEl>
                                        <p:attrNameLst>
                                          <p:attrName>style.visibility</p:attrName>
                                        </p:attrNameLst>
                                      </p:cBhvr>
                                      <p:to>
                                        <p:strVal val="visible"/>
                                      </p:to>
                                    </p:set>
                                    <p:animEffect transition="in" filter="fade">
                                      <p:cBhvr>
                                        <p:cTn id="16" dur="1500"/>
                                        <p:tgtEl>
                                          <p:spTgt spid="5">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animEffect transition="in" filter="fade">
                                      <p:cBhvr>
                                        <p:cTn id="19" dur="1500"/>
                                        <p:tgtEl>
                                          <p:spTgt spid="5">
                                            <p:txEl>
                                              <p:pRg st="11" end="1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12" end="12"/>
                                            </p:txEl>
                                          </p:spTgt>
                                        </p:tgtEl>
                                        <p:attrNameLst>
                                          <p:attrName>style.visibility</p:attrName>
                                        </p:attrNameLst>
                                      </p:cBhvr>
                                      <p:to>
                                        <p:strVal val="visible"/>
                                      </p:to>
                                    </p:set>
                                    <p:animEffect transition="in" filter="fade">
                                      <p:cBhvr>
                                        <p:cTn id="22" dur="1500"/>
                                        <p:tgtEl>
                                          <p:spTgt spid="5">
                                            <p:txEl>
                                              <p:pRg st="12" end="1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13" end="13"/>
                                            </p:txEl>
                                          </p:spTgt>
                                        </p:tgtEl>
                                        <p:attrNameLst>
                                          <p:attrName>style.visibility</p:attrName>
                                        </p:attrNameLst>
                                      </p:cBhvr>
                                      <p:to>
                                        <p:strVal val="visible"/>
                                      </p:to>
                                    </p:set>
                                    <p:animEffect transition="in" filter="fade">
                                      <p:cBhvr>
                                        <p:cTn id="25" dur="1500"/>
                                        <p:tgtEl>
                                          <p:spTgt spid="5">
                                            <p:txEl>
                                              <p:pRg st="13" end="1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114300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dirty="0"/>
          </a:p>
        </p:txBody>
      </p:sp>
      <p:sp>
        <p:nvSpPr>
          <p:cNvPr id="4" name="AutoShape 4" descr="Image result for siu medicine forward for you"/>
          <p:cNvSpPr>
            <a:spLocks noChangeAspect="1" noChangeArrowheads="1"/>
          </p:cNvSpPr>
          <p:nvPr/>
        </p:nvSpPr>
        <p:spPr bwMode="auto">
          <a:xfrm>
            <a:off x="1259683" y="-1343025"/>
            <a:ext cx="4993481" cy="28074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pic>
        <p:nvPicPr>
          <p:cNvPr id="14" name="Content Placeholder 4"/>
          <p:cNvPicPr>
            <a:picLocks/>
          </p:cNvPicPr>
          <p:nvPr/>
        </p:nvPicPr>
        <p:blipFill rotWithShape="1">
          <a:blip r:embed="rId3" cstate="print">
            <a:lum bright="17000" contrast="14000"/>
            <a:extLst>
              <a:ext uri="{28A0092B-C50C-407E-A947-70E740481C1C}">
                <a14:useLocalDpi xmlns:a14="http://schemas.microsoft.com/office/drawing/2010/main" val="0"/>
              </a:ext>
            </a:extLst>
          </a:blip>
          <a:srcRect r="12376"/>
          <a:stretch/>
        </p:blipFill>
        <p:spPr>
          <a:xfrm>
            <a:off x="7137547" y="8069"/>
            <a:ext cx="1994231" cy="1750867"/>
          </a:xfrm>
          <a:prstGeom prst="rect">
            <a:avLst/>
          </a:prstGeom>
          <a:ln w="50800">
            <a:solidFill>
              <a:schemeClr val="tx1"/>
            </a:solidFill>
          </a:ln>
          <a:effectLst>
            <a:outerShdw blurRad="50800" dist="63500" dir="2700000" algn="tl" rotWithShape="0">
              <a:schemeClr val="tx2">
                <a:alpha val="65000"/>
              </a:schemeClr>
            </a:outerShdw>
          </a:effectLst>
        </p:spPr>
      </p:pic>
      <p:pic>
        <p:nvPicPr>
          <p:cNvPr id="15" name="Picture 14"/>
          <p:cNvPicPr>
            <a:picLocks noChangeAspect="1"/>
          </p:cNvPicPr>
          <p:nvPr/>
        </p:nvPicPr>
        <p:blipFill rotWithShape="1">
          <a:blip r:embed="rId4"/>
          <a:srcRect l="17303" t="2816" r="2242"/>
          <a:stretch/>
        </p:blipFill>
        <p:spPr>
          <a:xfrm>
            <a:off x="7137547" y="1807285"/>
            <a:ext cx="2006453" cy="1668251"/>
          </a:xfrm>
          <a:prstGeom prst="rect">
            <a:avLst/>
          </a:prstGeom>
          <a:noFill/>
          <a:ln w="50800">
            <a:solidFill>
              <a:schemeClr val="tx1"/>
            </a:solidFill>
          </a:ln>
        </p:spPr>
      </p:pic>
      <p:pic>
        <p:nvPicPr>
          <p:cNvPr id="16" name="Picture 15"/>
          <p:cNvPicPr/>
          <p:nvPr/>
        </p:nvPicPr>
        <p:blipFill rotWithShape="1">
          <a:blip r:embed="rId5" cstate="print">
            <a:extLst>
              <a:ext uri="{28A0092B-C50C-407E-A947-70E740481C1C}">
                <a14:useLocalDpi xmlns:a14="http://schemas.microsoft.com/office/drawing/2010/main" val="0"/>
              </a:ext>
            </a:extLst>
          </a:blip>
          <a:srcRect l="12823"/>
          <a:stretch/>
        </p:blipFill>
        <p:spPr>
          <a:xfrm>
            <a:off x="7137547" y="3475536"/>
            <a:ext cx="2006453" cy="1667965"/>
          </a:xfrm>
          <a:prstGeom prst="rect">
            <a:avLst/>
          </a:prstGeom>
          <a:ln w="50800">
            <a:solidFill>
              <a:schemeClr val="tx1"/>
            </a:solidFill>
          </a:ln>
          <a:effectLst>
            <a:outerShdw blurRad="50800" dist="63500" dir="2700000" algn="tl" rotWithShape="0">
              <a:schemeClr val="tx2">
                <a:alpha val="65000"/>
              </a:schemeClr>
            </a:outerShdw>
          </a:effectLst>
        </p:spPr>
      </p:pic>
      <p:pic>
        <p:nvPicPr>
          <p:cNvPr id="7" name="Picture 6"/>
          <p:cNvPicPr>
            <a:picLocks noChangeAspect="1"/>
          </p:cNvPicPr>
          <p:nvPr/>
        </p:nvPicPr>
        <p:blipFill rotWithShape="1">
          <a:blip r:embed="rId6"/>
          <a:srcRect l="23766"/>
          <a:stretch/>
        </p:blipFill>
        <p:spPr>
          <a:xfrm>
            <a:off x="7137547" y="3475536"/>
            <a:ext cx="2043048" cy="1685344"/>
          </a:xfrm>
          <a:prstGeom prst="rect">
            <a:avLst/>
          </a:prstGeom>
        </p:spPr>
      </p:pic>
      <p:sp>
        <p:nvSpPr>
          <p:cNvPr id="19" name="TextBox 18"/>
          <p:cNvSpPr txBox="1"/>
          <p:nvPr/>
        </p:nvSpPr>
        <p:spPr>
          <a:xfrm>
            <a:off x="3140869" y="138500"/>
            <a:ext cx="3824344" cy="4549964"/>
          </a:xfrm>
          <a:prstGeom prst="rect">
            <a:avLst/>
          </a:prstGeom>
          <a:noFill/>
        </p:spPr>
        <p:txBody>
          <a:bodyPr wrap="square" rtlCol="0">
            <a:spAutoFit/>
          </a:bodyPr>
          <a:lstStyle/>
          <a:p>
            <a:pPr algn="ctr">
              <a:spcAft>
                <a:spcPts val="450"/>
              </a:spcAft>
            </a:pPr>
            <a:r>
              <a:rPr lang="en-US" sz="2100" b="1" dirty="0">
                <a:solidFill>
                  <a:srgbClr val="0000FF"/>
                </a:solidFill>
              </a:rPr>
              <a:t>Enos Park</a:t>
            </a:r>
          </a:p>
          <a:p>
            <a:pPr algn="ctr">
              <a:spcAft>
                <a:spcPts val="450"/>
              </a:spcAft>
            </a:pPr>
            <a:r>
              <a:rPr lang="en-US" sz="2100" b="1" dirty="0">
                <a:solidFill>
                  <a:srgbClr val="0000FF"/>
                </a:solidFill>
              </a:rPr>
              <a:t>Access to Care</a:t>
            </a:r>
          </a:p>
          <a:p>
            <a:pPr algn="ctr">
              <a:spcAft>
                <a:spcPts val="450"/>
              </a:spcAft>
            </a:pPr>
            <a:r>
              <a:rPr lang="en-US" sz="2100" b="1" dirty="0">
                <a:solidFill>
                  <a:srgbClr val="0000FF"/>
                </a:solidFill>
              </a:rPr>
              <a:t>Collaborative</a:t>
            </a:r>
          </a:p>
          <a:p>
            <a:pPr algn="ctr">
              <a:spcAft>
                <a:spcPts val="450"/>
              </a:spcAft>
            </a:pPr>
            <a:endParaRPr lang="en-US" sz="750" b="1" dirty="0">
              <a:solidFill>
                <a:srgbClr val="0000FF"/>
              </a:solidFill>
            </a:endParaRPr>
          </a:p>
          <a:p>
            <a:pPr algn="ctr"/>
            <a:r>
              <a:rPr lang="en-US" b="1" dirty="0">
                <a:solidFill>
                  <a:srgbClr val="0000FF"/>
                </a:solidFill>
              </a:rPr>
              <a:t>2 year results</a:t>
            </a:r>
          </a:p>
          <a:p>
            <a:pPr algn="ctr"/>
            <a:endParaRPr lang="en-US" sz="1350" dirty="0"/>
          </a:p>
          <a:p>
            <a:pPr>
              <a:spcAft>
                <a:spcPts val="900"/>
              </a:spcAft>
            </a:pPr>
            <a:r>
              <a:rPr lang="en-US" sz="1350" dirty="0"/>
              <a:t>     </a:t>
            </a:r>
          </a:p>
          <a:p>
            <a:pPr>
              <a:spcAft>
                <a:spcPts val="900"/>
              </a:spcAft>
            </a:pPr>
            <a:r>
              <a:rPr lang="en-US" sz="1500" b="1" dirty="0"/>
              <a:t>       </a:t>
            </a:r>
            <a:r>
              <a:rPr lang="en-US" sz="1500" b="1" dirty="0">
                <a:solidFill>
                  <a:srgbClr val="006600"/>
                </a:solidFill>
              </a:rPr>
              <a:t>87% of the homeless housed</a:t>
            </a:r>
          </a:p>
          <a:p>
            <a:pPr>
              <a:spcAft>
                <a:spcPts val="900"/>
              </a:spcAft>
            </a:pPr>
            <a:r>
              <a:rPr lang="en-US" sz="1500" b="1" dirty="0">
                <a:solidFill>
                  <a:srgbClr val="006600"/>
                </a:solidFill>
              </a:rPr>
              <a:t>       69% increase in employment</a:t>
            </a:r>
          </a:p>
          <a:p>
            <a:pPr>
              <a:spcAft>
                <a:spcPts val="900"/>
              </a:spcAft>
            </a:pPr>
            <a:r>
              <a:rPr lang="en-US" sz="1500" b="1" dirty="0">
                <a:solidFill>
                  <a:srgbClr val="006600"/>
                </a:solidFill>
              </a:rPr>
              <a:t>       53% increase in income</a:t>
            </a:r>
          </a:p>
          <a:p>
            <a:pPr>
              <a:spcAft>
                <a:spcPts val="900"/>
              </a:spcAft>
            </a:pPr>
            <a:r>
              <a:rPr lang="en-US" sz="1500" b="1" dirty="0">
                <a:solidFill>
                  <a:srgbClr val="006600"/>
                </a:solidFill>
              </a:rPr>
              <a:t>       74% increase in housing safety</a:t>
            </a:r>
          </a:p>
          <a:p>
            <a:pPr>
              <a:spcAft>
                <a:spcPts val="900"/>
              </a:spcAft>
            </a:pPr>
            <a:r>
              <a:rPr lang="en-US" sz="1500" b="1" dirty="0">
                <a:solidFill>
                  <a:srgbClr val="006600"/>
                </a:solidFill>
              </a:rPr>
              <a:t>       31% increase in food access</a:t>
            </a:r>
          </a:p>
          <a:p>
            <a:pPr>
              <a:spcAft>
                <a:spcPts val="900"/>
              </a:spcAft>
            </a:pPr>
            <a:r>
              <a:rPr lang="en-US" sz="1500" b="1" dirty="0">
                <a:solidFill>
                  <a:srgbClr val="006600"/>
                </a:solidFill>
              </a:rPr>
              <a:t>       22% decrease in police calls</a:t>
            </a:r>
          </a:p>
          <a:p>
            <a:pPr>
              <a:spcAft>
                <a:spcPts val="900"/>
              </a:spcAft>
            </a:pPr>
            <a:r>
              <a:rPr lang="en-US" sz="1500" b="1" dirty="0">
                <a:solidFill>
                  <a:srgbClr val="006600"/>
                </a:solidFill>
              </a:rPr>
              <a:t>         0% parolee recidivism</a:t>
            </a:r>
          </a:p>
        </p:txBody>
      </p:sp>
      <p:pic>
        <p:nvPicPr>
          <p:cNvPr id="20" name="Picture 19"/>
          <p:cNvPicPr/>
          <p:nvPr/>
        </p:nvPicPr>
        <p:blipFill rotWithShape="1">
          <a:blip r:embed="rId7" cstate="print">
            <a:extLst>
              <a:ext uri="{28A0092B-C50C-407E-A947-70E740481C1C}">
                <a14:useLocalDpi xmlns:a14="http://schemas.microsoft.com/office/drawing/2010/main" val="0"/>
              </a:ext>
            </a:extLst>
          </a:blip>
          <a:srcRect l="11761" t="-351" r="2720" b="-995"/>
          <a:stretch/>
        </p:blipFill>
        <p:spPr>
          <a:xfrm>
            <a:off x="102611" y="138500"/>
            <a:ext cx="2865924" cy="2203018"/>
          </a:xfrm>
          <a:prstGeom prst="rect">
            <a:avLst/>
          </a:prstGeom>
          <a:effectLst>
            <a:outerShdw blurRad="50800" dist="63500" dir="2700000" algn="tl" rotWithShape="0">
              <a:schemeClr val="tx2">
                <a:lumMod val="75000"/>
                <a:alpha val="40000"/>
              </a:schemeClr>
            </a:outerShdw>
          </a:effectLst>
        </p:spPr>
      </p:pic>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l="17232" r="4782" b="18249"/>
          <a:stretch/>
        </p:blipFill>
        <p:spPr>
          <a:xfrm>
            <a:off x="102611" y="2422099"/>
            <a:ext cx="2865924" cy="2002890"/>
          </a:xfrm>
          <a:prstGeom prst="rect">
            <a:avLst/>
          </a:prstGeom>
        </p:spPr>
      </p:pic>
      <p:sp>
        <p:nvSpPr>
          <p:cNvPr id="22" name="Rectangle 21"/>
          <p:cNvSpPr/>
          <p:nvPr/>
        </p:nvSpPr>
        <p:spPr>
          <a:xfrm>
            <a:off x="387603" y="4404380"/>
            <a:ext cx="2295939" cy="560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75000"/>
                  </a:schemeClr>
                </a:solidFill>
                <a:effectLst>
                  <a:outerShdw blurRad="38100" dist="38100" dir="2700000" algn="tl">
                    <a:srgbClr val="000000">
                      <a:alpha val="43137"/>
                    </a:srgbClr>
                  </a:outerShdw>
                </a:effectLst>
              </a:rPr>
              <a:t>Tracey Smith, DNP</a:t>
            </a:r>
          </a:p>
        </p:txBody>
      </p:sp>
    </p:spTree>
    <p:extLst>
      <p:ext uri="{BB962C8B-B14F-4D97-AF65-F5344CB8AC3E}">
        <p14:creationId xmlns:p14="http://schemas.microsoft.com/office/powerpoint/2010/main" val="599749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56923"/>
            <a:ext cx="9144000" cy="1815882"/>
          </a:xfrm>
          <a:prstGeom prst="rect">
            <a:avLst/>
          </a:prstGeom>
        </p:spPr>
        <p:txBody>
          <a:bodyPr wrap="square">
            <a:spAutoFit/>
          </a:bodyPr>
          <a:lstStyle/>
          <a:p>
            <a:pPr algn="ctr"/>
            <a:r>
              <a:rPr lang="en-US" sz="2800" b="1" dirty="0" smtClean="0">
                <a:latin typeface="Helvetica" charset="0"/>
                <a:ea typeface="Helvetica" charset="0"/>
                <a:cs typeface="Helvetica" charset="0"/>
              </a:rPr>
              <a:t>From </a:t>
            </a:r>
            <a:r>
              <a:rPr lang="en-US" sz="2800" b="1" dirty="0">
                <a:latin typeface="Helvetica" charset="0"/>
                <a:ea typeface="Helvetica" charset="0"/>
                <a:cs typeface="Helvetica" charset="0"/>
              </a:rPr>
              <a:t>Good Intentions to Action: </a:t>
            </a:r>
            <a:r>
              <a:rPr lang="en-US" sz="2800" b="1" dirty="0" smtClean="0">
                <a:latin typeface="Helvetica" charset="0"/>
                <a:ea typeface="Helvetica" charset="0"/>
                <a:cs typeface="Helvetica" charset="0"/>
              </a:rPr>
              <a:t/>
            </a:r>
            <a:br>
              <a:rPr lang="en-US" sz="2800" b="1" dirty="0" smtClean="0">
                <a:latin typeface="Helvetica" charset="0"/>
                <a:ea typeface="Helvetica" charset="0"/>
                <a:cs typeface="Helvetica" charset="0"/>
              </a:rPr>
            </a:br>
            <a:r>
              <a:rPr lang="en-US" sz="2800" b="1" dirty="0" smtClean="0">
                <a:latin typeface="Helvetica" charset="0"/>
                <a:ea typeface="Helvetica" charset="0"/>
                <a:cs typeface="Helvetica" charset="0"/>
              </a:rPr>
              <a:t>Tools </a:t>
            </a:r>
            <a:r>
              <a:rPr lang="en-US" sz="2800" b="1" dirty="0">
                <a:latin typeface="Helvetica" charset="0"/>
                <a:ea typeface="Helvetica" charset="0"/>
                <a:cs typeface="Helvetica" charset="0"/>
              </a:rPr>
              <a:t>and Systems Approaches to </a:t>
            </a:r>
            <a:r>
              <a:rPr lang="en-US" sz="2800" b="1" dirty="0" smtClean="0">
                <a:latin typeface="Helvetica" charset="0"/>
                <a:ea typeface="Helvetica" charset="0"/>
                <a:cs typeface="Helvetica" charset="0"/>
              </a:rPr>
              <a:t>Address</a:t>
            </a:r>
          </a:p>
          <a:p>
            <a:pPr algn="ctr"/>
            <a:r>
              <a:rPr lang="en-US" sz="2800" b="1" dirty="0" smtClean="0">
                <a:latin typeface="Helvetica" charset="0"/>
                <a:ea typeface="Helvetica" charset="0"/>
                <a:cs typeface="Helvetica" charset="0"/>
              </a:rPr>
              <a:t>Social </a:t>
            </a:r>
            <a:r>
              <a:rPr lang="en-US" sz="2800" b="1" dirty="0">
                <a:latin typeface="Helvetica" charset="0"/>
                <a:ea typeface="Helvetica" charset="0"/>
                <a:cs typeface="Helvetica" charset="0"/>
              </a:rPr>
              <a:t>Determinants and Injustice in Health</a:t>
            </a:r>
            <a:r>
              <a:rPr lang="en-US" sz="2800" dirty="0">
                <a:latin typeface="Helvetica" charset="0"/>
                <a:ea typeface="Helvetica" charset="0"/>
                <a:cs typeface="Helvetica" charset="0"/>
              </a:rPr>
              <a:t/>
            </a:r>
            <a:br>
              <a:rPr lang="en-US" sz="2800" dirty="0">
                <a:latin typeface="Helvetica" charset="0"/>
                <a:ea typeface="Helvetica" charset="0"/>
                <a:cs typeface="Helvetica" charset="0"/>
              </a:rPr>
            </a:br>
            <a:endParaRPr lang="en-US" sz="2800" dirty="0">
              <a:latin typeface="Helvetica" charset="0"/>
              <a:ea typeface="Helvetica" charset="0"/>
              <a:cs typeface="Helvetica" charset="0"/>
            </a:endParaRPr>
          </a:p>
        </p:txBody>
      </p:sp>
    </p:spTree>
    <p:extLst>
      <p:ext uri="{BB962C8B-B14F-4D97-AF65-F5344CB8AC3E}">
        <p14:creationId xmlns:p14="http://schemas.microsoft.com/office/powerpoint/2010/main" val="9476544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C299B6C-7D39-1541-B61B-834336974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itle 5">
            <a:extLst>
              <a:ext uri="{FF2B5EF4-FFF2-40B4-BE49-F238E27FC236}">
                <a16:creationId xmlns="" xmlns:a16="http://schemas.microsoft.com/office/drawing/2014/main" id="{B0572C40-1187-4E41-BCC7-116E3665AA10}"/>
              </a:ext>
            </a:extLst>
          </p:cNvPr>
          <p:cNvSpPr>
            <a:spLocks noGrp="1"/>
          </p:cNvSpPr>
          <p:nvPr>
            <p:ph type="ctrTitle" idx="4294967295"/>
          </p:nvPr>
        </p:nvSpPr>
        <p:spPr>
          <a:xfrm>
            <a:off x="406400" y="415925"/>
            <a:ext cx="8331200" cy="1379538"/>
          </a:xfrm>
        </p:spPr>
        <p:txBody>
          <a:bodyPr anchor="t">
            <a:noAutofit/>
          </a:bodyPr>
          <a:lstStyle/>
          <a:p>
            <a:pPr algn="ctr"/>
            <a:r>
              <a:rPr lang="en-US" sz="3300" dirty="0">
                <a:solidFill>
                  <a:schemeClr val="bg1"/>
                </a:solidFill>
                <a:latin typeface="Arial" charset="0"/>
                <a:ea typeface="Arial" charset="0"/>
                <a:cs typeface="Arial" charset="0"/>
              </a:rPr>
              <a:t/>
            </a:r>
            <a:br>
              <a:rPr lang="en-US" sz="3300" dirty="0">
                <a:solidFill>
                  <a:schemeClr val="bg1"/>
                </a:solidFill>
                <a:latin typeface="Arial" charset="0"/>
                <a:ea typeface="Arial" charset="0"/>
                <a:cs typeface="Arial" charset="0"/>
              </a:rPr>
            </a:br>
            <a:r>
              <a:rPr lang="en-US" sz="3300" dirty="0">
                <a:solidFill>
                  <a:schemeClr val="bg1"/>
                </a:solidFill>
                <a:latin typeface="Arial" charset="0"/>
                <a:ea typeface="Arial" charset="0"/>
                <a:cs typeface="Arial" charset="0"/>
              </a:rPr>
              <a:t/>
            </a:r>
            <a:br>
              <a:rPr lang="en-US" sz="3300" dirty="0">
                <a:solidFill>
                  <a:schemeClr val="bg1"/>
                </a:solidFill>
                <a:latin typeface="Arial" charset="0"/>
                <a:ea typeface="Arial" charset="0"/>
                <a:cs typeface="Arial" charset="0"/>
              </a:rPr>
            </a:br>
            <a:r>
              <a:rPr lang="en-US" sz="3300" dirty="0">
                <a:solidFill>
                  <a:schemeClr val="bg1"/>
                </a:solidFill>
                <a:latin typeface="Arial" charset="0"/>
                <a:ea typeface="Arial" charset="0"/>
                <a:cs typeface="Arial" charset="0"/>
              </a:rPr>
              <a:t>The EveryONE Project</a:t>
            </a:r>
            <a:br>
              <a:rPr lang="en-US" sz="3300" dirty="0">
                <a:solidFill>
                  <a:schemeClr val="bg1"/>
                </a:solidFill>
                <a:latin typeface="Arial" charset="0"/>
                <a:ea typeface="Arial" charset="0"/>
                <a:cs typeface="Arial" charset="0"/>
              </a:rPr>
            </a:br>
            <a:endParaRPr lang="en-US" sz="3300" dirty="0">
              <a:solidFill>
                <a:schemeClr val="bg1"/>
              </a:solidFill>
              <a:latin typeface="Arial" charset="0"/>
              <a:ea typeface="Arial" charset="0"/>
              <a:cs typeface="Arial" charset="0"/>
            </a:endParaRPr>
          </a:p>
        </p:txBody>
      </p:sp>
      <p:sp>
        <p:nvSpPr>
          <p:cNvPr id="7" name="Subtitle 6">
            <a:extLst>
              <a:ext uri="{FF2B5EF4-FFF2-40B4-BE49-F238E27FC236}">
                <a16:creationId xmlns="" xmlns:a16="http://schemas.microsoft.com/office/drawing/2014/main" id="{5F5E6297-6EEC-4E66-945C-BB8611A97B58}"/>
              </a:ext>
            </a:extLst>
          </p:cNvPr>
          <p:cNvSpPr>
            <a:spLocks noGrp="1"/>
          </p:cNvSpPr>
          <p:nvPr>
            <p:ph type="subTitle" idx="4294967295"/>
          </p:nvPr>
        </p:nvSpPr>
        <p:spPr>
          <a:xfrm>
            <a:off x="406400" y="2012950"/>
            <a:ext cx="8331200" cy="1930400"/>
          </a:xfrm>
        </p:spPr>
        <p:txBody>
          <a:bodyPr>
            <a:normAutofit/>
          </a:bodyPr>
          <a:lstStyle/>
          <a:p>
            <a:pPr algn="ctr"/>
            <a:endParaRPr lang="en-US" sz="2400" dirty="0">
              <a:solidFill>
                <a:schemeClr val="bg1"/>
              </a:solidFill>
              <a:latin typeface="Arial" panose="020B0604020202020204" pitchFamily="34" charset="0"/>
              <a:ea typeface="Arial" charset="0"/>
              <a:cs typeface="Arial" panose="020B0604020202020204" pitchFamily="34" charset="0"/>
            </a:endParaRPr>
          </a:p>
          <a:p>
            <a:pPr marL="0" indent="0" algn="ctr">
              <a:buNone/>
            </a:pPr>
            <a:r>
              <a:rPr lang="en-US" sz="2400" dirty="0">
                <a:solidFill>
                  <a:schemeClr val="bg1"/>
                </a:solidFill>
                <a:latin typeface="Arial" panose="020B0604020202020204" pitchFamily="34" charset="0"/>
                <a:ea typeface="Arial" charset="0"/>
                <a:cs typeface="Arial" panose="020B0604020202020204" pitchFamily="34" charset="0"/>
              </a:rPr>
              <a:t>Danielle D. Jones, MPH</a:t>
            </a:r>
          </a:p>
          <a:p>
            <a:pPr marL="0" indent="0" algn="ctr">
              <a:buNone/>
            </a:pPr>
            <a:r>
              <a:rPr lang="en-US" sz="2400" dirty="0">
                <a:solidFill>
                  <a:schemeClr val="bg1"/>
                </a:solidFill>
                <a:latin typeface="Arial" panose="020B0604020202020204" pitchFamily="34" charset="0"/>
                <a:ea typeface="Arial" charset="0"/>
                <a:cs typeface="Arial" panose="020B0604020202020204" pitchFamily="34" charset="0"/>
              </a:rPr>
              <a:t>Manager, Center for Diversity and Health Equity</a:t>
            </a:r>
          </a:p>
          <a:p>
            <a:pPr marL="0" indent="0" algn="ctr">
              <a:buNone/>
            </a:pPr>
            <a:r>
              <a:rPr lang="en-US" sz="2400" dirty="0">
                <a:solidFill>
                  <a:schemeClr val="bg1"/>
                </a:solidFill>
                <a:latin typeface="Arial" panose="020B0604020202020204" pitchFamily="34" charset="0"/>
                <a:ea typeface="Arial" charset="0"/>
                <a:cs typeface="Arial" panose="020B0604020202020204" pitchFamily="34" charset="0"/>
              </a:rPr>
              <a:t>American Academy of Family Physicians</a:t>
            </a:r>
          </a:p>
        </p:txBody>
      </p:sp>
    </p:spTree>
    <p:extLst>
      <p:ext uri="{BB962C8B-B14F-4D97-AF65-F5344CB8AC3E}">
        <p14:creationId xmlns:p14="http://schemas.microsoft.com/office/powerpoint/2010/main" val="574521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6AF00A-44D8-4D15-ABAA-D4198290BA4C}"/>
              </a:ext>
            </a:extLst>
          </p:cNvPr>
          <p:cNvSpPr>
            <a:spLocks noGrp="1"/>
          </p:cNvSpPr>
          <p:nvPr>
            <p:ph type="title" idx="4294967295"/>
          </p:nvPr>
        </p:nvSpPr>
        <p:spPr>
          <a:xfrm>
            <a:off x="1328737" y="180512"/>
            <a:ext cx="6486525" cy="484187"/>
          </a:xfrm>
        </p:spPr>
        <p:txBody>
          <a:bodyPr>
            <a:normAutofit fontScale="90000"/>
          </a:bodyPr>
          <a:lstStyle/>
          <a:p>
            <a:pPr algn="ctr"/>
            <a:r>
              <a:rPr lang="en-US" sz="2400" dirty="0">
                <a:latin typeface="Arial" panose="020B0604020202020204" pitchFamily="34" charset="0"/>
                <a:cs typeface="Arial" panose="020B0604020202020204" pitchFamily="34" charset="0"/>
              </a:rPr>
              <a:t>2017 Social Determinants of Health (SDOH) Survey</a:t>
            </a:r>
          </a:p>
        </p:txBody>
      </p:sp>
      <p:pic>
        <p:nvPicPr>
          <p:cNvPr id="8" name="Content Placeholder 7">
            <a:extLst>
              <a:ext uri="{FF2B5EF4-FFF2-40B4-BE49-F238E27FC236}">
                <a16:creationId xmlns="" xmlns:a16="http://schemas.microsoft.com/office/drawing/2014/main" id="{158F74F8-D494-4E65-B6E0-0374CE6E895D}"/>
              </a:ext>
            </a:extLst>
          </p:cNvPr>
          <p:cNvPicPr>
            <a:picLocks noGrp="1" noChangeAspect="1"/>
          </p:cNvPicPr>
          <p:nvPr>
            <p:ph sz="half" idx="4294967295"/>
          </p:nvPr>
        </p:nvPicPr>
        <p:blipFill>
          <a:blip r:embed="rId4"/>
          <a:stretch>
            <a:fillRect/>
          </a:stretch>
        </p:blipFill>
        <p:spPr>
          <a:xfrm>
            <a:off x="400467" y="1027044"/>
            <a:ext cx="2960688" cy="3470275"/>
          </a:xfrm>
          <a:prstGeom prst="rect">
            <a:avLst/>
          </a:prstGeom>
          <a:ln w="19050">
            <a:solidFill>
              <a:schemeClr val="tx1"/>
            </a:solidFill>
          </a:ln>
        </p:spPr>
      </p:pic>
      <p:sp>
        <p:nvSpPr>
          <p:cNvPr id="9" name="Content Placeholder 8">
            <a:extLst>
              <a:ext uri="{FF2B5EF4-FFF2-40B4-BE49-F238E27FC236}">
                <a16:creationId xmlns="" xmlns:a16="http://schemas.microsoft.com/office/drawing/2014/main" id="{B3D7794A-0A00-4C92-AA1F-736E6A3E756C}"/>
              </a:ext>
            </a:extLst>
          </p:cNvPr>
          <p:cNvSpPr>
            <a:spLocks noGrp="1"/>
          </p:cNvSpPr>
          <p:nvPr>
            <p:ph sz="half" idx="4294967295"/>
          </p:nvPr>
        </p:nvSpPr>
        <p:spPr>
          <a:xfrm>
            <a:off x="4049241" y="794214"/>
            <a:ext cx="3867150" cy="1787525"/>
          </a:xfrm>
        </p:spPr>
        <p:txBody>
          <a:bodyPr>
            <a:noAutofit/>
          </a:bodyPr>
          <a:lstStyle/>
          <a:p>
            <a:pPr marL="0" indent="0">
              <a:buNone/>
            </a:pPr>
            <a:r>
              <a:rPr lang="en-US" sz="1200" b="1" dirty="0">
                <a:latin typeface="Arial" panose="020B0604020202020204" pitchFamily="34" charset="0"/>
                <a:cs typeface="Arial" panose="020B0604020202020204" pitchFamily="34" charset="0"/>
              </a:rPr>
              <a:t>About the Survey</a:t>
            </a:r>
          </a:p>
          <a:p>
            <a:r>
              <a:rPr lang="en-US" sz="1050" dirty="0">
                <a:latin typeface="Arial" panose="020B0604020202020204" pitchFamily="34" charset="0"/>
                <a:cs typeface="Arial" panose="020B0604020202020204" pitchFamily="34" charset="0"/>
              </a:rPr>
              <a:t>Purpose is to inform the AAFP of the prevalence of this issue among our members and the patients they serve</a:t>
            </a:r>
          </a:p>
          <a:p>
            <a:r>
              <a:rPr lang="en-US" sz="1050" dirty="0">
                <a:latin typeface="Arial" panose="020B0604020202020204" pitchFamily="34" charset="0"/>
                <a:cs typeface="Arial" panose="020B0604020202020204" pitchFamily="34" charset="0"/>
              </a:rPr>
              <a:t>Identifies </a:t>
            </a:r>
          </a:p>
          <a:p>
            <a:pPr lvl="1"/>
            <a:r>
              <a:rPr lang="en-US" sz="1050" dirty="0">
                <a:latin typeface="Arial" panose="020B0604020202020204" pitchFamily="34" charset="0"/>
                <a:cs typeface="Arial" panose="020B0604020202020204" pitchFamily="34" charset="0"/>
              </a:rPr>
              <a:t>family physicians’ perceptions of SDOH</a:t>
            </a:r>
          </a:p>
          <a:p>
            <a:pPr lvl="1"/>
            <a:r>
              <a:rPr lang="en-US" sz="1050" dirty="0">
                <a:latin typeface="Arial" panose="020B0604020202020204" pitchFamily="34" charset="0"/>
                <a:cs typeface="Arial" panose="020B0604020202020204" pitchFamily="34" charset="0"/>
              </a:rPr>
              <a:t>activities of primary care clinics (screening, referral, advocacy)</a:t>
            </a:r>
          </a:p>
          <a:p>
            <a:pPr lvl="1"/>
            <a:r>
              <a:rPr lang="en-US" sz="1050" dirty="0">
                <a:latin typeface="Arial" panose="020B0604020202020204" pitchFamily="34" charset="0"/>
                <a:cs typeface="Arial" panose="020B0604020202020204" pitchFamily="34" charset="0"/>
              </a:rPr>
              <a:t>barriers and needs </a:t>
            </a:r>
          </a:p>
          <a:p>
            <a:endParaRPr lang="en-US" sz="900" dirty="0">
              <a:latin typeface="Arial" panose="020B0604020202020204" pitchFamily="34" charset="0"/>
              <a:cs typeface="Arial" panose="020B0604020202020204" pitchFamily="34" charset="0"/>
            </a:endParaRPr>
          </a:p>
        </p:txBody>
      </p:sp>
      <p:sp>
        <p:nvSpPr>
          <p:cNvPr id="6" name="Content Placeholder 8">
            <a:extLst>
              <a:ext uri="{FF2B5EF4-FFF2-40B4-BE49-F238E27FC236}">
                <a16:creationId xmlns="" xmlns:a16="http://schemas.microsoft.com/office/drawing/2014/main" id="{BF196DDD-B365-4671-B320-8E5B8A7D0FC5}"/>
              </a:ext>
            </a:extLst>
          </p:cNvPr>
          <p:cNvSpPr txBox="1">
            <a:spLocks/>
          </p:cNvSpPr>
          <p:nvPr/>
        </p:nvSpPr>
        <p:spPr>
          <a:xfrm>
            <a:off x="4049488" y="2539093"/>
            <a:ext cx="3866903" cy="2685320"/>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050" dirty="0">
                <a:solidFill>
                  <a:prstClr val="black"/>
                </a:solidFill>
                <a:latin typeface="Arial" panose="020B0604020202020204" pitchFamily="34" charset="0"/>
                <a:cs typeface="Arial" panose="020B0604020202020204" pitchFamily="34" charset="0"/>
              </a:rPr>
              <a:t>Results (Available at </a:t>
            </a:r>
            <a:r>
              <a:rPr lang="en-US" sz="1050" dirty="0">
                <a:solidFill>
                  <a:prstClr val="black"/>
                </a:solidFill>
                <a:latin typeface="Arial" panose="020B0604020202020204" pitchFamily="34" charset="0"/>
                <a:cs typeface="Arial" panose="020B0604020202020204" pitchFamily="34" charset="0"/>
                <a:hlinkClick r:id="rId5"/>
              </a:rPr>
              <a:t>www.aafp.org/everyone</a:t>
            </a:r>
            <a:r>
              <a:rPr lang="en-US" sz="1050" dirty="0">
                <a:solidFill>
                  <a:prstClr val="black"/>
                </a:solidFill>
                <a:latin typeface="Arial" panose="020B0604020202020204" pitchFamily="34" charset="0"/>
                <a:cs typeface="Arial" panose="020B0604020202020204" pitchFamily="34" charset="0"/>
              </a:rPr>
              <a:t>)</a:t>
            </a:r>
          </a:p>
          <a:p>
            <a:pPr lvl="1">
              <a:defRPr/>
            </a:pPr>
            <a:r>
              <a:rPr lang="en-US" sz="1050" dirty="0">
                <a:solidFill>
                  <a:prstClr val="black"/>
                </a:solidFill>
                <a:latin typeface="Arial" panose="020B0604020202020204" pitchFamily="34" charset="0"/>
                <a:cs typeface="Arial" panose="020B0604020202020204" pitchFamily="34" charset="0"/>
              </a:rPr>
              <a:t>Four in ten indicated this is either an ‘essential’ or ‘high’ priority issue</a:t>
            </a:r>
          </a:p>
          <a:p>
            <a:pPr lvl="1">
              <a:defRPr/>
            </a:pPr>
            <a:r>
              <a:rPr lang="en-US" sz="1050" dirty="0">
                <a:solidFill>
                  <a:prstClr val="black"/>
                </a:solidFill>
                <a:latin typeface="Arial" panose="020B0604020202020204" pitchFamily="34" charset="0"/>
                <a:cs typeface="Arial" panose="020B0604020202020204" pitchFamily="34" charset="0"/>
              </a:rPr>
              <a:t>Nearly 60 percent are screening patients for SDOH and making referrals to social service resources </a:t>
            </a:r>
          </a:p>
          <a:p>
            <a:pPr lvl="1">
              <a:defRPr/>
            </a:pPr>
            <a:r>
              <a:rPr lang="en-US" sz="1050" dirty="0">
                <a:solidFill>
                  <a:prstClr val="black"/>
                </a:solidFill>
                <a:latin typeface="Arial" panose="020B0604020202020204" pitchFamily="34" charset="0"/>
                <a:cs typeface="Arial" panose="020B0604020202020204" pitchFamily="34" charset="0"/>
              </a:rPr>
              <a:t>Family physicians are establishing high impact partnerships to address the issue with the help of:</a:t>
            </a:r>
          </a:p>
          <a:p>
            <a:pPr lvl="2">
              <a:defRPr/>
            </a:pPr>
            <a:r>
              <a:rPr lang="en-US" sz="1050" dirty="0">
                <a:solidFill>
                  <a:prstClr val="black"/>
                </a:solidFill>
                <a:latin typeface="Arial" panose="020B0604020202020204" pitchFamily="34" charset="0"/>
                <a:cs typeface="Arial" panose="020B0604020202020204" pitchFamily="34" charset="0"/>
              </a:rPr>
              <a:t>Community based organizations (35 percent)</a:t>
            </a:r>
          </a:p>
          <a:p>
            <a:pPr lvl="2">
              <a:defRPr/>
            </a:pPr>
            <a:r>
              <a:rPr lang="en-US" sz="1050" dirty="0">
                <a:solidFill>
                  <a:prstClr val="black"/>
                </a:solidFill>
                <a:latin typeface="Arial" panose="020B0604020202020204" pitchFamily="34" charset="0"/>
                <a:cs typeface="Arial" panose="020B0604020202020204" pitchFamily="34" charset="0"/>
              </a:rPr>
              <a:t>health insurers (13 percent)</a:t>
            </a:r>
          </a:p>
          <a:p>
            <a:pPr lvl="2">
              <a:defRPr/>
            </a:pPr>
            <a:r>
              <a:rPr lang="en-US" sz="1050" dirty="0">
                <a:solidFill>
                  <a:prstClr val="black"/>
                </a:solidFill>
                <a:latin typeface="Arial" panose="020B0604020202020204" pitchFamily="34" charset="0"/>
                <a:cs typeface="Arial" panose="020B0604020202020204" pitchFamily="34" charset="0"/>
              </a:rPr>
              <a:t>philanthropic organizations (15 percent) </a:t>
            </a:r>
          </a:p>
          <a:p>
            <a:pPr>
              <a:defRPr/>
            </a:pPr>
            <a:endParaRPr lang="en-US" sz="9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0624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38CB713-D5C7-4345-ADC1-9329E9E04238}"/>
              </a:ext>
            </a:extLst>
          </p:cNvPr>
          <p:cNvPicPr>
            <a:picLocks noChangeAspect="1"/>
          </p:cNvPicPr>
          <p:nvPr/>
        </p:nvPicPr>
        <p:blipFill>
          <a:blip r:embed="rId3"/>
          <a:stretch>
            <a:fillRect/>
          </a:stretch>
        </p:blipFill>
        <p:spPr>
          <a:xfrm>
            <a:off x="309260" y="146596"/>
            <a:ext cx="2533435" cy="2922571"/>
          </a:xfrm>
          <a:prstGeom prst="rect">
            <a:avLst/>
          </a:prstGeom>
          <a:ln w="38100">
            <a:solidFill>
              <a:schemeClr val="tx1"/>
            </a:solidFill>
          </a:ln>
        </p:spPr>
      </p:pic>
      <p:pic>
        <p:nvPicPr>
          <p:cNvPr id="5" name="Picture 4">
            <a:extLst>
              <a:ext uri="{FF2B5EF4-FFF2-40B4-BE49-F238E27FC236}">
                <a16:creationId xmlns="" xmlns:a16="http://schemas.microsoft.com/office/drawing/2014/main" id="{2C510D23-7094-4B3D-A509-5CDDAC21C831}"/>
              </a:ext>
            </a:extLst>
          </p:cNvPr>
          <p:cNvPicPr>
            <a:picLocks noChangeAspect="1"/>
          </p:cNvPicPr>
          <p:nvPr/>
        </p:nvPicPr>
        <p:blipFill>
          <a:blip r:embed="rId4"/>
          <a:stretch>
            <a:fillRect/>
          </a:stretch>
        </p:blipFill>
        <p:spPr>
          <a:xfrm>
            <a:off x="3387052" y="152140"/>
            <a:ext cx="2369895" cy="2918875"/>
          </a:xfrm>
          <a:prstGeom prst="rect">
            <a:avLst/>
          </a:prstGeom>
          <a:ln w="38100">
            <a:solidFill>
              <a:schemeClr val="tx1"/>
            </a:solidFill>
          </a:ln>
        </p:spPr>
      </p:pic>
      <p:pic>
        <p:nvPicPr>
          <p:cNvPr id="7" name="Picture 6">
            <a:extLst>
              <a:ext uri="{FF2B5EF4-FFF2-40B4-BE49-F238E27FC236}">
                <a16:creationId xmlns="" xmlns:a16="http://schemas.microsoft.com/office/drawing/2014/main" id="{BC6CBC4D-FFE7-4F2E-BCD9-23B7E9D737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5574" y="3161522"/>
            <a:ext cx="3772853" cy="1473397"/>
          </a:xfrm>
          <a:prstGeom prst="rect">
            <a:avLst/>
          </a:prstGeom>
          <a:ln w="3175">
            <a:solidFill>
              <a:sysClr val="windowText" lastClr="000000"/>
            </a:solidFill>
          </a:ln>
        </p:spPr>
      </p:pic>
      <p:pic>
        <p:nvPicPr>
          <p:cNvPr id="8" name="Picture 7">
            <a:extLst>
              <a:ext uri="{FF2B5EF4-FFF2-40B4-BE49-F238E27FC236}">
                <a16:creationId xmlns="" xmlns:a16="http://schemas.microsoft.com/office/drawing/2014/main" id="{E2FE3138-1022-4E5E-AAE5-72E127DFABA6}"/>
              </a:ext>
            </a:extLst>
          </p:cNvPr>
          <p:cNvPicPr>
            <a:picLocks noChangeAspect="1"/>
          </p:cNvPicPr>
          <p:nvPr/>
        </p:nvPicPr>
        <p:blipFill>
          <a:blip r:embed="rId6"/>
          <a:stretch>
            <a:fillRect/>
          </a:stretch>
        </p:blipFill>
        <p:spPr>
          <a:xfrm>
            <a:off x="6301307" y="118740"/>
            <a:ext cx="2369895" cy="2950427"/>
          </a:xfrm>
          <a:prstGeom prst="rect">
            <a:avLst/>
          </a:prstGeom>
          <a:ln w="38100">
            <a:solidFill>
              <a:schemeClr val="tx1"/>
            </a:solidFill>
          </a:ln>
        </p:spPr>
      </p:pic>
    </p:spTree>
    <p:extLst>
      <p:ext uri="{BB962C8B-B14F-4D97-AF65-F5344CB8AC3E}">
        <p14:creationId xmlns:p14="http://schemas.microsoft.com/office/powerpoint/2010/main" val="531535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F6609FD3-A048-4AD4-8E86-AC479C8B7CCB}"/>
              </a:ext>
            </a:extLst>
          </p:cNvPr>
          <p:cNvSpPr>
            <a:spLocks noGrp="1"/>
          </p:cNvSpPr>
          <p:nvPr>
            <p:ph type="sldNum" sz="quarter" idx="10"/>
          </p:nvPr>
        </p:nvSpPr>
        <p:spPr/>
        <p:txBody>
          <a:bodyPr/>
          <a:lstStyle/>
          <a:p>
            <a:pPr defTabSz="685800"/>
            <a:fld id="{C48602F5-FA46-4288-92A4-423959D7C262}" type="slidenum">
              <a:rPr lang="en-US">
                <a:solidFill>
                  <a:prstClr val="white"/>
                </a:solidFill>
                <a:latin typeface="Arial" panose="020B0604020202020204"/>
              </a:rPr>
              <a:pPr defTabSz="685800"/>
              <a:t>16</a:t>
            </a:fld>
            <a:endParaRPr lang="en-US" dirty="0">
              <a:solidFill>
                <a:prstClr val="white"/>
              </a:solidFill>
              <a:latin typeface="Arial" panose="020B0604020202020204"/>
            </a:endParaRPr>
          </a:p>
        </p:txBody>
      </p:sp>
      <p:sp>
        <p:nvSpPr>
          <p:cNvPr id="2" name="Title 1">
            <a:extLst>
              <a:ext uri="{FF2B5EF4-FFF2-40B4-BE49-F238E27FC236}">
                <a16:creationId xmlns="" xmlns:a16="http://schemas.microsoft.com/office/drawing/2014/main" id="{618E0145-C273-40A1-B85F-ED90F5C45DD2}"/>
              </a:ext>
            </a:extLst>
          </p:cNvPr>
          <p:cNvSpPr>
            <a:spLocks noGrp="1"/>
          </p:cNvSpPr>
          <p:nvPr>
            <p:ph type="title" idx="4294967295"/>
          </p:nvPr>
        </p:nvSpPr>
        <p:spPr>
          <a:xfrm>
            <a:off x="628650" y="64545"/>
            <a:ext cx="7886700" cy="993775"/>
          </a:xfrm>
        </p:spPr>
        <p:txBody>
          <a:bodyPr>
            <a:normAutofit fontScale="90000"/>
          </a:bodyPr>
          <a:lstStyle/>
          <a:p>
            <a:pPr algn="ctr"/>
            <a:r>
              <a:rPr lang="en-US" dirty="0"/>
              <a:t>AAFP Health Equity Issue Briefs</a:t>
            </a:r>
          </a:p>
        </p:txBody>
      </p:sp>
      <p:pic>
        <p:nvPicPr>
          <p:cNvPr id="6" name="Picture 5">
            <a:extLst>
              <a:ext uri="{FF2B5EF4-FFF2-40B4-BE49-F238E27FC236}">
                <a16:creationId xmlns="" xmlns:a16="http://schemas.microsoft.com/office/drawing/2014/main" id="{34AFE760-E58E-4187-9701-6CBA5CE9FE2E}"/>
              </a:ext>
            </a:extLst>
          </p:cNvPr>
          <p:cNvPicPr>
            <a:picLocks noChangeAspect="1"/>
          </p:cNvPicPr>
          <p:nvPr/>
        </p:nvPicPr>
        <p:blipFill>
          <a:blip r:embed="rId3"/>
          <a:stretch>
            <a:fillRect/>
          </a:stretch>
        </p:blipFill>
        <p:spPr>
          <a:xfrm>
            <a:off x="841450" y="1054262"/>
            <a:ext cx="2967939" cy="3588305"/>
          </a:xfrm>
          <a:prstGeom prst="rect">
            <a:avLst/>
          </a:prstGeom>
          <a:noFill/>
          <a:ln w="38100">
            <a:solidFill>
              <a:schemeClr val="tx1"/>
            </a:solidFill>
          </a:ln>
        </p:spPr>
      </p:pic>
      <p:pic>
        <p:nvPicPr>
          <p:cNvPr id="7" name="Picture 6">
            <a:extLst>
              <a:ext uri="{FF2B5EF4-FFF2-40B4-BE49-F238E27FC236}">
                <a16:creationId xmlns="" xmlns:a16="http://schemas.microsoft.com/office/drawing/2014/main" id="{B739229A-B589-45C4-AB5B-D25E904E682A}"/>
              </a:ext>
            </a:extLst>
          </p:cNvPr>
          <p:cNvPicPr>
            <a:picLocks noChangeAspect="1"/>
          </p:cNvPicPr>
          <p:nvPr/>
        </p:nvPicPr>
        <p:blipFill>
          <a:blip r:embed="rId4"/>
          <a:stretch>
            <a:fillRect/>
          </a:stretch>
        </p:blipFill>
        <p:spPr>
          <a:xfrm>
            <a:off x="5334613" y="1054261"/>
            <a:ext cx="3047846" cy="3613939"/>
          </a:xfrm>
          <a:prstGeom prst="rect">
            <a:avLst/>
          </a:prstGeom>
          <a:ln w="38100">
            <a:solidFill>
              <a:schemeClr val="tx1"/>
            </a:solidFill>
          </a:ln>
        </p:spPr>
      </p:pic>
    </p:spTree>
    <p:extLst>
      <p:ext uri="{BB962C8B-B14F-4D97-AF65-F5344CB8AC3E}">
        <p14:creationId xmlns:p14="http://schemas.microsoft.com/office/powerpoint/2010/main" val="18048478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EFA4EB62-CCF5-4C34-9DCF-4BB6004D0A53}"/>
              </a:ext>
            </a:extLst>
          </p:cNvPr>
          <p:cNvSpPr>
            <a:spLocks noGrp="1"/>
          </p:cNvSpPr>
          <p:nvPr>
            <p:ph type="sldNum" sz="quarter" idx="10"/>
          </p:nvPr>
        </p:nvSpPr>
        <p:spPr/>
        <p:txBody>
          <a:bodyPr/>
          <a:lstStyle/>
          <a:p>
            <a:fld id="{C48602F5-FA46-4288-92A4-423959D7C262}" type="slidenum">
              <a:rPr lang="en-US" smtClean="0"/>
              <a:pPr/>
              <a:t>17</a:t>
            </a:fld>
            <a:endParaRPr lang="en-US" dirty="0"/>
          </a:p>
        </p:txBody>
      </p:sp>
      <p:pic>
        <p:nvPicPr>
          <p:cNvPr id="3" name="Picture 2">
            <a:extLst>
              <a:ext uri="{FF2B5EF4-FFF2-40B4-BE49-F238E27FC236}">
                <a16:creationId xmlns="" xmlns:a16="http://schemas.microsoft.com/office/drawing/2014/main" id="{55A4A4DA-01BF-496D-A5FF-B791220EF125}"/>
              </a:ext>
            </a:extLst>
          </p:cNvPr>
          <p:cNvPicPr>
            <a:picLocks noChangeAspect="1"/>
          </p:cNvPicPr>
          <p:nvPr/>
        </p:nvPicPr>
        <p:blipFill>
          <a:blip r:embed="rId2"/>
          <a:stretch>
            <a:fillRect/>
          </a:stretch>
        </p:blipFill>
        <p:spPr>
          <a:xfrm>
            <a:off x="1862172" y="86697"/>
            <a:ext cx="5419655" cy="4554996"/>
          </a:xfrm>
          <a:prstGeom prst="rect">
            <a:avLst/>
          </a:prstGeom>
          <a:ln w="38100">
            <a:solidFill>
              <a:schemeClr val="tx1"/>
            </a:solidFill>
          </a:ln>
        </p:spPr>
      </p:pic>
    </p:spTree>
    <p:extLst>
      <p:ext uri="{BB962C8B-B14F-4D97-AF65-F5344CB8AC3E}">
        <p14:creationId xmlns:p14="http://schemas.microsoft.com/office/powerpoint/2010/main" val="909620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364" y="1782783"/>
            <a:ext cx="9144000" cy="1815882"/>
          </a:xfrm>
          <a:prstGeom prst="rect">
            <a:avLst/>
          </a:prstGeom>
        </p:spPr>
        <p:txBody>
          <a:bodyPr wrap="square">
            <a:spAutoFit/>
          </a:bodyPr>
          <a:lstStyle/>
          <a:p>
            <a:pPr algn="ctr"/>
            <a:r>
              <a:rPr lang="en-US" sz="2800" b="1" dirty="0" smtClean="0">
                <a:latin typeface="Helvetica" charset="0"/>
                <a:ea typeface="Helvetica" charset="0"/>
                <a:cs typeface="Helvetica" charset="0"/>
              </a:rPr>
              <a:t>From </a:t>
            </a:r>
            <a:r>
              <a:rPr lang="en-US" sz="2800" b="1" dirty="0">
                <a:latin typeface="Helvetica" charset="0"/>
                <a:ea typeface="Helvetica" charset="0"/>
                <a:cs typeface="Helvetica" charset="0"/>
              </a:rPr>
              <a:t>Good Intentions to Action: </a:t>
            </a:r>
            <a:r>
              <a:rPr lang="en-US" sz="2800" b="1" dirty="0" smtClean="0">
                <a:latin typeface="Helvetica" charset="0"/>
                <a:ea typeface="Helvetica" charset="0"/>
                <a:cs typeface="Helvetica" charset="0"/>
              </a:rPr>
              <a:t/>
            </a:r>
            <a:br>
              <a:rPr lang="en-US" sz="2800" b="1" dirty="0" smtClean="0">
                <a:latin typeface="Helvetica" charset="0"/>
                <a:ea typeface="Helvetica" charset="0"/>
                <a:cs typeface="Helvetica" charset="0"/>
              </a:rPr>
            </a:br>
            <a:r>
              <a:rPr lang="en-US" sz="2800" b="1" dirty="0" smtClean="0">
                <a:latin typeface="Helvetica" charset="0"/>
                <a:ea typeface="Helvetica" charset="0"/>
                <a:cs typeface="Helvetica" charset="0"/>
              </a:rPr>
              <a:t>Tools </a:t>
            </a:r>
            <a:r>
              <a:rPr lang="en-US" sz="2800" b="1" dirty="0">
                <a:latin typeface="Helvetica" charset="0"/>
                <a:ea typeface="Helvetica" charset="0"/>
                <a:cs typeface="Helvetica" charset="0"/>
              </a:rPr>
              <a:t>and Systems Approaches to </a:t>
            </a:r>
            <a:r>
              <a:rPr lang="en-US" sz="2800" b="1" dirty="0" smtClean="0">
                <a:latin typeface="Helvetica" charset="0"/>
                <a:ea typeface="Helvetica" charset="0"/>
                <a:cs typeface="Helvetica" charset="0"/>
              </a:rPr>
              <a:t>Address</a:t>
            </a:r>
          </a:p>
          <a:p>
            <a:pPr algn="ctr"/>
            <a:r>
              <a:rPr lang="en-US" sz="2800" b="1" dirty="0" smtClean="0">
                <a:latin typeface="Helvetica" charset="0"/>
                <a:ea typeface="Helvetica" charset="0"/>
                <a:cs typeface="Helvetica" charset="0"/>
              </a:rPr>
              <a:t>Social </a:t>
            </a:r>
            <a:r>
              <a:rPr lang="en-US" sz="2800" b="1" dirty="0">
                <a:latin typeface="Helvetica" charset="0"/>
                <a:ea typeface="Helvetica" charset="0"/>
                <a:cs typeface="Helvetica" charset="0"/>
              </a:rPr>
              <a:t>Determinants and Injustice in Health</a:t>
            </a:r>
            <a:r>
              <a:rPr lang="en-US" sz="2800" dirty="0">
                <a:latin typeface="Helvetica" charset="0"/>
                <a:ea typeface="Helvetica" charset="0"/>
                <a:cs typeface="Helvetica" charset="0"/>
              </a:rPr>
              <a:t/>
            </a:r>
            <a:br>
              <a:rPr lang="en-US" sz="2800" dirty="0">
                <a:latin typeface="Helvetica" charset="0"/>
                <a:ea typeface="Helvetica" charset="0"/>
                <a:cs typeface="Helvetica" charset="0"/>
              </a:rPr>
            </a:br>
            <a:endParaRPr lang="en-US" sz="2800" dirty="0">
              <a:latin typeface="Helvetica" charset="0"/>
              <a:ea typeface="Helvetica" charset="0"/>
              <a:cs typeface="Helvetica" charset="0"/>
            </a:endParaRPr>
          </a:p>
        </p:txBody>
      </p:sp>
    </p:spTree>
    <p:extLst>
      <p:ext uri="{BB962C8B-B14F-4D97-AF65-F5344CB8AC3E}">
        <p14:creationId xmlns:p14="http://schemas.microsoft.com/office/powerpoint/2010/main" val="13324348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270" y="747423"/>
            <a:ext cx="9263270" cy="1380760"/>
          </a:xfrm>
          <a:prstGeom prst="rect">
            <a:avLst/>
          </a:prstGeom>
          <a:solidFill>
            <a:srgbClr val="ECF4E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p:nvPicPr>
        <p:blipFill>
          <a:blip r:embed="rId2"/>
          <a:stretch>
            <a:fillRect/>
          </a:stretch>
        </p:blipFill>
        <p:spPr>
          <a:xfrm>
            <a:off x="-1" y="898243"/>
            <a:ext cx="9132522" cy="3774985"/>
          </a:xfrm>
          <a:prstGeom prst="rect">
            <a:avLst/>
          </a:prstGeom>
        </p:spPr>
      </p:pic>
      <p:sp>
        <p:nvSpPr>
          <p:cNvPr id="2" name="Title 1"/>
          <p:cNvSpPr>
            <a:spLocks noGrp="1"/>
          </p:cNvSpPr>
          <p:nvPr>
            <p:ph type="ctrTitle"/>
          </p:nvPr>
        </p:nvSpPr>
        <p:spPr>
          <a:xfrm>
            <a:off x="186931" y="598035"/>
            <a:ext cx="6548195" cy="1512726"/>
          </a:xfrm>
        </p:spPr>
        <p:txBody>
          <a:bodyPr>
            <a:normAutofit/>
          </a:bodyPr>
          <a:lstStyle/>
          <a:p>
            <a:pPr algn="l"/>
            <a:r>
              <a:rPr lang="en-US" sz="2400" dirty="0"/>
              <a:t>Starting a Grassroots SDOH Screening Initiative in the Backyard of an Ivory Tower</a:t>
            </a:r>
          </a:p>
        </p:txBody>
      </p:sp>
      <p:sp>
        <p:nvSpPr>
          <p:cNvPr id="3" name="Subtitle 2"/>
          <p:cNvSpPr>
            <a:spLocks noGrp="1"/>
          </p:cNvSpPr>
          <p:nvPr>
            <p:ph type="subTitle" idx="1"/>
          </p:nvPr>
        </p:nvSpPr>
        <p:spPr>
          <a:xfrm>
            <a:off x="186931" y="1486894"/>
            <a:ext cx="8957068" cy="1917970"/>
          </a:xfrm>
        </p:spPr>
        <p:txBody>
          <a:bodyPr>
            <a:normAutofit/>
          </a:bodyPr>
          <a:lstStyle/>
          <a:p>
            <a:pPr algn="l"/>
            <a:endParaRPr lang="en-US" sz="1500" dirty="0" smtClean="0"/>
          </a:p>
          <a:p>
            <a:pPr algn="l"/>
            <a:r>
              <a:rPr lang="en-US" sz="1500" dirty="0" smtClean="0"/>
              <a:t>Heather </a:t>
            </a:r>
            <a:r>
              <a:rPr lang="en-US" sz="1500" dirty="0"/>
              <a:t>Bleacher, MD MPH</a:t>
            </a:r>
          </a:p>
          <a:p>
            <a:pPr algn="l"/>
            <a:r>
              <a:rPr lang="en-US" sz="1500" dirty="0"/>
              <a:t>University of Colorado Family Medicine Residency</a:t>
            </a:r>
          </a:p>
        </p:txBody>
      </p:sp>
    </p:spTree>
    <p:extLst>
      <p:ext uri="{BB962C8B-B14F-4D97-AF65-F5344CB8AC3E}">
        <p14:creationId xmlns:p14="http://schemas.microsoft.com/office/powerpoint/2010/main" val="1569925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601234" y="516699"/>
            <a:ext cx="4236929" cy="3177697"/>
          </a:xfrm>
          <a:prstGeom prst="rect">
            <a:avLst/>
          </a:prstGeom>
        </p:spPr>
      </p:pic>
      <p:pic>
        <p:nvPicPr>
          <p:cNvPr id="1026" name="Picture 2" descr="58. AFW Clin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844" y="2898551"/>
            <a:ext cx="2336411" cy="15916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55844" y="2136803"/>
            <a:ext cx="2145389" cy="784830"/>
          </a:xfrm>
          <a:prstGeom prst="rect">
            <a:avLst/>
          </a:prstGeom>
          <a:noFill/>
        </p:spPr>
        <p:txBody>
          <a:bodyPr wrap="square" rtlCol="0">
            <a:spAutoFit/>
          </a:bodyPr>
          <a:lstStyle/>
          <a:p>
            <a:r>
              <a:rPr lang="en-US" sz="1500" dirty="0">
                <a:latin typeface="Century Gothic" panose="020B0502020202020204" pitchFamily="34" charset="0"/>
              </a:rPr>
              <a:t>AF Williams </a:t>
            </a:r>
          </a:p>
          <a:p>
            <a:r>
              <a:rPr lang="en-US" sz="1500" dirty="0">
                <a:latin typeface="Century Gothic" panose="020B0502020202020204" pitchFamily="34" charset="0"/>
              </a:rPr>
              <a:t>Family Medicine Center</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512" y="3694395"/>
            <a:ext cx="2857724" cy="1031049"/>
          </a:xfrm>
          <a:prstGeom prst="rect">
            <a:avLst/>
          </a:prstGeom>
        </p:spPr>
      </p:pic>
    </p:spTree>
    <p:extLst>
      <p:ext uri="{BB962C8B-B14F-4D97-AF65-F5344CB8AC3E}">
        <p14:creationId xmlns:p14="http://schemas.microsoft.com/office/powerpoint/2010/main" val="3748814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49853"/>
            <a:ext cx="6172200" cy="857250"/>
          </a:xfrm>
        </p:spPr>
        <p:txBody>
          <a:bodyPr>
            <a:normAutofit/>
          </a:bodyPr>
          <a:lstStyle/>
          <a:p>
            <a:r>
              <a:rPr lang="en-US" sz="2700" dirty="0"/>
              <a:t>SDOH Screening By the Numbers</a:t>
            </a:r>
          </a:p>
        </p:txBody>
      </p:sp>
      <p:sp>
        <p:nvSpPr>
          <p:cNvPr id="4" name="Rectangle 3"/>
          <p:cNvSpPr/>
          <p:nvPr/>
        </p:nvSpPr>
        <p:spPr>
          <a:xfrm>
            <a:off x="1143000" y="1420010"/>
            <a:ext cx="4485939" cy="314661"/>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dirty="0">
                <a:latin typeface="Century Gothic" panose="020B0502020202020204" pitchFamily="34" charset="0"/>
              </a:rPr>
              <a:t>29 months of planning</a:t>
            </a:r>
          </a:p>
        </p:txBody>
      </p:sp>
      <p:sp>
        <p:nvSpPr>
          <p:cNvPr id="5" name="Rectangle 4"/>
          <p:cNvSpPr/>
          <p:nvPr/>
        </p:nvSpPr>
        <p:spPr>
          <a:xfrm>
            <a:off x="3515061" y="2011767"/>
            <a:ext cx="4485939" cy="314661"/>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6200000" scaled="1"/>
            <a:tileRec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350" dirty="0">
                <a:latin typeface="Century Gothic" panose="020B0502020202020204" pitchFamily="34" charset="0"/>
              </a:rPr>
              <a:t>5 versions of the screening tool</a:t>
            </a:r>
          </a:p>
        </p:txBody>
      </p:sp>
      <p:sp>
        <p:nvSpPr>
          <p:cNvPr id="6" name="Rectangle 5"/>
          <p:cNvSpPr/>
          <p:nvPr/>
        </p:nvSpPr>
        <p:spPr>
          <a:xfrm>
            <a:off x="1143000" y="2603525"/>
            <a:ext cx="4485939" cy="314661"/>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6200000" scaled="1"/>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350" dirty="0">
                <a:latin typeface="Century Gothic" panose="020B0502020202020204" pitchFamily="34" charset="0"/>
              </a:rPr>
              <a:t>9 months of screening</a:t>
            </a:r>
          </a:p>
        </p:txBody>
      </p:sp>
      <p:sp>
        <p:nvSpPr>
          <p:cNvPr id="7" name="Rectangle 6"/>
          <p:cNvSpPr/>
          <p:nvPr/>
        </p:nvSpPr>
        <p:spPr>
          <a:xfrm>
            <a:off x="3515061" y="3195282"/>
            <a:ext cx="4485939" cy="314661"/>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dirty="0">
                <a:latin typeface="Century Gothic" panose="020B0502020202020204" pitchFamily="34" charset="0"/>
              </a:rPr>
              <a:t>2018 patients screened</a:t>
            </a:r>
          </a:p>
        </p:txBody>
      </p:sp>
      <p:sp>
        <p:nvSpPr>
          <p:cNvPr id="8" name="Rectangle 7"/>
          <p:cNvSpPr/>
          <p:nvPr/>
        </p:nvSpPr>
        <p:spPr>
          <a:xfrm>
            <a:off x="1143000" y="3787040"/>
            <a:ext cx="4485939" cy="314661"/>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6200000" scaled="1"/>
            <a:tileRec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350" dirty="0">
                <a:latin typeface="Century Gothic" panose="020B0502020202020204" pitchFamily="34" charset="0"/>
              </a:rPr>
              <a:t>541 patients reporting needs</a:t>
            </a:r>
          </a:p>
        </p:txBody>
      </p:sp>
      <p:sp>
        <p:nvSpPr>
          <p:cNvPr id="9" name="Rectangle 8"/>
          <p:cNvSpPr/>
          <p:nvPr/>
        </p:nvSpPr>
        <p:spPr>
          <a:xfrm>
            <a:off x="3515061" y="4378798"/>
            <a:ext cx="4485939" cy="314661"/>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6200000" scaled="1"/>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350" dirty="0">
                <a:latin typeface="Century Gothic" panose="020B0502020202020204" pitchFamily="34" charset="0"/>
              </a:rPr>
              <a:t>2 social workers</a:t>
            </a:r>
          </a:p>
        </p:txBody>
      </p:sp>
      <p:grpSp>
        <p:nvGrpSpPr>
          <p:cNvPr id="12" name="Group 11"/>
          <p:cNvGrpSpPr/>
          <p:nvPr/>
        </p:nvGrpSpPr>
        <p:grpSpPr>
          <a:xfrm>
            <a:off x="5732069" y="2426466"/>
            <a:ext cx="1018355" cy="814684"/>
            <a:chOff x="6557458" y="1452496"/>
            <a:chExt cx="1626559" cy="1301247"/>
          </a:xfrm>
        </p:grpSpPr>
        <p:sp>
          <p:nvSpPr>
            <p:cNvPr id="11" name="Rectangle 10"/>
            <p:cNvSpPr/>
            <p:nvPr/>
          </p:nvSpPr>
          <p:spPr>
            <a:xfrm>
              <a:off x="6970955" y="1667498"/>
              <a:ext cx="828339" cy="64539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0" b="97361" l="0" r="100000"/>
                      </a14:imgEffect>
                    </a14:imgLayer>
                  </a14:imgProps>
                </a:ext>
              </a:extLst>
            </a:blip>
            <a:stretch>
              <a:fillRect/>
            </a:stretch>
          </p:blipFill>
          <p:spPr>
            <a:xfrm>
              <a:off x="6557458" y="1452496"/>
              <a:ext cx="1626559" cy="1301247"/>
            </a:xfrm>
            <a:prstGeom prst="rect">
              <a:avLst/>
            </a:prstGeom>
          </p:spPr>
        </p:pic>
      </p:grpSp>
      <p:pic>
        <p:nvPicPr>
          <p:cNvPr id="2050" name="Picture 2" descr="Image result for document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0600" y="1768155"/>
            <a:ext cx="835370" cy="8353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lans icon"/>
          <p:cNvPicPr>
            <a:picLocks noChangeAspect="1" noChangeArrowheads="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883125" y="1179421"/>
            <a:ext cx="756381" cy="7563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survey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6406" y="3030734"/>
            <a:ext cx="643757" cy="643757"/>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7" descr="Bus">
            <a:extLst>
              <a:ext uri="{FF2B5EF4-FFF2-40B4-BE49-F238E27FC236}">
                <a16:creationId xmlns="" xmlns:a16="http://schemas.microsoft.com/office/drawing/2014/main" id="{02101DBF-36E4-9947-BDD8-2FB9D00055B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785211" y="3757860"/>
            <a:ext cx="411480" cy="411480"/>
          </a:xfrm>
          <a:prstGeom prst="rect">
            <a:avLst/>
          </a:prstGeom>
        </p:spPr>
      </p:pic>
      <p:pic>
        <p:nvPicPr>
          <p:cNvPr id="18" name="Graphic 9" descr="Apple">
            <a:extLst>
              <a:ext uri="{FF2B5EF4-FFF2-40B4-BE49-F238E27FC236}">
                <a16:creationId xmlns="" xmlns:a16="http://schemas.microsoft.com/office/drawing/2014/main" id="{A6C97D55-4FFB-AD45-9215-0D6A1E027716}"/>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227657" y="3757860"/>
            <a:ext cx="411480" cy="411480"/>
          </a:xfrm>
          <a:prstGeom prst="rect">
            <a:avLst/>
          </a:prstGeom>
        </p:spPr>
      </p:pic>
      <p:pic>
        <p:nvPicPr>
          <p:cNvPr id="19" name="Graphic 10" descr="Money">
            <a:extLst>
              <a:ext uri="{FF2B5EF4-FFF2-40B4-BE49-F238E27FC236}">
                <a16:creationId xmlns="" xmlns:a16="http://schemas.microsoft.com/office/drawing/2014/main" id="{A235D771-EE7A-4745-A86F-4CA37939B80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669536" y="3757860"/>
            <a:ext cx="371138" cy="411480"/>
          </a:xfrm>
          <a:prstGeom prst="rect">
            <a:avLst/>
          </a:prstGeom>
        </p:spPr>
      </p:pic>
      <p:pic>
        <p:nvPicPr>
          <p:cNvPr id="20" name="Graphic 11" descr="House">
            <a:extLst>
              <a:ext uri="{FF2B5EF4-FFF2-40B4-BE49-F238E27FC236}">
                <a16:creationId xmlns="" xmlns:a16="http://schemas.microsoft.com/office/drawing/2014/main" id="{A1BA45E7-BB76-7B41-A568-05E00692CC7B}"/>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7071073" y="3757860"/>
            <a:ext cx="411480" cy="411480"/>
          </a:xfrm>
          <a:prstGeom prst="rect">
            <a:avLst/>
          </a:prstGeom>
        </p:spPr>
      </p:pic>
      <p:pic>
        <p:nvPicPr>
          <p:cNvPr id="2058" name="Picture 10" descr="Image result for wonder woman"/>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2557" y="4142950"/>
            <a:ext cx="616232" cy="8007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wonder woman"/>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126325" y="4142950"/>
            <a:ext cx="616232" cy="80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13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91584"/>
            <a:ext cx="6172200" cy="857250"/>
          </a:xfrm>
        </p:spPr>
        <p:txBody>
          <a:bodyPr/>
          <a:lstStyle/>
          <a:p>
            <a:r>
              <a:rPr lang="en-US" dirty="0"/>
              <a:t>The Greatest Struggles</a:t>
            </a:r>
          </a:p>
        </p:txBody>
      </p:sp>
      <p:grpSp>
        <p:nvGrpSpPr>
          <p:cNvPr id="16" name="Group 15"/>
          <p:cNvGrpSpPr>
            <a:grpSpLocks noChangeAspect="1"/>
          </p:cNvGrpSpPr>
          <p:nvPr/>
        </p:nvGrpSpPr>
        <p:grpSpPr>
          <a:xfrm>
            <a:off x="1336640" y="2788874"/>
            <a:ext cx="1501902" cy="1942678"/>
            <a:chOff x="388187" y="3692104"/>
            <a:chExt cx="1587261" cy="2053087"/>
          </a:xfrm>
        </p:grpSpPr>
        <p:sp>
          <p:nvSpPr>
            <p:cNvPr id="17" name="Round Same Side Corner Rectangle 16"/>
            <p:cNvSpPr/>
            <p:nvPr/>
          </p:nvSpPr>
          <p:spPr>
            <a:xfrm rot="10800000">
              <a:off x="388187" y="3692104"/>
              <a:ext cx="1587261" cy="2053087"/>
            </a:xfrm>
            <a:prstGeom prst="round2Same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18" name="TextBox 17"/>
            <p:cNvSpPr txBox="1"/>
            <p:nvPr/>
          </p:nvSpPr>
          <p:spPr>
            <a:xfrm>
              <a:off x="448572" y="3923984"/>
              <a:ext cx="1500998" cy="147732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lstStyle>
            <a:p>
              <a:r>
                <a:rPr lang="en-US" sz="1350" dirty="0">
                  <a:latin typeface="Century Gothic" panose="020B0502020202020204" pitchFamily="34" charset="0"/>
                </a:rPr>
                <a:t>Being at the mercy of the health system’s priorities</a:t>
              </a:r>
            </a:p>
          </p:txBody>
        </p:sp>
      </p:grpSp>
      <p:grpSp>
        <p:nvGrpSpPr>
          <p:cNvPr id="19" name="Group 18"/>
          <p:cNvGrpSpPr>
            <a:grpSpLocks noChangeAspect="1"/>
          </p:cNvGrpSpPr>
          <p:nvPr/>
        </p:nvGrpSpPr>
        <p:grpSpPr>
          <a:xfrm>
            <a:off x="2973867" y="2788875"/>
            <a:ext cx="1501902" cy="1942678"/>
            <a:chOff x="388187" y="3692104"/>
            <a:chExt cx="1587261" cy="2053087"/>
          </a:xfrm>
        </p:grpSpPr>
        <p:sp>
          <p:nvSpPr>
            <p:cNvPr id="20" name="Round Same Side Corner Rectangle 19"/>
            <p:cNvSpPr/>
            <p:nvPr/>
          </p:nvSpPr>
          <p:spPr>
            <a:xfrm rot="10800000">
              <a:off x="388187" y="3692104"/>
              <a:ext cx="1587261" cy="2053087"/>
            </a:xfrm>
            <a:prstGeom prst="round2Same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1" name="TextBox 20"/>
            <p:cNvSpPr txBox="1"/>
            <p:nvPr/>
          </p:nvSpPr>
          <p:spPr>
            <a:xfrm>
              <a:off x="451450" y="3923984"/>
              <a:ext cx="1498120" cy="147732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lstStyle>
            <a:p>
              <a:r>
                <a:rPr lang="en-US" sz="1350" dirty="0">
                  <a:latin typeface="Century Gothic" panose="020B0502020202020204" pitchFamily="34" charset="0"/>
                </a:rPr>
                <a:t>Patient engagement</a:t>
              </a:r>
            </a:p>
          </p:txBody>
        </p:sp>
      </p:grpSp>
      <p:grpSp>
        <p:nvGrpSpPr>
          <p:cNvPr id="22" name="Group 21"/>
          <p:cNvGrpSpPr>
            <a:grpSpLocks noChangeAspect="1"/>
          </p:cNvGrpSpPr>
          <p:nvPr/>
        </p:nvGrpSpPr>
        <p:grpSpPr>
          <a:xfrm>
            <a:off x="4611094" y="2788875"/>
            <a:ext cx="1501902" cy="1942678"/>
            <a:chOff x="388187" y="3692104"/>
            <a:chExt cx="1587261" cy="2053087"/>
          </a:xfrm>
        </p:grpSpPr>
        <p:sp>
          <p:nvSpPr>
            <p:cNvPr id="23" name="Round Same Side Corner Rectangle 22"/>
            <p:cNvSpPr/>
            <p:nvPr/>
          </p:nvSpPr>
          <p:spPr>
            <a:xfrm rot="10800000">
              <a:off x="388187" y="3692104"/>
              <a:ext cx="1587261" cy="2053087"/>
            </a:xfrm>
            <a:prstGeom prst="round2Same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4" name="TextBox 23"/>
            <p:cNvSpPr txBox="1"/>
            <p:nvPr/>
          </p:nvSpPr>
          <p:spPr>
            <a:xfrm>
              <a:off x="451450" y="3923984"/>
              <a:ext cx="1498120" cy="147732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lstStyle>
            <a:p>
              <a:r>
                <a:rPr lang="en-US" sz="1350" dirty="0">
                  <a:latin typeface="Century Gothic" panose="020B0502020202020204" pitchFamily="34" charset="0"/>
                </a:rPr>
                <a:t>Staff engagement</a:t>
              </a:r>
            </a:p>
          </p:txBody>
        </p:sp>
      </p:grpSp>
      <p:grpSp>
        <p:nvGrpSpPr>
          <p:cNvPr id="25" name="Group 24"/>
          <p:cNvGrpSpPr>
            <a:grpSpLocks noChangeAspect="1"/>
          </p:cNvGrpSpPr>
          <p:nvPr/>
        </p:nvGrpSpPr>
        <p:grpSpPr>
          <a:xfrm>
            <a:off x="6248320" y="2788874"/>
            <a:ext cx="1501902" cy="1942678"/>
            <a:chOff x="388187" y="3692104"/>
            <a:chExt cx="1587261" cy="2053087"/>
          </a:xfrm>
        </p:grpSpPr>
        <p:sp>
          <p:nvSpPr>
            <p:cNvPr id="26" name="Round Same Side Corner Rectangle 25"/>
            <p:cNvSpPr/>
            <p:nvPr/>
          </p:nvSpPr>
          <p:spPr>
            <a:xfrm rot="10800000">
              <a:off x="388187" y="3692104"/>
              <a:ext cx="1587261" cy="2053087"/>
            </a:xfrm>
            <a:prstGeom prst="round2Same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7" name="TextBox 26"/>
            <p:cNvSpPr txBox="1"/>
            <p:nvPr/>
          </p:nvSpPr>
          <p:spPr>
            <a:xfrm>
              <a:off x="451450" y="3923984"/>
              <a:ext cx="1498120" cy="147732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lstStyle>
            <a:p>
              <a:r>
                <a:rPr lang="en-US" sz="1200" dirty="0">
                  <a:latin typeface="Century Gothic" panose="020B0502020202020204" pitchFamily="34" charset="0"/>
                </a:rPr>
                <a:t>Closing the loop on community referrals</a:t>
              </a:r>
            </a:p>
          </p:txBody>
        </p:sp>
      </p:grpSp>
      <p:pic>
        <p:nvPicPr>
          <p:cNvPr id="4" name="Graphic 3" descr="City">
            <a:extLst>
              <a:ext uri="{FF2B5EF4-FFF2-40B4-BE49-F238E27FC236}">
                <a16:creationId xmlns="" xmlns:a16="http://schemas.microsoft.com/office/drawing/2014/main" id="{AFDB4618-7913-184C-8908-3CD5ACBD598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537860" y="1719045"/>
            <a:ext cx="1097280" cy="1097280"/>
          </a:xfrm>
          <a:prstGeom prst="rect">
            <a:avLst/>
          </a:prstGeom>
        </p:spPr>
      </p:pic>
      <p:pic>
        <p:nvPicPr>
          <p:cNvPr id="6" name="Graphic 5" descr="Group">
            <a:extLst>
              <a:ext uri="{FF2B5EF4-FFF2-40B4-BE49-F238E27FC236}">
                <a16:creationId xmlns="" xmlns:a16="http://schemas.microsoft.com/office/drawing/2014/main" id="{E46E275B-CA89-F947-8DCF-83F0193BF4B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813404" y="1719045"/>
            <a:ext cx="1097280" cy="1097280"/>
          </a:xfrm>
          <a:prstGeom prst="rect">
            <a:avLst/>
          </a:prstGeom>
        </p:spPr>
      </p:pic>
      <p:pic>
        <p:nvPicPr>
          <p:cNvPr id="8" name="Graphic 7" descr="Brain in head">
            <a:extLst>
              <a:ext uri="{FF2B5EF4-FFF2-40B4-BE49-F238E27FC236}">
                <a16:creationId xmlns="" xmlns:a16="http://schemas.microsoft.com/office/drawing/2014/main" id="{71C619ED-81BB-F542-B790-2B369F7AC4A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288368" y="1692753"/>
            <a:ext cx="1097280" cy="1097280"/>
          </a:xfrm>
          <a:prstGeom prst="rect">
            <a:avLst/>
          </a:prstGeom>
        </p:spPr>
      </p:pic>
      <p:pic>
        <p:nvPicPr>
          <p:cNvPr id="5" name="Graphic 4" descr="Repeat">
            <a:extLst>
              <a:ext uri="{FF2B5EF4-FFF2-40B4-BE49-F238E27FC236}">
                <a16:creationId xmlns="" xmlns:a16="http://schemas.microsoft.com/office/drawing/2014/main" id="{0A5A34D4-9491-0D4F-BD83-B197CE31C8F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450631" y="1719045"/>
            <a:ext cx="1097280" cy="1097280"/>
          </a:xfrm>
          <a:prstGeom prst="rect">
            <a:avLst/>
          </a:prstGeom>
        </p:spPr>
      </p:pic>
    </p:spTree>
    <p:extLst>
      <p:ext uri="{BB962C8B-B14F-4D97-AF65-F5344CB8AC3E}">
        <p14:creationId xmlns:p14="http://schemas.microsoft.com/office/powerpoint/2010/main" val="4283740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98054"/>
            <a:ext cx="6172200" cy="857250"/>
          </a:xfrm>
        </p:spPr>
        <p:txBody>
          <a:bodyPr/>
          <a:lstStyle/>
          <a:p>
            <a:r>
              <a:rPr lang="en-US" dirty="0"/>
              <a:t>The Key Ingredients</a:t>
            </a:r>
          </a:p>
        </p:txBody>
      </p:sp>
      <p:grpSp>
        <p:nvGrpSpPr>
          <p:cNvPr id="14" name="Group 13"/>
          <p:cNvGrpSpPr/>
          <p:nvPr/>
        </p:nvGrpSpPr>
        <p:grpSpPr>
          <a:xfrm>
            <a:off x="1375833" y="2775592"/>
            <a:ext cx="1500995" cy="1941504"/>
            <a:chOff x="388187" y="3692104"/>
            <a:chExt cx="1587261" cy="2053087"/>
          </a:xfrm>
        </p:grpSpPr>
        <p:sp>
          <p:nvSpPr>
            <p:cNvPr id="4" name="Round Same Side Corner Rectangle 3"/>
            <p:cNvSpPr/>
            <p:nvPr/>
          </p:nvSpPr>
          <p:spPr>
            <a:xfrm rot="10800000">
              <a:off x="388187" y="3692104"/>
              <a:ext cx="1587261" cy="2053087"/>
            </a:xfrm>
            <a:prstGeom prst="round2Same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5" name="TextBox 4"/>
            <p:cNvSpPr txBox="1"/>
            <p:nvPr/>
          </p:nvSpPr>
          <p:spPr>
            <a:xfrm>
              <a:off x="448572" y="3923984"/>
              <a:ext cx="1500998" cy="147732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lstStyle>
            <a:p>
              <a:r>
                <a:rPr lang="en-US" sz="1350" dirty="0">
                  <a:latin typeface="Century Gothic" panose="020B0502020202020204" pitchFamily="34" charset="0"/>
                </a:rPr>
                <a:t>Pay attention to what is happening in your system</a:t>
              </a:r>
            </a:p>
          </p:txBody>
        </p:sp>
      </p:grpSp>
      <p:grpSp>
        <p:nvGrpSpPr>
          <p:cNvPr id="19" name="Group 18"/>
          <p:cNvGrpSpPr>
            <a:grpSpLocks noChangeAspect="1"/>
          </p:cNvGrpSpPr>
          <p:nvPr/>
        </p:nvGrpSpPr>
        <p:grpSpPr>
          <a:xfrm>
            <a:off x="3006814" y="2775591"/>
            <a:ext cx="1500461" cy="1940814"/>
            <a:chOff x="388187" y="3692104"/>
            <a:chExt cx="1587261" cy="2053087"/>
          </a:xfrm>
        </p:grpSpPr>
        <p:sp>
          <p:nvSpPr>
            <p:cNvPr id="20" name="Round Same Side Corner Rectangle 19"/>
            <p:cNvSpPr/>
            <p:nvPr/>
          </p:nvSpPr>
          <p:spPr>
            <a:xfrm rot="10800000">
              <a:off x="388187" y="3692104"/>
              <a:ext cx="1587261" cy="2053087"/>
            </a:xfrm>
            <a:prstGeom prst="round2Same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1" name="TextBox 20"/>
            <p:cNvSpPr txBox="1"/>
            <p:nvPr/>
          </p:nvSpPr>
          <p:spPr>
            <a:xfrm>
              <a:off x="448572" y="3923984"/>
              <a:ext cx="1500998" cy="147732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lstStyle>
            <a:p>
              <a:r>
                <a:rPr lang="en-US" sz="1350" dirty="0">
                  <a:latin typeface="Century Gothic" panose="020B0502020202020204" pitchFamily="34" charset="0"/>
                </a:rPr>
                <a:t>Understand the local SDOH landscape</a:t>
              </a:r>
            </a:p>
          </p:txBody>
        </p:sp>
      </p:grpSp>
      <p:grpSp>
        <p:nvGrpSpPr>
          <p:cNvPr id="25" name="Group 24"/>
          <p:cNvGrpSpPr>
            <a:grpSpLocks noChangeAspect="1"/>
          </p:cNvGrpSpPr>
          <p:nvPr/>
        </p:nvGrpSpPr>
        <p:grpSpPr>
          <a:xfrm>
            <a:off x="4637260" y="2775591"/>
            <a:ext cx="1500461" cy="1940814"/>
            <a:chOff x="388187" y="3692104"/>
            <a:chExt cx="1587261" cy="2053087"/>
          </a:xfrm>
        </p:grpSpPr>
        <p:sp>
          <p:nvSpPr>
            <p:cNvPr id="26" name="Round Same Side Corner Rectangle 25"/>
            <p:cNvSpPr/>
            <p:nvPr/>
          </p:nvSpPr>
          <p:spPr>
            <a:xfrm rot="10800000">
              <a:off x="388187" y="3692104"/>
              <a:ext cx="1587261" cy="2053087"/>
            </a:xfrm>
            <a:prstGeom prst="round2Same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7" name="TextBox 26"/>
            <p:cNvSpPr txBox="1"/>
            <p:nvPr/>
          </p:nvSpPr>
          <p:spPr>
            <a:xfrm>
              <a:off x="448572" y="3923984"/>
              <a:ext cx="1500998" cy="147732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lstStyle>
            <a:p>
              <a:r>
                <a:rPr lang="en-US" sz="1350" dirty="0">
                  <a:latin typeface="Century Gothic" panose="020B0502020202020204" pitchFamily="34" charset="0"/>
                </a:rPr>
                <a:t>Build an SDOH dream team</a:t>
              </a:r>
            </a:p>
          </p:txBody>
        </p:sp>
      </p:grpSp>
      <p:grpSp>
        <p:nvGrpSpPr>
          <p:cNvPr id="28" name="Group 27"/>
          <p:cNvGrpSpPr>
            <a:grpSpLocks noChangeAspect="1"/>
          </p:cNvGrpSpPr>
          <p:nvPr/>
        </p:nvGrpSpPr>
        <p:grpSpPr>
          <a:xfrm>
            <a:off x="6267707" y="2775591"/>
            <a:ext cx="1500461" cy="1940814"/>
            <a:chOff x="388187" y="3692104"/>
            <a:chExt cx="1587261" cy="2053087"/>
          </a:xfrm>
        </p:grpSpPr>
        <p:sp>
          <p:nvSpPr>
            <p:cNvPr id="29" name="Round Same Side Corner Rectangle 28"/>
            <p:cNvSpPr/>
            <p:nvPr/>
          </p:nvSpPr>
          <p:spPr>
            <a:xfrm rot="10800000">
              <a:off x="388187" y="3692104"/>
              <a:ext cx="1587261" cy="2053087"/>
            </a:xfrm>
            <a:prstGeom prst="round2Same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30" name="TextBox 29"/>
            <p:cNvSpPr txBox="1"/>
            <p:nvPr/>
          </p:nvSpPr>
          <p:spPr>
            <a:xfrm>
              <a:off x="448572" y="3923984"/>
              <a:ext cx="1500998" cy="147732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lstStyle>
            <a:p>
              <a:r>
                <a:rPr lang="en-US" sz="1350" dirty="0">
                  <a:latin typeface="Century Gothic" panose="020B0502020202020204" pitchFamily="34" charset="0"/>
                </a:rPr>
                <a:t>Get data and make it work for you</a:t>
              </a:r>
            </a:p>
          </p:txBody>
        </p:sp>
      </p:grpSp>
      <p:pic>
        <p:nvPicPr>
          <p:cNvPr id="6" name="Graphic 5" descr="Map with pin">
            <a:extLst>
              <a:ext uri="{FF2B5EF4-FFF2-40B4-BE49-F238E27FC236}">
                <a16:creationId xmlns="" xmlns:a16="http://schemas.microsoft.com/office/drawing/2014/main" id="{192F8648-D55D-D447-B227-5679334124B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08403" y="1621520"/>
            <a:ext cx="1097280" cy="1097280"/>
          </a:xfrm>
          <a:prstGeom prst="rect">
            <a:avLst/>
          </a:prstGeom>
        </p:spPr>
      </p:pic>
      <p:pic>
        <p:nvPicPr>
          <p:cNvPr id="10" name="Graphic 9" descr="Upward trend">
            <a:extLst>
              <a:ext uri="{FF2B5EF4-FFF2-40B4-BE49-F238E27FC236}">
                <a16:creationId xmlns="" xmlns:a16="http://schemas.microsoft.com/office/drawing/2014/main" id="{FAE0C057-2AD6-DF4B-A7FB-77D484AB679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485606" y="1621520"/>
            <a:ext cx="1097280" cy="1097280"/>
          </a:xfrm>
          <a:prstGeom prst="rect">
            <a:avLst/>
          </a:prstGeom>
        </p:spPr>
      </p:pic>
      <p:pic>
        <p:nvPicPr>
          <p:cNvPr id="15" name="Graphic 14" descr="Satellite dish">
            <a:extLst>
              <a:ext uri="{FF2B5EF4-FFF2-40B4-BE49-F238E27FC236}">
                <a16:creationId xmlns="" xmlns:a16="http://schemas.microsoft.com/office/drawing/2014/main" id="{75860517-0439-C446-B665-AEA3C76276F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594006" y="1677672"/>
            <a:ext cx="1097280" cy="1097280"/>
          </a:xfrm>
          <a:prstGeom prst="rect">
            <a:avLst/>
          </a:prstGeom>
        </p:spPr>
      </p:pic>
      <p:pic>
        <p:nvPicPr>
          <p:cNvPr id="17" name="Graphic 16" descr="Baseball">
            <a:extLst>
              <a:ext uri="{FF2B5EF4-FFF2-40B4-BE49-F238E27FC236}">
                <a16:creationId xmlns="" xmlns:a16="http://schemas.microsoft.com/office/drawing/2014/main" id="{47AEE7D3-C756-224D-946B-0238892F82E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822801" y="1621520"/>
            <a:ext cx="1097280" cy="1097280"/>
          </a:xfrm>
          <a:prstGeom prst="rect">
            <a:avLst/>
          </a:prstGeom>
        </p:spPr>
      </p:pic>
    </p:spTree>
    <p:extLst>
      <p:ext uri="{BB962C8B-B14F-4D97-AF65-F5344CB8AC3E}">
        <p14:creationId xmlns:p14="http://schemas.microsoft.com/office/powerpoint/2010/main" val="38533485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0492"/>
            <a:ext cx="9144000" cy="1815882"/>
          </a:xfrm>
          <a:prstGeom prst="rect">
            <a:avLst/>
          </a:prstGeom>
        </p:spPr>
        <p:txBody>
          <a:bodyPr wrap="square">
            <a:spAutoFit/>
          </a:bodyPr>
          <a:lstStyle/>
          <a:p>
            <a:pPr algn="ctr"/>
            <a:r>
              <a:rPr lang="en-US" sz="2800" b="1" dirty="0" smtClean="0">
                <a:latin typeface="Helvetica" charset="0"/>
                <a:ea typeface="Helvetica" charset="0"/>
                <a:cs typeface="Helvetica" charset="0"/>
              </a:rPr>
              <a:t>From </a:t>
            </a:r>
            <a:r>
              <a:rPr lang="en-US" sz="2800" b="1" dirty="0">
                <a:latin typeface="Helvetica" charset="0"/>
                <a:ea typeface="Helvetica" charset="0"/>
                <a:cs typeface="Helvetica" charset="0"/>
              </a:rPr>
              <a:t>Good Intentions to Action: </a:t>
            </a:r>
            <a:r>
              <a:rPr lang="en-US" sz="2800" b="1" dirty="0" smtClean="0">
                <a:latin typeface="Helvetica" charset="0"/>
                <a:ea typeface="Helvetica" charset="0"/>
                <a:cs typeface="Helvetica" charset="0"/>
              </a:rPr>
              <a:t/>
            </a:r>
            <a:br>
              <a:rPr lang="en-US" sz="2800" b="1" dirty="0" smtClean="0">
                <a:latin typeface="Helvetica" charset="0"/>
                <a:ea typeface="Helvetica" charset="0"/>
                <a:cs typeface="Helvetica" charset="0"/>
              </a:rPr>
            </a:br>
            <a:r>
              <a:rPr lang="en-US" sz="2800" b="1" dirty="0" smtClean="0">
                <a:latin typeface="Helvetica" charset="0"/>
                <a:ea typeface="Helvetica" charset="0"/>
                <a:cs typeface="Helvetica" charset="0"/>
              </a:rPr>
              <a:t>Tools </a:t>
            </a:r>
            <a:r>
              <a:rPr lang="en-US" sz="2800" b="1" dirty="0">
                <a:latin typeface="Helvetica" charset="0"/>
                <a:ea typeface="Helvetica" charset="0"/>
                <a:cs typeface="Helvetica" charset="0"/>
              </a:rPr>
              <a:t>and Systems Approaches to </a:t>
            </a:r>
            <a:r>
              <a:rPr lang="en-US" sz="2800" b="1" dirty="0" smtClean="0">
                <a:latin typeface="Helvetica" charset="0"/>
                <a:ea typeface="Helvetica" charset="0"/>
                <a:cs typeface="Helvetica" charset="0"/>
              </a:rPr>
              <a:t>Address</a:t>
            </a:r>
          </a:p>
          <a:p>
            <a:pPr algn="ctr"/>
            <a:r>
              <a:rPr lang="en-US" sz="2800" b="1" dirty="0" smtClean="0">
                <a:latin typeface="Helvetica" charset="0"/>
                <a:ea typeface="Helvetica" charset="0"/>
                <a:cs typeface="Helvetica" charset="0"/>
              </a:rPr>
              <a:t>Social </a:t>
            </a:r>
            <a:r>
              <a:rPr lang="en-US" sz="2800" b="1" dirty="0">
                <a:latin typeface="Helvetica" charset="0"/>
                <a:ea typeface="Helvetica" charset="0"/>
                <a:cs typeface="Helvetica" charset="0"/>
              </a:rPr>
              <a:t>Determinants and Injustice in Health</a:t>
            </a:r>
            <a:r>
              <a:rPr lang="en-US" sz="2800" dirty="0">
                <a:latin typeface="Helvetica" charset="0"/>
                <a:ea typeface="Helvetica" charset="0"/>
                <a:cs typeface="Helvetica" charset="0"/>
              </a:rPr>
              <a:t/>
            </a:r>
            <a:br>
              <a:rPr lang="en-US" sz="2800" dirty="0">
                <a:latin typeface="Helvetica" charset="0"/>
                <a:ea typeface="Helvetica" charset="0"/>
                <a:cs typeface="Helvetica" charset="0"/>
              </a:rPr>
            </a:br>
            <a:endParaRPr lang="en-US" sz="2800" dirty="0">
              <a:latin typeface="Helvetica" charset="0"/>
              <a:ea typeface="Helvetica" charset="0"/>
              <a:cs typeface="Helvetica" charset="0"/>
            </a:endParaRPr>
          </a:p>
        </p:txBody>
      </p:sp>
    </p:spTree>
    <p:extLst>
      <p:ext uri="{BB962C8B-B14F-4D97-AF65-F5344CB8AC3E}">
        <p14:creationId xmlns:p14="http://schemas.microsoft.com/office/powerpoint/2010/main" val="937177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5829299" y="864108"/>
            <a:ext cx="3240102" cy="3999620"/>
          </a:xfrm>
          <a:prstGeom prst="rect">
            <a:avLst/>
          </a:prstGeom>
          <a:solidFill>
            <a:srgbClr val="FFFFF3"/>
          </a:solidFill>
          <a:ln>
            <a:solidFill>
              <a:schemeClr val="accent5">
                <a:lumMod val="20000"/>
                <a:lumOff val="80000"/>
              </a:schemeClr>
            </a:solidFill>
          </a:ln>
        </p:spPr>
        <p:txBody>
          <a:bodyPr>
            <a:noAutofit/>
          </a:bodyPr>
          <a:lst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385763" indent="-385763">
              <a:lnSpc>
                <a:spcPct val="100000"/>
              </a:lnSpc>
              <a:spcBef>
                <a:spcPts val="1350"/>
              </a:spcBef>
              <a:buFont typeface="+mj-lt"/>
              <a:buAutoNum type="arabicPeriod"/>
            </a:pPr>
            <a:endParaRPr lang="en-US" sz="150" dirty="0">
              <a:latin typeface="Calibri" panose="020F0502020204030204" pitchFamily="34" charset="0"/>
              <a:cs typeface="Calibri" panose="020F0502020204030204" pitchFamily="34" charset="0"/>
            </a:endParaRPr>
          </a:p>
          <a:p>
            <a:pPr marL="385763" indent="-385763">
              <a:lnSpc>
                <a:spcPct val="100000"/>
              </a:lnSpc>
              <a:spcBef>
                <a:spcPts val="1350"/>
              </a:spcBef>
              <a:buFont typeface="+mj-lt"/>
              <a:buAutoNum type="arabicPeriod"/>
            </a:pPr>
            <a:r>
              <a:rPr lang="en-US" sz="2100" dirty="0">
                <a:latin typeface="Calibri" panose="020F0502020204030204" pitchFamily="34" charset="0"/>
                <a:cs typeface="Calibri" panose="020F0502020204030204" pitchFamily="34" charset="0"/>
              </a:rPr>
              <a:t>Very high cost</a:t>
            </a:r>
          </a:p>
          <a:p>
            <a:pPr marL="385763" indent="-385763">
              <a:lnSpc>
                <a:spcPct val="100000"/>
              </a:lnSpc>
              <a:spcBef>
                <a:spcPts val="1350"/>
              </a:spcBef>
              <a:buFont typeface="+mj-lt"/>
              <a:buAutoNum type="arabicPeriod"/>
            </a:pPr>
            <a:r>
              <a:rPr lang="en-US" sz="2100" dirty="0">
                <a:latin typeface="Calibri" panose="020F0502020204030204" pitchFamily="34" charset="0"/>
                <a:cs typeface="Calibri" panose="020F0502020204030204" pitchFamily="34" charset="0"/>
              </a:rPr>
              <a:t>Very poor access</a:t>
            </a:r>
          </a:p>
          <a:p>
            <a:pPr marL="385763" indent="-385763">
              <a:lnSpc>
                <a:spcPct val="100000"/>
              </a:lnSpc>
              <a:spcBef>
                <a:spcPts val="1350"/>
              </a:spcBef>
              <a:buFont typeface="+mj-lt"/>
              <a:buAutoNum type="arabicPeriod"/>
            </a:pPr>
            <a:r>
              <a:rPr lang="en-US" sz="2100" dirty="0">
                <a:latin typeface="Calibri" panose="020F0502020204030204" pitchFamily="34" charset="0"/>
                <a:cs typeface="Calibri" panose="020F0502020204030204" pitchFamily="34" charset="0"/>
              </a:rPr>
              <a:t>Poor population-based health outcomes</a:t>
            </a:r>
          </a:p>
          <a:p>
            <a:pPr marL="385763" indent="-385763">
              <a:lnSpc>
                <a:spcPct val="100000"/>
              </a:lnSpc>
              <a:spcBef>
                <a:spcPts val="1350"/>
              </a:spcBef>
              <a:buFont typeface="+mj-lt"/>
              <a:buAutoNum type="arabicPeriod"/>
            </a:pPr>
            <a:r>
              <a:rPr lang="en-US" sz="2100" dirty="0">
                <a:latin typeface="Calibri" panose="020F0502020204030204" pitchFamily="34" charset="0"/>
                <a:cs typeface="Calibri" panose="020F0502020204030204" pitchFamily="34" charset="0"/>
              </a:rPr>
              <a:t>Very poor outcomes for children and women of childbearing age</a:t>
            </a:r>
          </a:p>
          <a:p>
            <a:pPr marL="385763" indent="-385763">
              <a:lnSpc>
                <a:spcPct val="100000"/>
              </a:lnSpc>
              <a:spcBef>
                <a:spcPts val="1350"/>
              </a:spcBef>
              <a:buFont typeface="+mj-lt"/>
              <a:buAutoNum type="arabicPeriod"/>
            </a:pPr>
            <a:r>
              <a:rPr lang="en-US" sz="2100" dirty="0">
                <a:latin typeface="Calibri" panose="020F0502020204030204" pitchFamily="34" charset="0"/>
                <a:cs typeface="Calibri" panose="020F0502020204030204" pitchFamily="34" charset="0"/>
              </a:rPr>
              <a:t>Waning primary care career choice</a:t>
            </a:r>
            <a:endParaRPr lang="en-US" sz="21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42172" b="25817"/>
          <a:stretch/>
        </p:blipFill>
        <p:spPr>
          <a:xfrm>
            <a:off x="56477" y="-10944"/>
            <a:ext cx="3005700" cy="3093111"/>
          </a:xfrm>
          <a:prstGeom prst="rect">
            <a:avLst/>
          </a:prstGeom>
        </p:spPr>
      </p:pic>
      <p:sp>
        <p:nvSpPr>
          <p:cNvPr id="6" name="Hexagon 5"/>
          <p:cNvSpPr/>
          <p:nvPr/>
        </p:nvSpPr>
        <p:spPr>
          <a:xfrm rot="5400000">
            <a:off x="-163147" y="1918177"/>
            <a:ext cx="3444949" cy="3005699"/>
          </a:xfrm>
          <a:prstGeom prst="hexagon">
            <a:avLst/>
          </a:prstGeom>
          <a:solidFill>
            <a:srgbClr val="E0C1FF"/>
          </a:solidFill>
          <a:ln w="41275" cap="rnd">
            <a:gradFill flip="none" rotWithShape="1">
              <a:gsLst>
                <a:gs pos="0">
                  <a:srgbClr val="5100A2"/>
                </a:gs>
                <a:gs pos="45000">
                  <a:srgbClr val="E0C1FF"/>
                </a:gs>
                <a:gs pos="66000">
                  <a:srgbClr val="7030A0"/>
                </a:gs>
                <a:gs pos="100000">
                  <a:srgbClr val="C993FF"/>
                </a:gs>
              </a:gsLst>
              <a:path path="circle">
                <a:fillToRect l="100000" b="100000"/>
              </a:path>
              <a:tileRect t="-100000" r="-100000"/>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0" y="1909073"/>
            <a:ext cx="3180591" cy="3003386"/>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SDOH </a:t>
            </a:r>
          </a:p>
          <a:p>
            <a:pPr algn="ctr"/>
            <a: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System Approaches</a:t>
            </a:r>
          </a:p>
          <a:p>
            <a:pPr algn="ctr"/>
            <a:endParaRPr lang="en-US" sz="1200" dirty="0">
              <a:solidFill>
                <a:srgbClr val="1F004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Aft>
                <a:spcPts val="450"/>
              </a:spcAft>
            </a:pPr>
            <a:r>
              <a:rPr lang="en-US" sz="195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Care Coordination</a:t>
            </a:r>
          </a:p>
          <a:p>
            <a:pPr algn="ctr">
              <a:spcAft>
                <a:spcPts val="450"/>
              </a:spcAft>
            </a:pPr>
            <a:r>
              <a:rPr lang="en-US" sz="19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Hotspotting</a:t>
            </a:r>
          </a:p>
          <a:p>
            <a:pPr algn="ctr">
              <a:spcAft>
                <a:spcPts val="450"/>
              </a:spcAft>
            </a:pPr>
            <a:r>
              <a:rPr lang="en-US" sz="1950" dirty="0">
                <a:solidFill>
                  <a:srgbClr val="008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Community Care Collaborations</a:t>
            </a:r>
          </a:p>
          <a:p>
            <a:pPr algn="ctr">
              <a:spcAft>
                <a:spcPts val="450"/>
              </a:spcAft>
            </a:pPr>
            <a:endParaRPr lang="en-US" sz="300" dirty="0">
              <a:solidFill>
                <a:srgbClr val="008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1500" dirty="0">
                <a:effectLst>
                  <a:outerShdw blurRad="38100" dist="38100" dir="2700000" algn="tl">
                    <a:srgbClr val="000000">
                      <a:alpha val="43137"/>
                    </a:srgbClr>
                  </a:outerShdw>
                </a:effectLst>
                <a:latin typeface="+mj-lt"/>
              </a:rPr>
              <a:t>Jerry Kruse, MD, MSPH</a:t>
            </a:r>
          </a:p>
          <a:p>
            <a:pPr algn="ctr"/>
            <a:endParaRPr lang="en-US" sz="600" dirty="0">
              <a:effectLst>
                <a:outerShdw blurRad="38100" dist="38100" dir="2700000" algn="tl">
                  <a:srgbClr val="000000">
                    <a:alpha val="43137"/>
                  </a:srgbClr>
                </a:outerShdw>
              </a:effectLst>
              <a:latin typeface="+mj-lt"/>
            </a:endParaRPr>
          </a:p>
          <a:p>
            <a:pPr algn="ctr"/>
            <a:r>
              <a:rPr lang="en-US" sz="1050" dirty="0">
                <a:effectLst>
                  <a:outerShdw blurRad="38100" dist="38100" dir="2700000" algn="tl">
                    <a:srgbClr val="000000">
                      <a:alpha val="43137"/>
                    </a:srgbClr>
                  </a:outerShdw>
                </a:effectLst>
                <a:latin typeface="+mj-lt"/>
              </a:rPr>
              <a:t>December 2018</a:t>
            </a:r>
          </a:p>
        </p:txBody>
      </p:sp>
      <p:sp>
        <p:nvSpPr>
          <p:cNvPr id="8" name="Rectangle 4"/>
          <p:cNvSpPr txBox="1">
            <a:spLocks noChangeArrowheads="1"/>
          </p:cNvSpPr>
          <p:nvPr/>
        </p:nvSpPr>
        <p:spPr>
          <a:xfrm>
            <a:off x="5829300" y="8068"/>
            <a:ext cx="3240101" cy="856040"/>
          </a:xfrm>
          <a:prstGeom prst="rect">
            <a:avLst/>
          </a:prstGeom>
          <a:solidFill>
            <a:srgbClr val="340068"/>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50" b="1" dirty="0">
              <a:solidFill>
                <a:schemeClr val="bg1"/>
              </a:solidFill>
              <a:effectLst>
                <a:outerShdw blurRad="38100" dist="38100" dir="2700000" algn="tl">
                  <a:srgbClr val="000000">
                    <a:alpha val="43137"/>
                  </a:srgbClr>
                </a:outerShdw>
              </a:effectLst>
              <a:latin typeface="Times New Roman" pitchFamily="18" charset="0"/>
            </a:endParaRPr>
          </a:p>
          <a:p>
            <a:r>
              <a:rPr lang="en-US" sz="1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State of the US Health Care </a:t>
            </a:r>
          </a:p>
          <a:p>
            <a:r>
              <a:rPr lang="en-US" sz="18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Need for Change  -  2005</a:t>
            </a:r>
            <a:r>
              <a:rPr lang="en-US" sz="1800" b="1" dirty="0">
                <a:effectLst>
                  <a:outerShdw blurRad="38100" dist="38100" dir="2700000" algn="tl">
                    <a:srgbClr val="000000">
                      <a:alpha val="43137"/>
                    </a:srgbClr>
                  </a:outerShdw>
                </a:effectLst>
                <a:latin typeface="Times New Roman" pitchFamily="18" charset="0"/>
              </a:rPr>
              <a:t/>
            </a:r>
            <a:br>
              <a:rPr lang="en-US" sz="1800" b="1" dirty="0">
                <a:effectLst>
                  <a:outerShdw blurRad="38100" dist="38100" dir="2700000" algn="tl">
                    <a:srgbClr val="000000">
                      <a:alpha val="43137"/>
                    </a:srgbClr>
                  </a:outerShdw>
                </a:effectLst>
                <a:latin typeface="Times New Roman" pitchFamily="18" charset="0"/>
              </a:rPr>
            </a:br>
            <a:endParaRPr lang="en-US" sz="1800" b="1" dirty="0">
              <a:effectLst>
                <a:outerShdw blurRad="38100" dist="38100" dir="2700000" algn="tl">
                  <a:srgbClr val="000000">
                    <a:alpha val="43137"/>
                  </a:srgbClr>
                </a:outerShdw>
              </a:effectLst>
              <a:latin typeface="Times New Roman" pitchFamily="18" charset="0"/>
            </a:endParaRPr>
          </a:p>
        </p:txBody>
      </p:sp>
      <p:cxnSp>
        <p:nvCxnSpPr>
          <p:cNvPr id="10" name="Straight Connector 9"/>
          <p:cNvCxnSpPr/>
          <p:nvPr/>
        </p:nvCxnSpPr>
        <p:spPr>
          <a:xfrm>
            <a:off x="159488" y="2791046"/>
            <a:ext cx="2735226"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Content Placeholder 4"/>
          <p:cNvPicPr>
            <a:picLocks/>
          </p:cNvPicPr>
          <p:nvPr/>
        </p:nvPicPr>
        <p:blipFill rotWithShape="1">
          <a:blip r:embed="rId4" cstate="print">
            <a:lum bright="17000" contrast="14000"/>
            <a:extLst>
              <a:ext uri="{28A0092B-C50C-407E-A947-70E740481C1C}">
                <a14:useLocalDpi xmlns:a14="http://schemas.microsoft.com/office/drawing/2010/main" val="0"/>
              </a:ext>
            </a:extLst>
          </a:blip>
          <a:srcRect r="12376"/>
          <a:stretch/>
        </p:blipFill>
        <p:spPr>
          <a:xfrm>
            <a:off x="3448623" y="8069"/>
            <a:ext cx="1994231" cy="1750867"/>
          </a:xfrm>
          <a:prstGeom prst="rect">
            <a:avLst/>
          </a:prstGeom>
          <a:ln w="50800">
            <a:solidFill>
              <a:schemeClr val="tx1"/>
            </a:solidFill>
          </a:ln>
          <a:effectLst>
            <a:outerShdw blurRad="50800" dist="63500" dir="2700000" algn="tl" rotWithShape="0">
              <a:schemeClr val="tx2">
                <a:alpha val="65000"/>
              </a:schemeClr>
            </a:outerShdw>
          </a:effectLst>
        </p:spPr>
      </p:pic>
      <p:pic>
        <p:nvPicPr>
          <p:cNvPr id="14" name="Picture 13"/>
          <p:cNvPicPr>
            <a:picLocks noChangeAspect="1"/>
          </p:cNvPicPr>
          <p:nvPr/>
        </p:nvPicPr>
        <p:blipFill rotWithShape="1">
          <a:blip r:embed="rId5"/>
          <a:srcRect l="17303" t="2816" r="2242" b="3928"/>
          <a:stretch/>
        </p:blipFill>
        <p:spPr>
          <a:xfrm>
            <a:off x="3448622" y="1792452"/>
            <a:ext cx="2006453" cy="1628574"/>
          </a:xfrm>
          <a:prstGeom prst="rect">
            <a:avLst/>
          </a:prstGeom>
          <a:noFill/>
          <a:ln w="50800">
            <a:solidFill>
              <a:schemeClr val="tx1"/>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1312" y="3692046"/>
            <a:ext cx="2061782" cy="1171682"/>
          </a:xfrm>
          <a:prstGeom prst="rect">
            <a:avLst/>
          </a:prstGeom>
        </p:spPr>
      </p:pic>
    </p:spTree>
    <p:extLst>
      <p:ext uri="{BB962C8B-B14F-4D97-AF65-F5344CB8AC3E}">
        <p14:creationId xmlns:p14="http://schemas.microsoft.com/office/powerpoint/2010/main" val="1202277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1" y="780933"/>
            <a:ext cx="3136446" cy="4362567"/>
          </a:xfrm>
          <a:prstGeom prst="rect">
            <a:avLst/>
          </a:prstGeom>
          <a:solidFill>
            <a:schemeClr val="tx2">
              <a:lumMod val="20000"/>
              <a:lumOff val="80000"/>
            </a:schemeClr>
          </a:solidFill>
          <a:ln w="47625">
            <a:solidFill>
              <a:schemeClr val="tx1"/>
            </a:solidFill>
          </a:ln>
        </p:spPr>
        <p:txBody>
          <a:bodyPr>
            <a:normAutofit fontScale="92500" lnSpcReduction="10000"/>
          </a:bodyPr>
          <a:lst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457200" indent="-457200">
              <a:lnSpc>
                <a:spcPct val="100000"/>
              </a:lnSpc>
              <a:buFontTx/>
              <a:buAutoNum type="arabicPeriod"/>
            </a:pPr>
            <a:r>
              <a:rPr lang="en-US" sz="1950" dirty="0">
                <a:latin typeface="Calibri" panose="020F0502020204030204" pitchFamily="34" charset="0"/>
                <a:cs typeface="Calibri" panose="020F0502020204030204" pitchFamily="34" charset="0"/>
              </a:rPr>
              <a:t>Regional planning and resource allocation</a:t>
            </a:r>
          </a:p>
          <a:p>
            <a:pPr marL="457200" indent="-457200">
              <a:lnSpc>
                <a:spcPct val="100000"/>
              </a:lnSpc>
              <a:buFontTx/>
              <a:buAutoNum type="arabicPeriod"/>
            </a:pPr>
            <a:r>
              <a:rPr lang="en-US" sz="1950" dirty="0">
                <a:latin typeface="Calibri" panose="020F0502020204030204" pitchFamily="34" charset="0"/>
                <a:cs typeface="Calibri" panose="020F0502020204030204" pitchFamily="34" charset="0"/>
              </a:rPr>
              <a:t>Universal health insurance </a:t>
            </a:r>
          </a:p>
          <a:p>
            <a:pPr marL="457200" indent="-457200">
              <a:lnSpc>
                <a:spcPct val="100000"/>
              </a:lnSpc>
              <a:buFontTx/>
              <a:buAutoNum type="arabicPeriod"/>
            </a:pPr>
            <a:r>
              <a:rPr lang="en-US" sz="1950" dirty="0">
                <a:latin typeface="Calibri" panose="020F0502020204030204" pitchFamily="34" charset="0"/>
                <a:cs typeface="Calibri" panose="020F0502020204030204" pitchFamily="34" charset="0"/>
              </a:rPr>
              <a:t>Highly regulated health insurance function</a:t>
            </a:r>
          </a:p>
          <a:p>
            <a:pPr marL="457200" indent="-457200">
              <a:lnSpc>
                <a:spcPct val="100000"/>
              </a:lnSpc>
              <a:buFontTx/>
              <a:buAutoNum type="arabicPeriod"/>
            </a:pPr>
            <a:r>
              <a:rPr lang="en-US" sz="1950" dirty="0">
                <a:latin typeface="Calibri" panose="020F0502020204030204" pitchFamily="34" charset="0"/>
                <a:cs typeface="Calibri" panose="020F0502020204030204" pitchFamily="34" charset="0"/>
              </a:rPr>
              <a:t>No out-of-pocket expenses for primary care </a:t>
            </a:r>
          </a:p>
          <a:p>
            <a:pPr marL="457200" indent="-457200">
              <a:lnSpc>
                <a:spcPct val="100000"/>
              </a:lnSpc>
              <a:buFontTx/>
              <a:buAutoNum type="arabicPeriod"/>
            </a:pPr>
            <a:r>
              <a:rPr lang="en-US" sz="1950" dirty="0">
                <a:latin typeface="Calibri" panose="020F0502020204030204" pitchFamily="34" charset="0"/>
                <a:cs typeface="Calibri" panose="020F0502020204030204" pitchFamily="34" charset="0"/>
              </a:rPr>
              <a:t>Narrow range of physician incomes</a:t>
            </a:r>
          </a:p>
          <a:p>
            <a:pPr marL="457200" indent="-457200">
              <a:lnSpc>
                <a:spcPct val="100000"/>
              </a:lnSpc>
              <a:buFontTx/>
              <a:buAutoNum type="arabicPeriod"/>
            </a:pPr>
            <a:r>
              <a:rPr lang="en-US" sz="1950" dirty="0">
                <a:latin typeface="Calibri" panose="020F0502020204030204" pitchFamily="34" charset="0"/>
                <a:cs typeface="Calibri" panose="020F0502020204030204" pitchFamily="34" charset="0"/>
              </a:rPr>
              <a:t>High supply of primary care physicians</a:t>
            </a:r>
          </a:p>
          <a:p>
            <a:pPr marL="457200" indent="-457200">
              <a:lnSpc>
                <a:spcPct val="100000"/>
              </a:lnSpc>
              <a:buFontTx/>
              <a:buAutoNum type="arabicPeriod"/>
            </a:pPr>
            <a:r>
              <a:rPr lang="en-US" sz="1950" b="1" dirty="0">
                <a:solidFill>
                  <a:srgbClr val="006600"/>
                </a:solidFill>
                <a:latin typeface="Calibri" panose="020F0502020204030204" pitchFamily="34" charset="0"/>
                <a:cs typeface="Calibri" panose="020F0502020204030204" pitchFamily="34" charset="0"/>
              </a:rPr>
              <a:t>Relationship with a usual source of comprehensive, longitudinal medical care</a:t>
            </a:r>
          </a:p>
        </p:txBody>
      </p:sp>
      <p:sp>
        <p:nvSpPr>
          <p:cNvPr id="3" name="Rectangle 4"/>
          <p:cNvSpPr txBox="1">
            <a:spLocks noChangeArrowheads="1"/>
          </p:cNvSpPr>
          <p:nvPr/>
        </p:nvSpPr>
        <p:spPr>
          <a:xfrm>
            <a:off x="1" y="1"/>
            <a:ext cx="3136446" cy="780933"/>
          </a:xfrm>
          <a:prstGeom prst="rect">
            <a:avLst/>
          </a:prstGeom>
          <a:solidFill>
            <a:schemeClr val="accent2">
              <a:lumMod val="75000"/>
            </a:schemeClr>
          </a:solidFill>
          <a:ln w="47625">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Characteristics of Effective Systems of Care - 2005</a:t>
            </a:r>
            <a:endParaRPr lang="en-US" sz="2100" b="1" dirty="0">
              <a:solidFill>
                <a:srgbClr val="FFFF00"/>
              </a:solidFill>
              <a:effectLst>
                <a:outerShdw blurRad="38100" dist="38100" dir="2700000" algn="tl">
                  <a:srgbClr val="000000">
                    <a:alpha val="43137"/>
                  </a:srgbClr>
                </a:outerShdw>
              </a:effectLst>
              <a:latin typeface="Times New Roman" pitchFamily="18" charset="0"/>
            </a:endParaRPr>
          </a:p>
        </p:txBody>
      </p:sp>
      <p:sp>
        <p:nvSpPr>
          <p:cNvPr id="4" name="Rounded Rectangle 3"/>
          <p:cNvSpPr/>
          <p:nvPr/>
        </p:nvSpPr>
        <p:spPr>
          <a:xfrm>
            <a:off x="427211" y="4053729"/>
            <a:ext cx="2577003" cy="823640"/>
          </a:xfrm>
          <a:prstGeom prst="round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The Patient-Centered Medical Home </a:t>
            </a:r>
          </a:p>
        </p:txBody>
      </p:sp>
      <p:sp>
        <p:nvSpPr>
          <p:cNvPr id="5" name="Rectangle 3"/>
          <p:cNvSpPr txBox="1">
            <a:spLocks noChangeArrowheads="1"/>
          </p:cNvSpPr>
          <p:nvPr/>
        </p:nvSpPr>
        <p:spPr>
          <a:xfrm>
            <a:off x="3136447" y="780933"/>
            <a:ext cx="3054082" cy="4362567"/>
          </a:xfrm>
          <a:prstGeom prst="rect">
            <a:avLst/>
          </a:prstGeom>
          <a:solidFill>
            <a:srgbClr val="CCFFCC"/>
          </a:solidFill>
          <a:ln w="47625" cap="rnd">
            <a:solidFill>
              <a:schemeClr val="tx1"/>
            </a:solidFill>
            <a:prstDash val="solid"/>
          </a:ln>
        </p:spPr>
        <p:txBody>
          <a:bodyPr>
            <a:noAutofit/>
          </a:bodyPr>
          <a:lst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0" indent="0">
              <a:lnSpc>
                <a:spcPct val="110000"/>
              </a:lnSpc>
              <a:spcBef>
                <a:spcPts val="0"/>
              </a:spcBef>
              <a:spcAft>
                <a:spcPts val="450"/>
              </a:spcAft>
              <a:buNone/>
              <a:defRPr/>
            </a:pPr>
            <a:r>
              <a:rPr lang="en-US" sz="1800" dirty="0">
                <a:latin typeface="Calibri" panose="020F0502020204030204" pitchFamily="34" charset="0"/>
                <a:cs typeface="Calibri" panose="020F0502020204030204" pitchFamily="34" charset="0"/>
              </a:rPr>
              <a:t>  1.   First Contact Access                                                                                                                    </a:t>
            </a:r>
          </a:p>
          <a:p>
            <a:pPr marL="0" indent="0">
              <a:lnSpc>
                <a:spcPct val="110000"/>
              </a:lnSpc>
              <a:spcBef>
                <a:spcPts val="0"/>
              </a:spcBef>
              <a:spcAft>
                <a:spcPts val="450"/>
              </a:spcAft>
              <a:buNone/>
              <a:defRPr/>
            </a:pPr>
            <a:r>
              <a:rPr lang="en-US" sz="1800" dirty="0">
                <a:latin typeface="Calibri" panose="020F0502020204030204" pitchFamily="34" charset="0"/>
                <a:cs typeface="Calibri" panose="020F0502020204030204" pitchFamily="34" charset="0"/>
              </a:rPr>
              <a:t>  2.   Patient-focused Care Over 	Time                                                                            </a:t>
            </a:r>
          </a:p>
          <a:p>
            <a:pPr marL="0" indent="0">
              <a:lnSpc>
                <a:spcPct val="120000"/>
              </a:lnSpc>
              <a:spcBef>
                <a:spcPts val="0"/>
              </a:spcBef>
              <a:spcAft>
                <a:spcPts val="450"/>
              </a:spcAft>
              <a:buNone/>
              <a:defRPr/>
            </a:pPr>
            <a:r>
              <a:rPr lang="en-US" sz="1800" dirty="0">
                <a:latin typeface="Calibri" panose="020F0502020204030204" pitchFamily="34" charset="0"/>
                <a:cs typeface="Calibri" panose="020F0502020204030204" pitchFamily="34" charset="0"/>
              </a:rPr>
              <a:t>  3.   Comprehensive Care </a:t>
            </a:r>
            <a:r>
              <a:rPr lang="en-US" sz="1800" dirty="0">
                <a:solidFill>
                  <a:srgbClr val="0000FF"/>
                </a:solidFill>
                <a:latin typeface="Calibri" panose="020F0502020204030204" pitchFamily="34" charset="0"/>
                <a:cs typeface="Calibri" panose="020F0502020204030204" pitchFamily="34" charset="0"/>
              </a:rPr>
              <a:t>                                                                                                                       </a:t>
            </a:r>
          </a:p>
          <a:p>
            <a:pPr marL="0" indent="0">
              <a:lnSpc>
                <a:spcPct val="120000"/>
              </a:lnSpc>
              <a:spcBef>
                <a:spcPts val="0"/>
              </a:spcBef>
              <a:spcAft>
                <a:spcPts val="450"/>
              </a:spcAft>
              <a:buNone/>
              <a:defRPr/>
            </a:pPr>
            <a:r>
              <a:rPr lang="en-US" sz="1800" b="1" dirty="0">
                <a:solidFill>
                  <a:srgbClr val="0000FF"/>
                </a:solidFill>
                <a:latin typeface="Calibri" panose="020F0502020204030204" pitchFamily="34" charset="0"/>
                <a:cs typeface="Calibri" panose="020F0502020204030204" pitchFamily="34" charset="0"/>
              </a:rPr>
              <a:t>  4.   Coordinated Care     	(Integrated Care)</a:t>
            </a:r>
          </a:p>
          <a:p>
            <a:pPr marL="0" indent="0">
              <a:lnSpc>
                <a:spcPct val="120000"/>
              </a:lnSpc>
              <a:spcBef>
                <a:spcPts val="0"/>
              </a:spcBef>
              <a:spcAft>
                <a:spcPts val="450"/>
              </a:spcAft>
              <a:buNone/>
              <a:defRPr/>
            </a:pPr>
            <a:endParaRPr lang="en-US" sz="1800" b="1" dirty="0">
              <a:solidFill>
                <a:srgbClr val="0000FF"/>
              </a:solidFill>
              <a:latin typeface="Calibri" panose="020F0502020204030204" pitchFamily="34" charset="0"/>
              <a:cs typeface="Calibri" panose="020F0502020204030204" pitchFamily="34" charset="0"/>
            </a:endParaRPr>
          </a:p>
          <a:p>
            <a:pPr marL="0" indent="0">
              <a:lnSpc>
                <a:spcPct val="114000"/>
              </a:lnSpc>
              <a:spcBef>
                <a:spcPts val="0"/>
              </a:spcBef>
              <a:spcAft>
                <a:spcPts val="450"/>
              </a:spcAft>
              <a:buNone/>
            </a:pPr>
            <a:r>
              <a:rPr lang="en-US" sz="1800" b="1" dirty="0">
                <a:solidFill>
                  <a:srgbClr val="0000FF"/>
                </a:solidFill>
                <a:latin typeface="Calibri" panose="020F0502020204030204" pitchFamily="34" charset="0"/>
                <a:cs typeface="Calibri" panose="020F0502020204030204" pitchFamily="34" charset="0"/>
              </a:rPr>
              <a:t>  5.   Family Orientation</a:t>
            </a:r>
          </a:p>
          <a:p>
            <a:pPr marL="0" indent="0">
              <a:lnSpc>
                <a:spcPct val="114000"/>
              </a:lnSpc>
              <a:spcBef>
                <a:spcPts val="0"/>
              </a:spcBef>
              <a:spcAft>
                <a:spcPts val="450"/>
              </a:spcAft>
              <a:buNone/>
            </a:pPr>
            <a:r>
              <a:rPr lang="en-US" sz="1800" b="1" dirty="0">
                <a:solidFill>
                  <a:srgbClr val="0000FF"/>
                </a:solidFill>
                <a:latin typeface="Calibri" panose="020F0502020204030204" pitchFamily="34" charset="0"/>
                <a:cs typeface="Calibri" panose="020F0502020204030204" pitchFamily="34" charset="0"/>
              </a:rPr>
              <a:t>  6.   Community Orientation</a:t>
            </a:r>
            <a:r>
              <a:rPr lang="en-US" sz="1800" dirty="0">
                <a:latin typeface="Calibri" panose="020F0502020204030204" pitchFamily="34" charset="0"/>
                <a:cs typeface="Calibri" panose="020F0502020204030204" pitchFamily="34" charset="0"/>
              </a:rPr>
              <a:t> </a:t>
            </a:r>
          </a:p>
          <a:p>
            <a:pPr marL="0" indent="0">
              <a:lnSpc>
                <a:spcPct val="114000"/>
              </a:lnSpc>
              <a:spcBef>
                <a:spcPts val="0"/>
              </a:spcBef>
              <a:spcAft>
                <a:spcPts val="450"/>
              </a:spcAft>
              <a:buNone/>
            </a:pPr>
            <a:r>
              <a:rPr lang="en-US" sz="1800" dirty="0">
                <a:latin typeface="Calibri" panose="020F0502020204030204" pitchFamily="34" charset="0"/>
                <a:cs typeface="Calibri" panose="020F0502020204030204" pitchFamily="34" charset="0"/>
              </a:rPr>
              <a:t>  7.   Cultural Competence</a:t>
            </a:r>
          </a:p>
          <a:p>
            <a:pPr>
              <a:lnSpc>
                <a:spcPct val="120000"/>
              </a:lnSpc>
              <a:spcAft>
                <a:spcPts val="450"/>
              </a:spcAft>
              <a:buFont typeface="+mj-lt"/>
              <a:buAutoNum type="arabicPeriod"/>
              <a:defRPr/>
            </a:pPr>
            <a:endParaRPr lang="en-US" sz="600" dirty="0">
              <a:solidFill>
                <a:srgbClr val="008000"/>
              </a:solidFill>
              <a:latin typeface="Helvetica" pitchFamily="34" charset="0"/>
            </a:endParaRPr>
          </a:p>
          <a:p>
            <a:pPr marL="0" indent="0">
              <a:lnSpc>
                <a:spcPct val="80000"/>
              </a:lnSpc>
              <a:spcAft>
                <a:spcPts val="450"/>
              </a:spcAft>
              <a:buNone/>
              <a:defRPr/>
            </a:pPr>
            <a:endParaRPr lang="en-US" sz="1800" dirty="0">
              <a:solidFill>
                <a:srgbClr val="0000CC"/>
              </a:solidFill>
              <a:latin typeface="Arial Rounded MT Bold" pitchFamily="34" charset="0"/>
            </a:endParaRPr>
          </a:p>
        </p:txBody>
      </p:sp>
      <p:sp>
        <p:nvSpPr>
          <p:cNvPr id="6" name="Rectangle 4"/>
          <p:cNvSpPr txBox="1">
            <a:spLocks noChangeArrowheads="1"/>
          </p:cNvSpPr>
          <p:nvPr/>
        </p:nvSpPr>
        <p:spPr>
          <a:xfrm>
            <a:off x="3136447" y="1"/>
            <a:ext cx="3054082" cy="780933"/>
          </a:xfrm>
          <a:prstGeom prst="rect">
            <a:avLst/>
          </a:prstGeom>
          <a:solidFill>
            <a:srgbClr val="006600"/>
          </a:solidFill>
          <a:ln w="47625">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00" b="1" dirty="0">
                <a:solidFill>
                  <a:srgbClr val="FFFF00"/>
                </a:solidFill>
                <a:latin typeface="Calibri" panose="020F0502020204030204" pitchFamily="34" charset="0"/>
                <a:cs typeface="Calibri" panose="020F0502020204030204" pitchFamily="34" charset="0"/>
              </a:rPr>
              <a:t>The PCMH</a:t>
            </a:r>
          </a:p>
          <a:p>
            <a:pPr algn="l"/>
            <a:r>
              <a:rPr lang="en-US" sz="2100" b="1" dirty="0">
                <a:solidFill>
                  <a:srgbClr val="FFFF00"/>
                </a:solidFill>
                <a:latin typeface="Calibri" panose="020F0502020204030204" pitchFamily="34" charset="0"/>
                <a:cs typeface="Calibri" panose="020F0502020204030204" pitchFamily="34" charset="0"/>
              </a:rPr>
              <a:t>  The Essential Functions</a:t>
            </a:r>
            <a:r>
              <a:rPr lang="en-US" sz="2100" b="1"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rPr>
              <a:t>  </a:t>
            </a:r>
            <a:r>
              <a:rPr lang="en-US" sz="1800" b="1" dirty="0">
                <a:solidFill>
                  <a:schemeClr val="accent4">
                    <a:lumMod val="40000"/>
                    <a:lumOff val="60000"/>
                  </a:schemeClr>
                </a:solidFill>
                <a:effectLst>
                  <a:outerShdw blurRad="38100" dist="38100" dir="2700000" algn="tl">
                    <a:srgbClr val="000000">
                      <a:alpha val="43137"/>
                    </a:srgbClr>
                  </a:outerShdw>
                </a:effectLst>
                <a:latin typeface="Times New Roman" pitchFamily="18" charset="0"/>
              </a:rPr>
              <a:t> </a:t>
            </a:r>
            <a:r>
              <a:rPr lang="en-US" sz="2100" b="1" dirty="0">
                <a:effectLst>
                  <a:outerShdw blurRad="38100" dist="38100" dir="2700000" algn="tl">
                    <a:srgbClr val="000000">
                      <a:alpha val="43137"/>
                    </a:srgbClr>
                  </a:outerShdw>
                </a:effectLst>
                <a:latin typeface="Times New Roman" pitchFamily="18" charset="0"/>
              </a:rPr>
              <a:t/>
            </a:r>
            <a:br>
              <a:rPr lang="en-US" sz="2100" b="1" dirty="0">
                <a:effectLst>
                  <a:outerShdw blurRad="38100" dist="38100" dir="2700000" algn="tl">
                    <a:srgbClr val="000000">
                      <a:alpha val="43137"/>
                    </a:srgbClr>
                  </a:outerShdw>
                </a:effectLst>
                <a:latin typeface="Times New Roman" pitchFamily="18" charset="0"/>
              </a:rPr>
            </a:br>
            <a:endParaRPr lang="en-US" sz="600" dirty="0">
              <a:effectLst>
                <a:outerShdw blurRad="38100" dist="38100" dir="2700000" algn="tl">
                  <a:srgbClr val="000000">
                    <a:alpha val="43137"/>
                  </a:srgbClr>
                </a:outerShdw>
              </a:effectLst>
              <a:latin typeface="Times New Roman" pitchFamily="18" charset="0"/>
            </a:endParaRPr>
          </a:p>
        </p:txBody>
      </p:sp>
      <p:cxnSp>
        <p:nvCxnSpPr>
          <p:cNvPr id="11" name="Straight Connector 10"/>
          <p:cNvCxnSpPr/>
          <p:nvPr/>
        </p:nvCxnSpPr>
        <p:spPr>
          <a:xfrm flipV="1">
            <a:off x="3439237" y="3080982"/>
            <a:ext cx="2599898" cy="10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773907" y="665328"/>
            <a:ext cx="460613" cy="338840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3"/>
          <p:cNvSpPr txBox="1">
            <a:spLocks noChangeArrowheads="1"/>
          </p:cNvSpPr>
          <p:nvPr/>
        </p:nvSpPr>
        <p:spPr>
          <a:xfrm>
            <a:off x="6190528" y="780933"/>
            <a:ext cx="2953472" cy="4362567"/>
          </a:xfrm>
          <a:prstGeom prst="rect">
            <a:avLst/>
          </a:prstGeom>
          <a:solidFill>
            <a:srgbClr val="CCFFFF"/>
          </a:solidFill>
          <a:ln w="47625" cap="rnd">
            <a:solidFill>
              <a:schemeClr val="tx1"/>
            </a:solidFill>
            <a:prstDash val="solid"/>
          </a:ln>
        </p:spPr>
        <p:txBody>
          <a:bodyPr>
            <a:normAutofit/>
          </a:bodyPr>
          <a:lst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0" indent="0">
              <a:lnSpc>
                <a:spcPct val="110000"/>
              </a:lnSpc>
              <a:spcBef>
                <a:spcPts val="0"/>
              </a:spcBef>
              <a:buNone/>
              <a:defRPr/>
            </a:pPr>
            <a:r>
              <a:rPr lang="en-US" sz="1800" b="1" dirty="0">
                <a:solidFill>
                  <a:srgbClr val="0000FF"/>
                </a:solidFill>
                <a:latin typeface="Calibri" panose="020F0502020204030204" pitchFamily="34" charset="0"/>
                <a:cs typeface="Calibri" panose="020F0502020204030204" pitchFamily="34" charset="0"/>
              </a:rPr>
              <a:t>1.  Identification of High Risk,</a:t>
            </a:r>
          </a:p>
          <a:p>
            <a:pPr marL="0" indent="0">
              <a:lnSpc>
                <a:spcPct val="110000"/>
              </a:lnSpc>
              <a:spcBef>
                <a:spcPts val="0"/>
              </a:spcBef>
              <a:buNone/>
              <a:defRPr/>
            </a:pPr>
            <a:r>
              <a:rPr lang="en-US" sz="1800" b="1" dirty="0">
                <a:solidFill>
                  <a:srgbClr val="0000FF"/>
                </a:solidFill>
                <a:latin typeface="Calibri" panose="020F0502020204030204" pitchFamily="34" charset="0"/>
                <a:cs typeface="Calibri" panose="020F0502020204030204" pitchFamily="34" charset="0"/>
              </a:rPr>
              <a:t>      Highly Vulnerable,</a:t>
            </a:r>
          </a:p>
          <a:p>
            <a:pPr marL="0" indent="0">
              <a:lnSpc>
                <a:spcPct val="110000"/>
              </a:lnSpc>
              <a:spcBef>
                <a:spcPts val="0"/>
              </a:spcBef>
              <a:buNone/>
              <a:defRPr/>
            </a:pPr>
            <a:r>
              <a:rPr lang="en-US" sz="1800" b="1" dirty="0">
                <a:solidFill>
                  <a:srgbClr val="0000FF"/>
                </a:solidFill>
                <a:latin typeface="Calibri" panose="020F0502020204030204" pitchFamily="34" charset="0"/>
                <a:cs typeface="Calibri" panose="020F0502020204030204" pitchFamily="34" charset="0"/>
              </a:rPr>
              <a:t>      High Utilizers</a:t>
            </a:r>
          </a:p>
          <a:p>
            <a:pPr marL="0" indent="0">
              <a:lnSpc>
                <a:spcPct val="110000"/>
              </a:lnSpc>
              <a:spcBef>
                <a:spcPts val="0"/>
              </a:spcBef>
              <a:buNone/>
              <a:defRPr/>
            </a:pPr>
            <a:r>
              <a:rPr lang="en-US" sz="1800" b="1" dirty="0">
                <a:solidFill>
                  <a:srgbClr val="0000FF"/>
                </a:solidFill>
                <a:latin typeface="Calibri" panose="020F0502020204030204" pitchFamily="34" charset="0"/>
                <a:cs typeface="Calibri" panose="020F0502020204030204" pitchFamily="34" charset="0"/>
              </a:rPr>
              <a:t>         Top 1% - Hotspot</a:t>
            </a:r>
          </a:p>
          <a:p>
            <a:pPr marL="0" indent="0">
              <a:lnSpc>
                <a:spcPct val="110000"/>
              </a:lnSpc>
              <a:spcBef>
                <a:spcPts val="0"/>
              </a:spcBef>
              <a:buNone/>
              <a:defRPr/>
            </a:pPr>
            <a:r>
              <a:rPr lang="en-US" sz="1800" b="1" dirty="0">
                <a:solidFill>
                  <a:srgbClr val="0000FF"/>
                </a:solidFill>
                <a:latin typeface="Calibri" panose="020F0502020204030204" pitchFamily="34" charset="0"/>
                <a:cs typeface="Calibri" panose="020F0502020204030204" pitchFamily="34" charset="0"/>
              </a:rPr>
              <a:t>         Top 10% - Targeted</a:t>
            </a:r>
          </a:p>
          <a:p>
            <a:pPr marL="0" indent="0">
              <a:lnSpc>
                <a:spcPct val="110000"/>
              </a:lnSpc>
              <a:spcBef>
                <a:spcPts val="0"/>
              </a:spcBef>
              <a:buNone/>
              <a:defRPr/>
            </a:pPr>
            <a:r>
              <a:rPr lang="en-US" sz="900" dirty="0">
                <a:solidFill>
                  <a:srgbClr val="0000FF"/>
                </a:solidFill>
                <a:latin typeface="Calibri" panose="020F0502020204030204" pitchFamily="34" charset="0"/>
                <a:cs typeface="Calibri" panose="020F0502020204030204" pitchFamily="34" charset="0"/>
              </a:rPr>
              <a:t> </a:t>
            </a:r>
          </a:p>
          <a:p>
            <a:pPr marL="0" indent="0">
              <a:lnSpc>
                <a:spcPct val="110000"/>
              </a:lnSpc>
              <a:spcBef>
                <a:spcPts val="0"/>
              </a:spcBef>
              <a:spcAft>
                <a:spcPts val="900"/>
              </a:spcAft>
              <a:buNone/>
              <a:defRPr/>
            </a:pPr>
            <a:r>
              <a:rPr lang="en-US" sz="1800" dirty="0">
                <a:latin typeface="Calibri" panose="020F0502020204030204" pitchFamily="34" charset="0"/>
                <a:cs typeface="Calibri" panose="020F0502020204030204" pitchFamily="34" charset="0"/>
              </a:rPr>
              <a:t>2.  Registries                                                                           </a:t>
            </a:r>
          </a:p>
          <a:p>
            <a:pPr marL="0" indent="0">
              <a:lnSpc>
                <a:spcPct val="110000"/>
              </a:lnSpc>
              <a:spcBef>
                <a:spcPts val="0"/>
              </a:spcBef>
              <a:spcAft>
                <a:spcPts val="900"/>
              </a:spcAft>
              <a:buNone/>
              <a:defRPr/>
            </a:pPr>
            <a:r>
              <a:rPr lang="en-US" sz="1800" dirty="0">
                <a:latin typeface="Calibri" panose="020F0502020204030204" pitchFamily="34" charset="0"/>
                <a:cs typeface="Calibri" panose="020F0502020204030204" pitchFamily="34" charset="0"/>
              </a:rPr>
              <a:t>3.  Transitions of Care </a:t>
            </a:r>
          </a:p>
          <a:p>
            <a:pPr marL="0" indent="0">
              <a:lnSpc>
                <a:spcPct val="110000"/>
              </a:lnSpc>
              <a:spcBef>
                <a:spcPts val="0"/>
              </a:spcBef>
              <a:buNone/>
              <a:defRPr/>
            </a:pPr>
            <a:r>
              <a:rPr lang="en-US" sz="1800" dirty="0">
                <a:latin typeface="Calibri" panose="020F0502020204030204" pitchFamily="34" charset="0"/>
                <a:cs typeface="Calibri" panose="020F0502020204030204" pitchFamily="34" charset="0"/>
              </a:rPr>
              <a:t>4.  Specific Disease</a:t>
            </a:r>
          </a:p>
          <a:p>
            <a:pPr marL="0" indent="0">
              <a:lnSpc>
                <a:spcPct val="110000"/>
              </a:lnSpc>
              <a:spcBef>
                <a:spcPts val="0"/>
              </a:spcBef>
              <a:spcAft>
                <a:spcPts val="900"/>
              </a:spcAft>
              <a:buNone/>
              <a:defRPr/>
            </a:pPr>
            <a:r>
              <a:rPr lang="en-US" sz="1800" dirty="0">
                <a:latin typeface="Calibri" panose="020F0502020204030204" pitchFamily="34" charset="0"/>
                <a:cs typeface="Calibri" panose="020F0502020204030204" pitchFamily="34" charset="0"/>
              </a:rPr>
              <a:t>      Management Programs</a:t>
            </a:r>
          </a:p>
          <a:p>
            <a:pPr marL="0" indent="0">
              <a:lnSpc>
                <a:spcPct val="110000"/>
              </a:lnSpc>
              <a:spcBef>
                <a:spcPts val="0"/>
              </a:spcBef>
              <a:spcAft>
                <a:spcPts val="900"/>
              </a:spcAft>
              <a:buNone/>
              <a:defRPr/>
            </a:pPr>
            <a:r>
              <a:rPr lang="en-US" sz="1800" dirty="0">
                <a:latin typeface="Calibri" panose="020F0502020204030204" pitchFamily="34" charset="0"/>
                <a:cs typeface="Calibri" panose="020F0502020204030204" pitchFamily="34" charset="0"/>
              </a:rPr>
              <a:t>5.  Navigators                    </a:t>
            </a:r>
            <a:r>
              <a:rPr lang="en-US" sz="1950" dirty="0">
                <a:latin typeface="Calibri" panose="020F0502020204030204" pitchFamily="34" charset="0"/>
                <a:cs typeface="Calibri" panose="020F0502020204030204" pitchFamily="34" charset="0"/>
              </a:rPr>
              <a:t>                                                                                                </a:t>
            </a:r>
            <a:r>
              <a:rPr lang="en-US" sz="1950" dirty="0">
                <a:latin typeface="Arial Rounded MT Bold" pitchFamily="34" charset="0"/>
              </a:rPr>
              <a:t>	</a:t>
            </a:r>
            <a:endParaRPr lang="en-US" sz="1950" dirty="0">
              <a:solidFill>
                <a:srgbClr val="0000CC"/>
              </a:solidFill>
              <a:latin typeface="Arial Rounded MT Bold" pitchFamily="34" charset="0"/>
            </a:endParaRPr>
          </a:p>
        </p:txBody>
      </p:sp>
      <p:sp>
        <p:nvSpPr>
          <p:cNvPr id="15" name="Rectangle 4"/>
          <p:cNvSpPr txBox="1">
            <a:spLocks noChangeArrowheads="1"/>
          </p:cNvSpPr>
          <p:nvPr/>
        </p:nvSpPr>
        <p:spPr>
          <a:xfrm>
            <a:off x="6190529" y="1"/>
            <a:ext cx="2953472" cy="780933"/>
          </a:xfrm>
          <a:prstGeom prst="rect">
            <a:avLst/>
          </a:prstGeom>
          <a:solidFill>
            <a:srgbClr val="0000FF"/>
          </a:solidFill>
          <a:ln w="47625">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00" b="1" dirty="0">
                <a:solidFill>
                  <a:srgbClr val="FFFF00"/>
                </a:solidFill>
                <a:latin typeface="Calibri" panose="020F0502020204030204" pitchFamily="34" charset="0"/>
                <a:cs typeface="Calibri" panose="020F0502020204030204" pitchFamily="34" charset="0"/>
              </a:rPr>
              <a:t>Care Coordination          at SIU Medicine</a:t>
            </a:r>
            <a:endParaRPr lang="en-US" sz="600" dirty="0">
              <a:solidFill>
                <a:srgbClr val="FFFF00"/>
              </a:solidFill>
              <a:effectLst>
                <a:outerShdw blurRad="38100" dist="38100" dir="2700000" algn="tl">
                  <a:srgbClr val="000000">
                    <a:alpha val="43137"/>
                  </a:srgbClr>
                </a:outerShdw>
              </a:effectLst>
              <a:latin typeface="Times New Roman" pitchFamily="18" charset="0"/>
            </a:endParaRPr>
          </a:p>
        </p:txBody>
      </p:sp>
      <p:sp>
        <p:nvSpPr>
          <p:cNvPr id="16" name="Rounded Rectangle 15"/>
          <p:cNvSpPr/>
          <p:nvPr/>
        </p:nvSpPr>
        <p:spPr>
          <a:xfrm>
            <a:off x="3287842" y="2138578"/>
            <a:ext cx="2845121" cy="2363498"/>
          </a:xfrm>
          <a:prstGeom prst="roundRect">
            <a:avLst/>
          </a:prstGeom>
          <a:solidFill>
            <a:srgbClr val="0000FF"/>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Coordinated and Integrated Care</a:t>
            </a:r>
          </a:p>
          <a:p>
            <a:pPr algn="ctr"/>
            <a:endParaRPr lang="en-US" sz="2400" b="1" dirty="0">
              <a:solidFill>
                <a:srgbClr val="FFFF00"/>
              </a:solidFill>
            </a:endParaRPr>
          </a:p>
          <a:p>
            <a:pPr algn="ctr"/>
            <a:r>
              <a:rPr lang="en-US" sz="1650" b="1" dirty="0">
                <a:solidFill>
                  <a:srgbClr val="FFFF00"/>
                </a:solidFill>
              </a:rPr>
              <a:t>Family Orientation</a:t>
            </a:r>
          </a:p>
          <a:p>
            <a:pPr algn="ctr"/>
            <a:endParaRPr lang="en-US" sz="600" b="1" dirty="0">
              <a:solidFill>
                <a:srgbClr val="FFFF00"/>
              </a:solidFill>
            </a:endParaRPr>
          </a:p>
          <a:p>
            <a:pPr algn="ctr"/>
            <a:r>
              <a:rPr lang="en-US" sz="1650" b="1" dirty="0">
                <a:solidFill>
                  <a:srgbClr val="FFFF00"/>
                </a:solidFill>
              </a:rPr>
              <a:t>Community Orientation</a:t>
            </a:r>
          </a:p>
          <a:p>
            <a:pPr algn="ctr"/>
            <a:endParaRPr lang="en-US" sz="750" b="1" dirty="0">
              <a:solidFill>
                <a:srgbClr val="FFFF00"/>
              </a:solidFill>
            </a:endParaRPr>
          </a:p>
          <a:p>
            <a:pPr algn="ctr"/>
            <a:r>
              <a:rPr lang="en-US" sz="1650" b="1" dirty="0">
                <a:solidFill>
                  <a:srgbClr val="FFFF00"/>
                </a:solidFill>
              </a:rPr>
              <a:t>Cultural Competence </a:t>
            </a:r>
          </a:p>
        </p:txBody>
      </p:sp>
      <p:cxnSp>
        <p:nvCxnSpPr>
          <p:cNvPr id="17" name="Straight Arrow Connector 16"/>
          <p:cNvCxnSpPr/>
          <p:nvPr/>
        </p:nvCxnSpPr>
        <p:spPr>
          <a:xfrm flipV="1">
            <a:off x="5808829" y="583442"/>
            <a:ext cx="486201" cy="155513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6446424" y="830608"/>
            <a:ext cx="2612278" cy="1545608"/>
          </a:xfrm>
          <a:prstGeom prst="roundRect">
            <a:avLst/>
          </a:prstGeom>
          <a:solidFill>
            <a:srgbClr val="FF00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Hotspotting           and                  Community Care Collaborations </a:t>
            </a:r>
          </a:p>
        </p:txBody>
      </p:sp>
      <p:sp>
        <p:nvSpPr>
          <p:cNvPr id="21" name="Rounded Rectangle 20"/>
          <p:cNvSpPr/>
          <p:nvPr/>
        </p:nvSpPr>
        <p:spPr>
          <a:xfrm>
            <a:off x="6446424" y="3971499"/>
            <a:ext cx="2612278" cy="731861"/>
          </a:xfrm>
          <a:prstGeom prst="roundRect">
            <a:avLst/>
          </a:prstGeom>
          <a:solidFill>
            <a:srgbClr val="FF00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Community                 Health Workers</a:t>
            </a:r>
          </a:p>
        </p:txBody>
      </p:sp>
    </p:spTree>
    <p:extLst>
      <p:ext uri="{BB962C8B-B14F-4D97-AF65-F5344CB8AC3E}">
        <p14:creationId xmlns:p14="http://schemas.microsoft.com/office/powerpoint/2010/main" val="79092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75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75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75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75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75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75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75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75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4" grpId="0" animBg="1"/>
      <p:bldP spid="15" grpId="0" animBg="1"/>
      <p:bldP spid="16" grpId="0" animBg="1"/>
      <p:bldP spid="20"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1570</TotalTime>
  <Words>720</Words>
  <Application>Microsoft Macintosh PowerPoint</Application>
  <PresentationFormat>On-screen Show (16:9)</PresentationFormat>
  <Paragraphs>149</Paragraphs>
  <Slides>18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 Rounded MT Bold</vt:lpstr>
      <vt:lpstr>Calibri</vt:lpstr>
      <vt:lpstr>Century Gothic</vt:lpstr>
      <vt:lpstr>Helvetica</vt:lpstr>
      <vt:lpstr>Times New Roman</vt:lpstr>
      <vt:lpstr>Arial</vt:lpstr>
      <vt:lpstr>Office Theme</vt:lpstr>
      <vt:lpstr>PowerPoint Presentation</vt:lpstr>
      <vt:lpstr>Starting a Grassroots SDOH Screening Initiative in the Backyard of an Ivory Tower</vt:lpstr>
      <vt:lpstr>PowerPoint Presentation</vt:lpstr>
      <vt:lpstr>SDOH Screening By the Numbers</vt:lpstr>
      <vt:lpstr>The Greatest Struggles</vt:lpstr>
      <vt:lpstr>The Key Ingredients</vt:lpstr>
      <vt:lpstr>PowerPoint Presentation</vt:lpstr>
      <vt:lpstr>PowerPoint Presentation</vt:lpstr>
      <vt:lpstr>PowerPoint Presentation</vt:lpstr>
      <vt:lpstr>PowerPoint Presentation</vt:lpstr>
      <vt:lpstr>PowerPoint Presentation</vt:lpstr>
      <vt:lpstr>PowerPoint Presentation</vt:lpstr>
      <vt:lpstr>  The EveryONE Project </vt:lpstr>
      <vt:lpstr>2017 Social Determinants of Health (SDOH) Survey</vt:lpstr>
      <vt:lpstr>PowerPoint Presentation</vt:lpstr>
      <vt:lpstr>AAFP Health Equity Issue Briefs</vt:lpstr>
      <vt:lpstr>PowerPoint Presentation</vt:lpstr>
      <vt:lpstr>PowerPoint Presentation</vt:lpstr>
    </vt:vector>
  </TitlesOfParts>
  <Company>STFM</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Abuel</dc:creator>
  <cp:lastModifiedBy>Microsoft Office User</cp:lastModifiedBy>
  <cp:revision>47</cp:revision>
  <dcterms:created xsi:type="dcterms:W3CDTF">2013-07-17T19:19:39Z</dcterms:created>
  <dcterms:modified xsi:type="dcterms:W3CDTF">2018-12-08T17:08:59Z</dcterms:modified>
</cp:coreProperties>
</file>