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7" r:id="rId4"/>
  </p:sldMasterIdLst>
  <p:notesMasterIdLst>
    <p:notesMasterId r:id="rId23"/>
  </p:notesMasterIdLst>
  <p:sldIdLst>
    <p:sldId id="256" r:id="rId5"/>
    <p:sldId id="270" r:id="rId6"/>
    <p:sldId id="277" r:id="rId7"/>
    <p:sldId id="269" r:id="rId8"/>
    <p:sldId id="260" r:id="rId9"/>
    <p:sldId id="275" r:id="rId10"/>
    <p:sldId id="259" r:id="rId11"/>
    <p:sldId id="263" r:id="rId12"/>
    <p:sldId id="273" r:id="rId13"/>
    <p:sldId id="264" r:id="rId14"/>
    <p:sldId id="274" r:id="rId15"/>
    <p:sldId id="271" r:id="rId16"/>
    <p:sldId id="267" r:id="rId17"/>
    <p:sldId id="266" r:id="rId18"/>
    <p:sldId id="268" r:id="rId19"/>
    <p:sldId id="265" r:id="rId20"/>
    <p:sldId id="276" r:id="rId21"/>
    <p:sldId id="258"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F2D"/>
    <a:srgbClr val="AD122A"/>
    <a:srgbClr val="FDB713"/>
    <a:srgbClr val="989EA3"/>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80826" autoAdjust="0"/>
  </p:normalViewPr>
  <p:slideViewPr>
    <p:cSldViewPr snapToGrid="0" snapToObjects="1">
      <p:cViewPr varScale="1">
        <p:scale>
          <a:sx n="90" d="100"/>
          <a:sy n="90" d="100"/>
        </p:scale>
        <p:origin x="16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F2363-684A-4225-AC8E-6595AAD68D8E}" type="doc">
      <dgm:prSet loTypeId="urn:microsoft.com/office/officeart/2005/8/layout/chevron1" loCatId="process" qsTypeId="urn:microsoft.com/office/officeart/2005/8/quickstyle/simple1" qsCatId="simple" csTypeId="urn:microsoft.com/office/officeart/2005/8/colors/accent2_2" csCatId="accent2" phldr="1"/>
      <dgm:spPr/>
    </dgm:pt>
    <dgm:pt modelId="{9F74D11B-99F3-4B74-82B6-927806F2DD2D}">
      <dgm:prSet phldrT="[Text]"/>
      <dgm:spPr/>
      <dgm:t>
        <a:bodyPr/>
        <a:lstStyle/>
        <a:p>
          <a:r>
            <a:rPr lang="en-US" dirty="0"/>
            <a:t>Dispensing medications</a:t>
          </a:r>
        </a:p>
      </dgm:t>
    </dgm:pt>
    <dgm:pt modelId="{24E14827-05DA-4929-AB5B-BB7F0C40112A}" type="parTrans" cxnId="{57295EC6-317C-4E4D-899A-07CE48ECEE71}">
      <dgm:prSet/>
      <dgm:spPr/>
      <dgm:t>
        <a:bodyPr/>
        <a:lstStyle/>
        <a:p>
          <a:endParaRPr lang="en-US"/>
        </a:p>
      </dgm:t>
    </dgm:pt>
    <dgm:pt modelId="{29D6E248-B5C5-4A17-A0DF-AE2A64564613}" type="sibTrans" cxnId="{57295EC6-317C-4E4D-899A-07CE48ECEE71}">
      <dgm:prSet/>
      <dgm:spPr/>
      <dgm:t>
        <a:bodyPr/>
        <a:lstStyle/>
        <a:p>
          <a:endParaRPr lang="en-US"/>
        </a:p>
      </dgm:t>
    </dgm:pt>
    <dgm:pt modelId="{6A77A8B3-7B1F-4A85-99A3-EC506BE37042}">
      <dgm:prSet phldrT="[Text]"/>
      <dgm:spPr/>
      <dgm:t>
        <a:bodyPr/>
        <a:lstStyle/>
        <a:p>
          <a:r>
            <a:rPr lang="en-US" dirty="0"/>
            <a:t>Access to medications</a:t>
          </a:r>
        </a:p>
      </dgm:t>
    </dgm:pt>
    <dgm:pt modelId="{EA5DEDB2-A6DF-4F52-AB83-098B29BB70C0}" type="parTrans" cxnId="{C76DEA11-51EA-46ED-9D7C-926E5A422AED}">
      <dgm:prSet/>
      <dgm:spPr/>
      <dgm:t>
        <a:bodyPr/>
        <a:lstStyle/>
        <a:p>
          <a:endParaRPr lang="en-US"/>
        </a:p>
      </dgm:t>
    </dgm:pt>
    <dgm:pt modelId="{2B952943-A499-4297-A087-1EDAF04D89CF}" type="sibTrans" cxnId="{C76DEA11-51EA-46ED-9D7C-926E5A422AED}">
      <dgm:prSet/>
      <dgm:spPr/>
      <dgm:t>
        <a:bodyPr/>
        <a:lstStyle/>
        <a:p>
          <a:endParaRPr lang="en-US"/>
        </a:p>
      </dgm:t>
    </dgm:pt>
    <dgm:pt modelId="{C054361C-536D-4206-90CB-0F9A69A892A6}">
      <dgm:prSet phldrT="[Text]"/>
      <dgm:spPr/>
      <dgm:t>
        <a:bodyPr/>
        <a:lstStyle/>
        <a:p>
          <a:r>
            <a:rPr lang="en-US" dirty="0"/>
            <a:t>Advanced clinical team member</a:t>
          </a:r>
        </a:p>
      </dgm:t>
    </dgm:pt>
    <dgm:pt modelId="{8799F1F8-D43F-4D3B-ADE3-94C41F1264E8}" type="parTrans" cxnId="{2E298288-2DB1-48B5-8928-DC885B2057C3}">
      <dgm:prSet/>
      <dgm:spPr/>
      <dgm:t>
        <a:bodyPr/>
        <a:lstStyle/>
        <a:p>
          <a:endParaRPr lang="en-US"/>
        </a:p>
      </dgm:t>
    </dgm:pt>
    <dgm:pt modelId="{F4689930-4845-4DC2-B736-CB9FD219BC7F}" type="sibTrans" cxnId="{2E298288-2DB1-48B5-8928-DC885B2057C3}">
      <dgm:prSet/>
      <dgm:spPr/>
      <dgm:t>
        <a:bodyPr/>
        <a:lstStyle/>
        <a:p>
          <a:endParaRPr lang="en-US"/>
        </a:p>
      </dgm:t>
    </dgm:pt>
    <dgm:pt modelId="{1B34E608-03BA-4353-8BF4-B902BCE93D10}" type="pres">
      <dgm:prSet presAssocID="{224F2363-684A-4225-AC8E-6595AAD68D8E}" presName="Name0" presStyleCnt="0">
        <dgm:presLayoutVars>
          <dgm:dir/>
          <dgm:animLvl val="lvl"/>
          <dgm:resizeHandles val="exact"/>
        </dgm:presLayoutVars>
      </dgm:prSet>
      <dgm:spPr/>
    </dgm:pt>
    <dgm:pt modelId="{85027C8F-4405-4836-B2EA-3526382B2889}" type="pres">
      <dgm:prSet presAssocID="{9F74D11B-99F3-4B74-82B6-927806F2DD2D}" presName="parTxOnly" presStyleLbl="node1" presStyleIdx="0" presStyleCnt="3">
        <dgm:presLayoutVars>
          <dgm:chMax val="0"/>
          <dgm:chPref val="0"/>
          <dgm:bulletEnabled val="1"/>
        </dgm:presLayoutVars>
      </dgm:prSet>
      <dgm:spPr/>
      <dgm:t>
        <a:bodyPr/>
        <a:lstStyle/>
        <a:p>
          <a:endParaRPr lang="en-US"/>
        </a:p>
      </dgm:t>
    </dgm:pt>
    <dgm:pt modelId="{B8A3BF8A-AD81-4273-ADD7-D51D3F9E4A86}" type="pres">
      <dgm:prSet presAssocID="{29D6E248-B5C5-4A17-A0DF-AE2A64564613}" presName="parTxOnlySpace" presStyleCnt="0"/>
      <dgm:spPr/>
    </dgm:pt>
    <dgm:pt modelId="{0917B431-1002-409B-8D46-EFC84D85BFB7}" type="pres">
      <dgm:prSet presAssocID="{6A77A8B3-7B1F-4A85-99A3-EC506BE37042}" presName="parTxOnly" presStyleLbl="node1" presStyleIdx="1" presStyleCnt="3">
        <dgm:presLayoutVars>
          <dgm:chMax val="0"/>
          <dgm:chPref val="0"/>
          <dgm:bulletEnabled val="1"/>
        </dgm:presLayoutVars>
      </dgm:prSet>
      <dgm:spPr/>
      <dgm:t>
        <a:bodyPr/>
        <a:lstStyle/>
        <a:p>
          <a:endParaRPr lang="en-US"/>
        </a:p>
      </dgm:t>
    </dgm:pt>
    <dgm:pt modelId="{88757E21-0F70-438C-ADF3-8EDBFCE6676E}" type="pres">
      <dgm:prSet presAssocID="{2B952943-A499-4297-A087-1EDAF04D89CF}" presName="parTxOnlySpace" presStyleCnt="0"/>
      <dgm:spPr/>
    </dgm:pt>
    <dgm:pt modelId="{1877B8DF-A728-4295-94B2-F01163BDCE78}" type="pres">
      <dgm:prSet presAssocID="{C054361C-536D-4206-90CB-0F9A69A892A6}" presName="parTxOnly" presStyleLbl="node1" presStyleIdx="2" presStyleCnt="3">
        <dgm:presLayoutVars>
          <dgm:chMax val="0"/>
          <dgm:chPref val="0"/>
          <dgm:bulletEnabled val="1"/>
        </dgm:presLayoutVars>
      </dgm:prSet>
      <dgm:spPr/>
      <dgm:t>
        <a:bodyPr/>
        <a:lstStyle/>
        <a:p>
          <a:endParaRPr lang="en-US"/>
        </a:p>
      </dgm:t>
    </dgm:pt>
  </dgm:ptLst>
  <dgm:cxnLst>
    <dgm:cxn modelId="{2E298288-2DB1-48B5-8928-DC885B2057C3}" srcId="{224F2363-684A-4225-AC8E-6595AAD68D8E}" destId="{C054361C-536D-4206-90CB-0F9A69A892A6}" srcOrd="2" destOrd="0" parTransId="{8799F1F8-D43F-4D3B-ADE3-94C41F1264E8}" sibTransId="{F4689930-4845-4DC2-B736-CB9FD219BC7F}"/>
    <dgm:cxn modelId="{57295EC6-317C-4E4D-899A-07CE48ECEE71}" srcId="{224F2363-684A-4225-AC8E-6595AAD68D8E}" destId="{9F74D11B-99F3-4B74-82B6-927806F2DD2D}" srcOrd="0" destOrd="0" parTransId="{24E14827-05DA-4929-AB5B-BB7F0C40112A}" sibTransId="{29D6E248-B5C5-4A17-A0DF-AE2A64564613}"/>
    <dgm:cxn modelId="{C76DEA11-51EA-46ED-9D7C-926E5A422AED}" srcId="{224F2363-684A-4225-AC8E-6595AAD68D8E}" destId="{6A77A8B3-7B1F-4A85-99A3-EC506BE37042}" srcOrd="1" destOrd="0" parTransId="{EA5DEDB2-A6DF-4F52-AB83-098B29BB70C0}" sibTransId="{2B952943-A499-4297-A087-1EDAF04D89CF}"/>
    <dgm:cxn modelId="{25901F58-297F-4C49-A1ED-06D9852D16BB}" type="presOf" srcId="{224F2363-684A-4225-AC8E-6595AAD68D8E}" destId="{1B34E608-03BA-4353-8BF4-B902BCE93D10}" srcOrd="0" destOrd="0" presId="urn:microsoft.com/office/officeart/2005/8/layout/chevron1"/>
    <dgm:cxn modelId="{4F426B73-7ABD-4225-918F-E0D74A47D048}" type="presOf" srcId="{9F74D11B-99F3-4B74-82B6-927806F2DD2D}" destId="{85027C8F-4405-4836-B2EA-3526382B2889}" srcOrd="0" destOrd="0" presId="urn:microsoft.com/office/officeart/2005/8/layout/chevron1"/>
    <dgm:cxn modelId="{FCA6BBF1-5E65-4D88-8DA0-2521C0EEE774}" type="presOf" srcId="{6A77A8B3-7B1F-4A85-99A3-EC506BE37042}" destId="{0917B431-1002-409B-8D46-EFC84D85BFB7}" srcOrd="0" destOrd="0" presId="urn:microsoft.com/office/officeart/2005/8/layout/chevron1"/>
    <dgm:cxn modelId="{A3CE3F8A-8D06-4A0B-95CC-BCC5255BA68E}" type="presOf" srcId="{C054361C-536D-4206-90CB-0F9A69A892A6}" destId="{1877B8DF-A728-4295-94B2-F01163BDCE78}" srcOrd="0" destOrd="0" presId="urn:microsoft.com/office/officeart/2005/8/layout/chevron1"/>
    <dgm:cxn modelId="{B0910289-C2A5-4F7C-A117-06F677A8C45A}" type="presParOf" srcId="{1B34E608-03BA-4353-8BF4-B902BCE93D10}" destId="{85027C8F-4405-4836-B2EA-3526382B2889}" srcOrd="0" destOrd="0" presId="urn:microsoft.com/office/officeart/2005/8/layout/chevron1"/>
    <dgm:cxn modelId="{A0681C8C-C73E-458D-B5E4-314F2B343454}" type="presParOf" srcId="{1B34E608-03BA-4353-8BF4-B902BCE93D10}" destId="{B8A3BF8A-AD81-4273-ADD7-D51D3F9E4A86}" srcOrd="1" destOrd="0" presId="urn:microsoft.com/office/officeart/2005/8/layout/chevron1"/>
    <dgm:cxn modelId="{71F930C2-BB5B-41A3-964A-772E26BCEF33}" type="presParOf" srcId="{1B34E608-03BA-4353-8BF4-B902BCE93D10}" destId="{0917B431-1002-409B-8D46-EFC84D85BFB7}" srcOrd="2" destOrd="0" presId="urn:microsoft.com/office/officeart/2005/8/layout/chevron1"/>
    <dgm:cxn modelId="{26F8F938-C6F0-4B66-B341-3181B140F2BB}" type="presParOf" srcId="{1B34E608-03BA-4353-8BF4-B902BCE93D10}" destId="{88757E21-0F70-438C-ADF3-8EDBFCE6676E}" srcOrd="3" destOrd="0" presId="urn:microsoft.com/office/officeart/2005/8/layout/chevron1"/>
    <dgm:cxn modelId="{328F2C61-F5D8-45EB-8077-84950431A8CF}" type="presParOf" srcId="{1B34E608-03BA-4353-8BF4-B902BCE93D10}" destId="{1877B8DF-A728-4295-94B2-F01163BDCE78}"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49539-54E8-744A-91E5-B91B1F7E5FA2}" type="doc">
      <dgm:prSet loTypeId="urn:microsoft.com/office/officeart/2005/8/layout/lProcess3" loCatId="" qsTypeId="urn:microsoft.com/office/officeart/2005/8/quickstyle/simple1" qsCatId="simple" csTypeId="urn:microsoft.com/office/officeart/2005/8/colors/accent5_3" csCatId="accent5" phldr="1"/>
      <dgm:spPr/>
    </dgm:pt>
    <dgm:pt modelId="{BDFC167F-2B79-DF49-A9C1-2FE178B052F2}">
      <dgm:prSet phldrT="[Text]"/>
      <dgm:spPr/>
      <dgm:t>
        <a:bodyPr/>
        <a:lstStyle/>
        <a:p>
          <a:r>
            <a:rPr lang="en-US" dirty="0"/>
            <a:t>Out of control medication costs</a:t>
          </a:r>
        </a:p>
      </dgm:t>
    </dgm:pt>
    <dgm:pt modelId="{33FA1834-3669-6B44-A3BB-5C75FB97B71A}" type="parTrans" cxnId="{D3AC3C49-45CA-6E4C-B4A2-8C860ADD7FEE}">
      <dgm:prSet/>
      <dgm:spPr/>
      <dgm:t>
        <a:bodyPr/>
        <a:lstStyle/>
        <a:p>
          <a:endParaRPr lang="en-US"/>
        </a:p>
      </dgm:t>
    </dgm:pt>
    <dgm:pt modelId="{D0DE648F-50BA-3B4E-821D-39DDE3BADD0F}" type="sibTrans" cxnId="{D3AC3C49-45CA-6E4C-B4A2-8C860ADD7FEE}">
      <dgm:prSet/>
      <dgm:spPr/>
      <dgm:t>
        <a:bodyPr/>
        <a:lstStyle/>
        <a:p>
          <a:endParaRPr lang="en-US"/>
        </a:p>
      </dgm:t>
    </dgm:pt>
    <dgm:pt modelId="{AE406137-A110-E045-8245-CB86CA34C60E}">
      <dgm:prSet phldrT="[Text]"/>
      <dgm:spPr/>
      <dgm:t>
        <a:bodyPr/>
        <a:lstStyle/>
        <a:p>
          <a:r>
            <a:rPr lang="en-US" dirty="0"/>
            <a:t>Increasing complexity of patients</a:t>
          </a:r>
        </a:p>
      </dgm:t>
    </dgm:pt>
    <dgm:pt modelId="{0856B816-54A4-B54A-B3E0-4D07EC235989}" type="parTrans" cxnId="{2C697A63-BFD0-6348-86A8-E25988D07286}">
      <dgm:prSet/>
      <dgm:spPr/>
      <dgm:t>
        <a:bodyPr/>
        <a:lstStyle/>
        <a:p>
          <a:endParaRPr lang="en-US"/>
        </a:p>
      </dgm:t>
    </dgm:pt>
    <dgm:pt modelId="{7DF08132-09AA-CB4E-A587-C449D42D32C6}" type="sibTrans" cxnId="{2C697A63-BFD0-6348-86A8-E25988D07286}">
      <dgm:prSet/>
      <dgm:spPr/>
      <dgm:t>
        <a:bodyPr/>
        <a:lstStyle/>
        <a:p>
          <a:endParaRPr lang="en-US"/>
        </a:p>
      </dgm:t>
    </dgm:pt>
    <dgm:pt modelId="{AB181E6C-3575-2246-9A49-8CE6CB278DC4}">
      <dgm:prSet phldrT="[Text]"/>
      <dgm:spPr/>
      <dgm:t>
        <a:bodyPr/>
        <a:lstStyle/>
        <a:p>
          <a:r>
            <a:rPr lang="en-US" dirty="0"/>
            <a:t>Interprofessional education standards</a:t>
          </a:r>
        </a:p>
      </dgm:t>
    </dgm:pt>
    <dgm:pt modelId="{47D88B8F-7412-3E44-84B8-2FDD17BB01D6}" type="parTrans" cxnId="{747F277F-1A5B-F941-BFD0-D7A8A5DFB82A}">
      <dgm:prSet/>
      <dgm:spPr/>
      <dgm:t>
        <a:bodyPr/>
        <a:lstStyle/>
        <a:p>
          <a:endParaRPr lang="en-US"/>
        </a:p>
      </dgm:t>
    </dgm:pt>
    <dgm:pt modelId="{9E0EFD61-9556-1F44-A2F9-D80EC7B6CD46}" type="sibTrans" cxnId="{747F277F-1A5B-F941-BFD0-D7A8A5DFB82A}">
      <dgm:prSet/>
      <dgm:spPr/>
      <dgm:t>
        <a:bodyPr/>
        <a:lstStyle/>
        <a:p>
          <a:endParaRPr lang="en-US"/>
        </a:p>
      </dgm:t>
    </dgm:pt>
    <dgm:pt modelId="{3584DF8F-54BC-C940-81D0-BE4E74C43862}">
      <dgm:prSet/>
      <dgm:spPr/>
      <dgm:t>
        <a:bodyPr/>
        <a:lstStyle/>
        <a:p>
          <a:r>
            <a:rPr lang="en-US" dirty="0"/>
            <a:t>Change in clinic location</a:t>
          </a:r>
        </a:p>
      </dgm:t>
    </dgm:pt>
    <dgm:pt modelId="{43FBF61D-D5E3-444C-B5AB-F12B391A8BBA}" type="parTrans" cxnId="{8555A4D6-4934-734C-903A-AAE22C14E239}">
      <dgm:prSet/>
      <dgm:spPr/>
      <dgm:t>
        <a:bodyPr/>
        <a:lstStyle/>
        <a:p>
          <a:endParaRPr lang="en-US"/>
        </a:p>
      </dgm:t>
    </dgm:pt>
    <dgm:pt modelId="{2CBA60DA-08F0-3B48-B095-5B51FEA16BB8}" type="sibTrans" cxnId="{8555A4D6-4934-734C-903A-AAE22C14E239}">
      <dgm:prSet/>
      <dgm:spPr/>
      <dgm:t>
        <a:bodyPr/>
        <a:lstStyle/>
        <a:p>
          <a:endParaRPr lang="en-US"/>
        </a:p>
      </dgm:t>
    </dgm:pt>
    <dgm:pt modelId="{87500204-CBED-A648-883D-9AD8EE5B9821}">
      <dgm:prSet/>
      <dgm:spPr/>
      <dgm:t>
        <a:bodyPr/>
        <a:lstStyle/>
        <a:p>
          <a:r>
            <a:rPr lang="en-US" dirty="0"/>
            <a:t>Lack of pharmacy preceptors</a:t>
          </a:r>
        </a:p>
      </dgm:t>
    </dgm:pt>
    <dgm:pt modelId="{D21219CE-2248-0748-A0E1-B41DE7305354}" type="parTrans" cxnId="{D9FD7820-E570-D845-BF7B-7A7D2880106E}">
      <dgm:prSet/>
      <dgm:spPr/>
      <dgm:t>
        <a:bodyPr/>
        <a:lstStyle/>
        <a:p>
          <a:endParaRPr lang="en-US"/>
        </a:p>
      </dgm:t>
    </dgm:pt>
    <dgm:pt modelId="{58C23976-AD82-5D46-8E8D-47B1F89163B5}" type="sibTrans" cxnId="{D9FD7820-E570-D845-BF7B-7A7D2880106E}">
      <dgm:prSet/>
      <dgm:spPr/>
      <dgm:t>
        <a:bodyPr/>
        <a:lstStyle/>
        <a:p>
          <a:endParaRPr lang="en-US"/>
        </a:p>
      </dgm:t>
    </dgm:pt>
    <dgm:pt modelId="{C478D500-2CD6-4246-A1FD-DD7361483498}">
      <dgm:prSet/>
      <dgm:spPr/>
      <dgm:t>
        <a:bodyPr/>
        <a:lstStyle/>
        <a:p>
          <a:r>
            <a:rPr lang="en-US" dirty="0"/>
            <a:t>Formulary management &amp; ownership of medication costs</a:t>
          </a:r>
        </a:p>
      </dgm:t>
    </dgm:pt>
    <dgm:pt modelId="{E1F91DB5-845F-7E4B-B46F-80724187E528}" type="parTrans" cxnId="{7246A4AC-146C-F94A-8898-656F6982EBDE}">
      <dgm:prSet/>
      <dgm:spPr/>
      <dgm:t>
        <a:bodyPr/>
        <a:lstStyle/>
        <a:p>
          <a:endParaRPr lang="en-US"/>
        </a:p>
      </dgm:t>
    </dgm:pt>
    <dgm:pt modelId="{60EBC22B-6740-3A4F-9BB7-6D33CBF3EFC2}" type="sibTrans" cxnId="{7246A4AC-146C-F94A-8898-656F6982EBDE}">
      <dgm:prSet/>
      <dgm:spPr/>
      <dgm:t>
        <a:bodyPr/>
        <a:lstStyle/>
        <a:p>
          <a:endParaRPr lang="en-US"/>
        </a:p>
      </dgm:t>
    </dgm:pt>
    <dgm:pt modelId="{9EA803B7-1430-6F47-925C-6DD18287E0A5}">
      <dgm:prSet/>
      <dgm:spPr/>
      <dgm:t>
        <a:bodyPr/>
        <a:lstStyle/>
        <a:p>
          <a:r>
            <a:rPr lang="en-US" dirty="0"/>
            <a:t>Utilization of pharmacy more for therapeutic decision making and disease state management  </a:t>
          </a:r>
        </a:p>
      </dgm:t>
    </dgm:pt>
    <dgm:pt modelId="{8B40FC14-1F36-AA4A-8CFB-90AE2F1C1EC4}" type="parTrans" cxnId="{6433FF21-8D97-6E40-AE3D-33BF7BDA5CA1}">
      <dgm:prSet/>
      <dgm:spPr/>
      <dgm:t>
        <a:bodyPr/>
        <a:lstStyle/>
        <a:p>
          <a:endParaRPr lang="en-US"/>
        </a:p>
      </dgm:t>
    </dgm:pt>
    <dgm:pt modelId="{A376B0EA-3B79-2B44-BAA5-832851CFE8A0}" type="sibTrans" cxnId="{6433FF21-8D97-6E40-AE3D-33BF7BDA5CA1}">
      <dgm:prSet/>
      <dgm:spPr/>
      <dgm:t>
        <a:bodyPr/>
        <a:lstStyle/>
        <a:p>
          <a:endParaRPr lang="en-US"/>
        </a:p>
      </dgm:t>
    </dgm:pt>
    <dgm:pt modelId="{8B264F8D-322D-8944-8C3A-7BF1E5930AA9}">
      <dgm:prSet/>
      <dgm:spPr/>
      <dgm:t>
        <a:bodyPr/>
        <a:lstStyle/>
        <a:p>
          <a:r>
            <a:rPr lang="en-US" dirty="0"/>
            <a:t>Recruitment of preceptors with advanced clinical knowledge and cutting edge practices</a:t>
          </a:r>
        </a:p>
      </dgm:t>
    </dgm:pt>
    <dgm:pt modelId="{7ABDABCC-D2FD-8A4F-AAAB-BD8B3B4A252A}" type="parTrans" cxnId="{3E95D2FF-AE67-EC48-83C2-6E39BF45F2C2}">
      <dgm:prSet/>
      <dgm:spPr/>
      <dgm:t>
        <a:bodyPr/>
        <a:lstStyle/>
        <a:p>
          <a:endParaRPr lang="en-US"/>
        </a:p>
      </dgm:t>
    </dgm:pt>
    <dgm:pt modelId="{2E266249-07D2-F24B-A281-D38A4245D3E0}" type="sibTrans" cxnId="{3E95D2FF-AE67-EC48-83C2-6E39BF45F2C2}">
      <dgm:prSet/>
      <dgm:spPr/>
      <dgm:t>
        <a:bodyPr/>
        <a:lstStyle/>
        <a:p>
          <a:endParaRPr lang="en-US"/>
        </a:p>
      </dgm:t>
    </dgm:pt>
    <dgm:pt modelId="{5711C6E3-B32F-9A4E-8BDC-96A4EDBB7857}">
      <dgm:prSet/>
      <dgm:spPr/>
      <dgm:t>
        <a:bodyPr/>
        <a:lstStyle/>
        <a:p>
          <a:r>
            <a:rPr lang="en-US" dirty="0"/>
            <a:t>Expand on attitudes outside of clinic and develop interprofessional staffing</a:t>
          </a:r>
        </a:p>
      </dgm:t>
    </dgm:pt>
    <dgm:pt modelId="{4B570FCE-CEF7-C147-9386-49DD597D4E0B}" type="parTrans" cxnId="{EA4CD3B9-C7FE-9E49-84B8-F8DC0CA5540D}">
      <dgm:prSet/>
      <dgm:spPr/>
      <dgm:t>
        <a:bodyPr/>
        <a:lstStyle/>
        <a:p>
          <a:endParaRPr lang="en-US"/>
        </a:p>
      </dgm:t>
    </dgm:pt>
    <dgm:pt modelId="{2112EFE8-339E-A64A-AB05-602692D73EA2}" type="sibTrans" cxnId="{EA4CD3B9-C7FE-9E49-84B8-F8DC0CA5540D}">
      <dgm:prSet/>
      <dgm:spPr/>
      <dgm:t>
        <a:bodyPr/>
        <a:lstStyle/>
        <a:p>
          <a:endParaRPr lang="en-US"/>
        </a:p>
      </dgm:t>
    </dgm:pt>
    <dgm:pt modelId="{EA712378-9624-634B-9D67-76392A14D87A}">
      <dgm:prSet/>
      <dgm:spPr/>
      <dgm:t>
        <a:bodyPr/>
        <a:lstStyle/>
        <a:p>
          <a:r>
            <a:rPr lang="en-US" dirty="0"/>
            <a:t>New pharmacy education standards</a:t>
          </a:r>
        </a:p>
      </dgm:t>
    </dgm:pt>
    <dgm:pt modelId="{92E7E61D-4C24-5645-9299-2B5C68FB3447}" type="parTrans" cxnId="{B0CADF8E-1E16-6F43-9F8E-4BBCABC482BD}">
      <dgm:prSet/>
      <dgm:spPr/>
      <dgm:t>
        <a:bodyPr/>
        <a:lstStyle/>
        <a:p>
          <a:endParaRPr lang="en-US"/>
        </a:p>
      </dgm:t>
    </dgm:pt>
    <dgm:pt modelId="{AECD382D-C15C-564A-940B-992973F72444}" type="sibTrans" cxnId="{B0CADF8E-1E16-6F43-9F8E-4BBCABC482BD}">
      <dgm:prSet/>
      <dgm:spPr/>
      <dgm:t>
        <a:bodyPr/>
        <a:lstStyle/>
        <a:p>
          <a:endParaRPr lang="en-US"/>
        </a:p>
      </dgm:t>
    </dgm:pt>
    <dgm:pt modelId="{F74906C4-E019-8147-A70C-ED3EA9214DEE}">
      <dgm:prSet/>
      <dgm:spPr/>
      <dgm:t>
        <a:bodyPr/>
        <a:lstStyle/>
        <a:p>
          <a:r>
            <a:rPr lang="en-US" dirty="0"/>
            <a:t>Leadership in adherence and business aspects of the clinic</a:t>
          </a:r>
        </a:p>
      </dgm:t>
    </dgm:pt>
    <dgm:pt modelId="{ABD21B5E-1CA1-DE40-B393-6BE5B4DF9E9A}" type="parTrans" cxnId="{2B5C0808-032A-6F42-A646-D31D7CC6892F}">
      <dgm:prSet/>
      <dgm:spPr/>
      <dgm:t>
        <a:bodyPr/>
        <a:lstStyle/>
        <a:p>
          <a:endParaRPr lang="en-US"/>
        </a:p>
      </dgm:t>
    </dgm:pt>
    <dgm:pt modelId="{16E1F3FF-5F49-CB4F-9661-46120721A8CE}" type="sibTrans" cxnId="{2B5C0808-032A-6F42-A646-D31D7CC6892F}">
      <dgm:prSet/>
      <dgm:spPr/>
      <dgm:t>
        <a:bodyPr/>
        <a:lstStyle/>
        <a:p>
          <a:endParaRPr lang="en-US"/>
        </a:p>
      </dgm:t>
    </dgm:pt>
    <dgm:pt modelId="{C880C3B7-DBE9-9741-B1BA-1FDCC398430D}">
      <dgm:prSet/>
      <dgm:spPr/>
      <dgm:t>
        <a:bodyPr/>
        <a:lstStyle/>
        <a:p>
          <a:r>
            <a:rPr lang="en-US" dirty="0"/>
            <a:t>Focus on development of clinical skills outside of traditional role of pharmacy</a:t>
          </a:r>
        </a:p>
      </dgm:t>
    </dgm:pt>
    <dgm:pt modelId="{4F6498FD-38FC-F841-8B39-55D956F3B7C3}" type="parTrans" cxnId="{E1F76B82-6EF5-8A4C-90A6-8F820D53DB8C}">
      <dgm:prSet/>
      <dgm:spPr/>
      <dgm:t>
        <a:bodyPr/>
        <a:lstStyle/>
        <a:p>
          <a:endParaRPr lang="en-US"/>
        </a:p>
      </dgm:t>
    </dgm:pt>
    <dgm:pt modelId="{E5A54C50-516C-D14B-AA0E-7657691BF82C}" type="sibTrans" cxnId="{E1F76B82-6EF5-8A4C-90A6-8F820D53DB8C}">
      <dgm:prSet/>
      <dgm:spPr/>
      <dgm:t>
        <a:bodyPr/>
        <a:lstStyle/>
        <a:p>
          <a:endParaRPr lang="en-US"/>
        </a:p>
      </dgm:t>
    </dgm:pt>
    <dgm:pt modelId="{D832DC0A-C607-2E4A-811E-B5AC3FF1CDB3}" type="pres">
      <dgm:prSet presAssocID="{1DA49539-54E8-744A-91E5-B91B1F7E5FA2}" presName="Name0" presStyleCnt="0">
        <dgm:presLayoutVars>
          <dgm:chPref val="3"/>
          <dgm:dir/>
          <dgm:animLvl val="lvl"/>
          <dgm:resizeHandles/>
        </dgm:presLayoutVars>
      </dgm:prSet>
      <dgm:spPr/>
    </dgm:pt>
    <dgm:pt modelId="{711545C0-8691-1548-B2EA-937719E4BC24}" type="pres">
      <dgm:prSet presAssocID="{BDFC167F-2B79-DF49-A9C1-2FE178B052F2}" presName="horFlow" presStyleCnt="0"/>
      <dgm:spPr/>
    </dgm:pt>
    <dgm:pt modelId="{BA4BF871-D280-E845-A11F-1AB5B259470C}" type="pres">
      <dgm:prSet presAssocID="{BDFC167F-2B79-DF49-A9C1-2FE178B052F2}" presName="bigChev" presStyleLbl="node1" presStyleIdx="0" presStyleCnt="6" custLinFactNeighborX="4245" custLinFactNeighborY="4317"/>
      <dgm:spPr/>
      <dgm:t>
        <a:bodyPr/>
        <a:lstStyle/>
        <a:p>
          <a:endParaRPr lang="en-US"/>
        </a:p>
      </dgm:t>
    </dgm:pt>
    <dgm:pt modelId="{D59A6EB3-1469-5347-9985-E2C1E6034A1A}" type="pres">
      <dgm:prSet presAssocID="{E1F91DB5-845F-7E4B-B46F-80724187E528}" presName="parTrans" presStyleCnt="0"/>
      <dgm:spPr/>
    </dgm:pt>
    <dgm:pt modelId="{29805326-AFB1-634A-A161-2EA521726C84}" type="pres">
      <dgm:prSet presAssocID="{C478D500-2CD6-4246-A1FD-DD7361483498}" presName="node" presStyleLbl="alignAccFollowNode1" presStyleIdx="0" presStyleCnt="6" custScaleX="313259">
        <dgm:presLayoutVars>
          <dgm:bulletEnabled val="1"/>
        </dgm:presLayoutVars>
      </dgm:prSet>
      <dgm:spPr/>
      <dgm:t>
        <a:bodyPr/>
        <a:lstStyle/>
        <a:p>
          <a:endParaRPr lang="en-US"/>
        </a:p>
      </dgm:t>
    </dgm:pt>
    <dgm:pt modelId="{A343FB7E-1B47-8A47-9B5C-49E4F97CBF71}" type="pres">
      <dgm:prSet presAssocID="{BDFC167F-2B79-DF49-A9C1-2FE178B052F2}" presName="vSp" presStyleCnt="0"/>
      <dgm:spPr/>
    </dgm:pt>
    <dgm:pt modelId="{9FC4FEA7-3A99-8042-8C6D-72A184D3624F}" type="pres">
      <dgm:prSet presAssocID="{AE406137-A110-E045-8245-CB86CA34C60E}" presName="horFlow" presStyleCnt="0"/>
      <dgm:spPr/>
    </dgm:pt>
    <dgm:pt modelId="{623EAB0B-9703-2E4F-8C29-E3A40EE7306F}" type="pres">
      <dgm:prSet presAssocID="{AE406137-A110-E045-8245-CB86CA34C60E}" presName="bigChev" presStyleLbl="node1" presStyleIdx="1" presStyleCnt="6"/>
      <dgm:spPr/>
      <dgm:t>
        <a:bodyPr/>
        <a:lstStyle/>
        <a:p>
          <a:endParaRPr lang="en-US"/>
        </a:p>
      </dgm:t>
    </dgm:pt>
    <dgm:pt modelId="{1639F1D1-1920-AD44-BECC-408DFD4073A4}" type="pres">
      <dgm:prSet presAssocID="{8B40FC14-1F36-AA4A-8CFB-90AE2F1C1EC4}" presName="parTrans" presStyleCnt="0"/>
      <dgm:spPr/>
    </dgm:pt>
    <dgm:pt modelId="{ECCC3D21-80F6-C74A-87BF-6657EF1E66EF}" type="pres">
      <dgm:prSet presAssocID="{9EA803B7-1430-6F47-925C-6DD18287E0A5}" presName="node" presStyleLbl="alignAccFollowNode1" presStyleIdx="1" presStyleCnt="6" custScaleX="311309">
        <dgm:presLayoutVars>
          <dgm:bulletEnabled val="1"/>
        </dgm:presLayoutVars>
      </dgm:prSet>
      <dgm:spPr/>
      <dgm:t>
        <a:bodyPr/>
        <a:lstStyle/>
        <a:p>
          <a:endParaRPr lang="en-US"/>
        </a:p>
      </dgm:t>
    </dgm:pt>
    <dgm:pt modelId="{A8E87081-1535-7643-9B85-37A222F7DFF2}" type="pres">
      <dgm:prSet presAssocID="{AE406137-A110-E045-8245-CB86CA34C60E}" presName="vSp" presStyleCnt="0"/>
      <dgm:spPr/>
    </dgm:pt>
    <dgm:pt modelId="{C7785502-530F-0E44-AECF-4C67DC4BCF60}" type="pres">
      <dgm:prSet presAssocID="{AB181E6C-3575-2246-9A49-8CE6CB278DC4}" presName="horFlow" presStyleCnt="0"/>
      <dgm:spPr/>
    </dgm:pt>
    <dgm:pt modelId="{D038F31F-1418-EC4D-B8B2-34049B8A020C}" type="pres">
      <dgm:prSet presAssocID="{AB181E6C-3575-2246-9A49-8CE6CB278DC4}" presName="bigChev" presStyleLbl="node1" presStyleIdx="2" presStyleCnt="6"/>
      <dgm:spPr/>
      <dgm:t>
        <a:bodyPr/>
        <a:lstStyle/>
        <a:p>
          <a:endParaRPr lang="en-US"/>
        </a:p>
      </dgm:t>
    </dgm:pt>
    <dgm:pt modelId="{051F764D-D912-8C44-B10E-2342B959CABC}" type="pres">
      <dgm:prSet presAssocID="{4B570FCE-CEF7-C147-9386-49DD597D4E0B}" presName="parTrans" presStyleCnt="0"/>
      <dgm:spPr/>
    </dgm:pt>
    <dgm:pt modelId="{7675DA5C-8009-6D48-9541-34825DB7E15B}" type="pres">
      <dgm:prSet presAssocID="{5711C6E3-B32F-9A4E-8BDC-96A4EDBB7857}" presName="node" presStyleLbl="alignAccFollowNode1" presStyleIdx="2" presStyleCnt="6" custScaleX="312665">
        <dgm:presLayoutVars>
          <dgm:bulletEnabled val="1"/>
        </dgm:presLayoutVars>
      </dgm:prSet>
      <dgm:spPr/>
      <dgm:t>
        <a:bodyPr/>
        <a:lstStyle/>
        <a:p>
          <a:endParaRPr lang="en-US"/>
        </a:p>
      </dgm:t>
    </dgm:pt>
    <dgm:pt modelId="{3328E095-F00F-3047-AB92-64721AF62EBF}" type="pres">
      <dgm:prSet presAssocID="{AB181E6C-3575-2246-9A49-8CE6CB278DC4}" presName="vSp" presStyleCnt="0"/>
      <dgm:spPr/>
    </dgm:pt>
    <dgm:pt modelId="{BE206D0D-BCAF-E74E-8BBB-166BD2559BD8}" type="pres">
      <dgm:prSet presAssocID="{3584DF8F-54BC-C940-81D0-BE4E74C43862}" presName="horFlow" presStyleCnt="0"/>
      <dgm:spPr/>
    </dgm:pt>
    <dgm:pt modelId="{F8647FE8-6278-E14E-9046-8CDFB2C8E0C8}" type="pres">
      <dgm:prSet presAssocID="{3584DF8F-54BC-C940-81D0-BE4E74C43862}" presName="bigChev" presStyleLbl="node1" presStyleIdx="3" presStyleCnt="6"/>
      <dgm:spPr/>
      <dgm:t>
        <a:bodyPr/>
        <a:lstStyle/>
        <a:p>
          <a:endParaRPr lang="en-US"/>
        </a:p>
      </dgm:t>
    </dgm:pt>
    <dgm:pt modelId="{AD1885DE-0638-4047-94F0-1CB8BD6EA4A9}" type="pres">
      <dgm:prSet presAssocID="{ABD21B5E-1CA1-DE40-B393-6BE5B4DF9E9A}" presName="parTrans" presStyleCnt="0"/>
      <dgm:spPr/>
    </dgm:pt>
    <dgm:pt modelId="{2BE4AB52-2948-5644-954E-0E8E68790094}" type="pres">
      <dgm:prSet presAssocID="{F74906C4-E019-8147-A70C-ED3EA9214DEE}" presName="node" presStyleLbl="alignAccFollowNode1" presStyleIdx="3" presStyleCnt="6" custScaleX="308866">
        <dgm:presLayoutVars>
          <dgm:bulletEnabled val="1"/>
        </dgm:presLayoutVars>
      </dgm:prSet>
      <dgm:spPr/>
      <dgm:t>
        <a:bodyPr/>
        <a:lstStyle/>
        <a:p>
          <a:endParaRPr lang="en-US"/>
        </a:p>
      </dgm:t>
    </dgm:pt>
    <dgm:pt modelId="{54392EB1-12D3-B54E-9677-CDBCF2A9CAFC}" type="pres">
      <dgm:prSet presAssocID="{3584DF8F-54BC-C940-81D0-BE4E74C43862}" presName="vSp" presStyleCnt="0"/>
      <dgm:spPr/>
    </dgm:pt>
    <dgm:pt modelId="{76E02820-BA01-1D40-BFBE-9C8807F2B17C}" type="pres">
      <dgm:prSet presAssocID="{EA712378-9624-634B-9D67-76392A14D87A}" presName="horFlow" presStyleCnt="0"/>
      <dgm:spPr/>
    </dgm:pt>
    <dgm:pt modelId="{35C26F1C-4454-7E4C-BB82-AE6A4937C214}" type="pres">
      <dgm:prSet presAssocID="{EA712378-9624-634B-9D67-76392A14D87A}" presName="bigChev" presStyleLbl="node1" presStyleIdx="4" presStyleCnt="6"/>
      <dgm:spPr/>
      <dgm:t>
        <a:bodyPr/>
        <a:lstStyle/>
        <a:p>
          <a:endParaRPr lang="en-US"/>
        </a:p>
      </dgm:t>
    </dgm:pt>
    <dgm:pt modelId="{E8E8F31F-D4FB-B64B-ACCC-3F066116496C}" type="pres">
      <dgm:prSet presAssocID="{4F6498FD-38FC-F841-8B39-55D956F3B7C3}" presName="parTrans" presStyleCnt="0"/>
      <dgm:spPr/>
    </dgm:pt>
    <dgm:pt modelId="{998847B2-4A47-E947-876D-D39D6E6A1ADA}" type="pres">
      <dgm:prSet presAssocID="{C880C3B7-DBE9-9741-B1BA-1FDCC398430D}" presName="node" presStyleLbl="alignAccFollowNode1" presStyleIdx="4" presStyleCnt="6" custScaleX="308771">
        <dgm:presLayoutVars>
          <dgm:bulletEnabled val="1"/>
        </dgm:presLayoutVars>
      </dgm:prSet>
      <dgm:spPr/>
      <dgm:t>
        <a:bodyPr/>
        <a:lstStyle/>
        <a:p>
          <a:endParaRPr lang="en-US"/>
        </a:p>
      </dgm:t>
    </dgm:pt>
    <dgm:pt modelId="{735CFC58-588A-C046-8F96-ED48CE4DB653}" type="pres">
      <dgm:prSet presAssocID="{EA712378-9624-634B-9D67-76392A14D87A}" presName="vSp" presStyleCnt="0"/>
      <dgm:spPr/>
    </dgm:pt>
    <dgm:pt modelId="{E0FA5E0B-068F-1145-946A-B3FBF196C514}" type="pres">
      <dgm:prSet presAssocID="{87500204-CBED-A648-883D-9AD8EE5B9821}" presName="horFlow" presStyleCnt="0"/>
      <dgm:spPr/>
    </dgm:pt>
    <dgm:pt modelId="{11E665FA-6900-6044-BA00-A791D5437797}" type="pres">
      <dgm:prSet presAssocID="{87500204-CBED-A648-883D-9AD8EE5B9821}" presName="bigChev" presStyleLbl="node1" presStyleIdx="5" presStyleCnt="6"/>
      <dgm:spPr/>
      <dgm:t>
        <a:bodyPr/>
        <a:lstStyle/>
        <a:p>
          <a:endParaRPr lang="en-US"/>
        </a:p>
      </dgm:t>
    </dgm:pt>
    <dgm:pt modelId="{063CA323-46B4-E14F-9372-1090260629C6}" type="pres">
      <dgm:prSet presAssocID="{7ABDABCC-D2FD-8A4F-AAAB-BD8B3B4A252A}" presName="parTrans" presStyleCnt="0"/>
      <dgm:spPr/>
    </dgm:pt>
    <dgm:pt modelId="{19712BDF-6669-7840-95D7-656F677A6FEA}" type="pres">
      <dgm:prSet presAssocID="{8B264F8D-322D-8944-8C3A-7BF1E5930AA9}" presName="node" presStyleLbl="alignAccFollowNode1" presStyleIdx="5" presStyleCnt="6" custScaleX="310306">
        <dgm:presLayoutVars>
          <dgm:bulletEnabled val="1"/>
        </dgm:presLayoutVars>
      </dgm:prSet>
      <dgm:spPr/>
      <dgm:t>
        <a:bodyPr/>
        <a:lstStyle/>
        <a:p>
          <a:endParaRPr lang="en-US"/>
        </a:p>
      </dgm:t>
    </dgm:pt>
  </dgm:ptLst>
  <dgm:cxnLst>
    <dgm:cxn modelId="{D3AC3C49-45CA-6E4C-B4A2-8C860ADD7FEE}" srcId="{1DA49539-54E8-744A-91E5-B91B1F7E5FA2}" destId="{BDFC167F-2B79-DF49-A9C1-2FE178B052F2}" srcOrd="0" destOrd="0" parTransId="{33FA1834-3669-6B44-A3BB-5C75FB97B71A}" sibTransId="{D0DE648F-50BA-3B4E-821D-39DDE3BADD0F}"/>
    <dgm:cxn modelId="{6BBD78D1-25E4-6840-BDD5-43C02AF43F2B}" type="presOf" srcId="{AE406137-A110-E045-8245-CB86CA34C60E}" destId="{623EAB0B-9703-2E4F-8C29-E3A40EE7306F}" srcOrd="0" destOrd="0" presId="urn:microsoft.com/office/officeart/2005/8/layout/lProcess3"/>
    <dgm:cxn modelId="{0F795DEF-0459-4744-905C-481189C84A71}" type="presOf" srcId="{8B264F8D-322D-8944-8C3A-7BF1E5930AA9}" destId="{19712BDF-6669-7840-95D7-656F677A6FEA}" srcOrd="0" destOrd="0" presId="urn:microsoft.com/office/officeart/2005/8/layout/lProcess3"/>
    <dgm:cxn modelId="{D9FD7820-E570-D845-BF7B-7A7D2880106E}" srcId="{1DA49539-54E8-744A-91E5-B91B1F7E5FA2}" destId="{87500204-CBED-A648-883D-9AD8EE5B9821}" srcOrd="5" destOrd="0" parTransId="{D21219CE-2248-0748-A0E1-B41DE7305354}" sibTransId="{58C23976-AD82-5D46-8E8D-47B1F89163B5}"/>
    <dgm:cxn modelId="{9B9D395E-ABA3-ED44-A4DE-403695D1CFB5}" type="presOf" srcId="{EA712378-9624-634B-9D67-76392A14D87A}" destId="{35C26F1C-4454-7E4C-BB82-AE6A4937C214}" srcOrd="0" destOrd="0" presId="urn:microsoft.com/office/officeart/2005/8/layout/lProcess3"/>
    <dgm:cxn modelId="{C7F6F273-DD5E-D644-BB00-D9968A93DEC9}" type="presOf" srcId="{C478D500-2CD6-4246-A1FD-DD7361483498}" destId="{29805326-AFB1-634A-A161-2EA521726C84}" srcOrd="0" destOrd="0" presId="urn:microsoft.com/office/officeart/2005/8/layout/lProcess3"/>
    <dgm:cxn modelId="{EE949560-80E8-2842-921D-0AEEABF2B127}" type="presOf" srcId="{3584DF8F-54BC-C940-81D0-BE4E74C43862}" destId="{F8647FE8-6278-E14E-9046-8CDFB2C8E0C8}" srcOrd="0" destOrd="0" presId="urn:microsoft.com/office/officeart/2005/8/layout/lProcess3"/>
    <dgm:cxn modelId="{38922B17-6835-EC43-95A9-33D4360E69ED}" type="presOf" srcId="{9EA803B7-1430-6F47-925C-6DD18287E0A5}" destId="{ECCC3D21-80F6-C74A-87BF-6657EF1E66EF}" srcOrd="0" destOrd="0" presId="urn:microsoft.com/office/officeart/2005/8/layout/lProcess3"/>
    <dgm:cxn modelId="{B0CADF8E-1E16-6F43-9F8E-4BBCABC482BD}" srcId="{1DA49539-54E8-744A-91E5-B91B1F7E5FA2}" destId="{EA712378-9624-634B-9D67-76392A14D87A}" srcOrd="4" destOrd="0" parTransId="{92E7E61D-4C24-5645-9299-2B5C68FB3447}" sibTransId="{AECD382D-C15C-564A-940B-992973F72444}"/>
    <dgm:cxn modelId="{B00E89D9-85DB-7C40-8315-821DDFF386DE}" type="presOf" srcId="{AB181E6C-3575-2246-9A49-8CE6CB278DC4}" destId="{D038F31F-1418-EC4D-B8B2-34049B8A020C}" srcOrd="0" destOrd="0" presId="urn:microsoft.com/office/officeart/2005/8/layout/lProcess3"/>
    <dgm:cxn modelId="{0248E6F6-FB89-0947-ADFF-277C57871E48}" type="presOf" srcId="{1DA49539-54E8-744A-91E5-B91B1F7E5FA2}" destId="{D832DC0A-C607-2E4A-811E-B5AC3FF1CDB3}" srcOrd="0" destOrd="0" presId="urn:microsoft.com/office/officeart/2005/8/layout/lProcess3"/>
    <dgm:cxn modelId="{9E1CAF59-4EC9-7E4D-949F-BC9B3B841A1C}" type="presOf" srcId="{87500204-CBED-A648-883D-9AD8EE5B9821}" destId="{11E665FA-6900-6044-BA00-A791D5437797}" srcOrd="0" destOrd="0" presId="urn:microsoft.com/office/officeart/2005/8/layout/lProcess3"/>
    <dgm:cxn modelId="{747F277F-1A5B-F941-BFD0-D7A8A5DFB82A}" srcId="{1DA49539-54E8-744A-91E5-B91B1F7E5FA2}" destId="{AB181E6C-3575-2246-9A49-8CE6CB278DC4}" srcOrd="2" destOrd="0" parTransId="{47D88B8F-7412-3E44-84B8-2FDD17BB01D6}" sibTransId="{9E0EFD61-9556-1F44-A2F9-D80EC7B6CD46}"/>
    <dgm:cxn modelId="{8555A4D6-4934-734C-903A-AAE22C14E239}" srcId="{1DA49539-54E8-744A-91E5-B91B1F7E5FA2}" destId="{3584DF8F-54BC-C940-81D0-BE4E74C43862}" srcOrd="3" destOrd="0" parTransId="{43FBF61D-D5E3-444C-B5AB-F12B391A8BBA}" sibTransId="{2CBA60DA-08F0-3B48-B095-5B51FEA16BB8}"/>
    <dgm:cxn modelId="{A6351F8E-2514-C240-B27B-FBB3CD34E061}" type="presOf" srcId="{C880C3B7-DBE9-9741-B1BA-1FDCC398430D}" destId="{998847B2-4A47-E947-876D-D39D6E6A1ADA}" srcOrd="0" destOrd="0" presId="urn:microsoft.com/office/officeart/2005/8/layout/lProcess3"/>
    <dgm:cxn modelId="{83526F42-6800-1D44-9A07-B7814133A751}" type="presOf" srcId="{F74906C4-E019-8147-A70C-ED3EA9214DEE}" destId="{2BE4AB52-2948-5644-954E-0E8E68790094}" srcOrd="0" destOrd="0" presId="urn:microsoft.com/office/officeart/2005/8/layout/lProcess3"/>
    <dgm:cxn modelId="{2C697A63-BFD0-6348-86A8-E25988D07286}" srcId="{1DA49539-54E8-744A-91E5-B91B1F7E5FA2}" destId="{AE406137-A110-E045-8245-CB86CA34C60E}" srcOrd="1" destOrd="0" parTransId="{0856B816-54A4-B54A-B3E0-4D07EC235989}" sibTransId="{7DF08132-09AA-CB4E-A587-C449D42D32C6}"/>
    <dgm:cxn modelId="{3E95D2FF-AE67-EC48-83C2-6E39BF45F2C2}" srcId="{87500204-CBED-A648-883D-9AD8EE5B9821}" destId="{8B264F8D-322D-8944-8C3A-7BF1E5930AA9}" srcOrd="0" destOrd="0" parTransId="{7ABDABCC-D2FD-8A4F-AAAB-BD8B3B4A252A}" sibTransId="{2E266249-07D2-F24B-A281-D38A4245D3E0}"/>
    <dgm:cxn modelId="{6433FF21-8D97-6E40-AE3D-33BF7BDA5CA1}" srcId="{AE406137-A110-E045-8245-CB86CA34C60E}" destId="{9EA803B7-1430-6F47-925C-6DD18287E0A5}" srcOrd="0" destOrd="0" parTransId="{8B40FC14-1F36-AA4A-8CFB-90AE2F1C1EC4}" sibTransId="{A376B0EA-3B79-2B44-BAA5-832851CFE8A0}"/>
    <dgm:cxn modelId="{EA4CD3B9-C7FE-9E49-84B8-F8DC0CA5540D}" srcId="{AB181E6C-3575-2246-9A49-8CE6CB278DC4}" destId="{5711C6E3-B32F-9A4E-8BDC-96A4EDBB7857}" srcOrd="0" destOrd="0" parTransId="{4B570FCE-CEF7-C147-9386-49DD597D4E0B}" sibTransId="{2112EFE8-339E-A64A-AB05-602692D73EA2}"/>
    <dgm:cxn modelId="{7246A4AC-146C-F94A-8898-656F6982EBDE}" srcId="{BDFC167F-2B79-DF49-A9C1-2FE178B052F2}" destId="{C478D500-2CD6-4246-A1FD-DD7361483498}" srcOrd="0" destOrd="0" parTransId="{E1F91DB5-845F-7E4B-B46F-80724187E528}" sibTransId="{60EBC22B-6740-3A4F-9BB7-6D33CBF3EFC2}"/>
    <dgm:cxn modelId="{E1F76B82-6EF5-8A4C-90A6-8F820D53DB8C}" srcId="{EA712378-9624-634B-9D67-76392A14D87A}" destId="{C880C3B7-DBE9-9741-B1BA-1FDCC398430D}" srcOrd="0" destOrd="0" parTransId="{4F6498FD-38FC-F841-8B39-55D956F3B7C3}" sibTransId="{E5A54C50-516C-D14B-AA0E-7657691BF82C}"/>
    <dgm:cxn modelId="{641CC9A7-5370-4F4F-A656-499F4C235A32}" type="presOf" srcId="{BDFC167F-2B79-DF49-A9C1-2FE178B052F2}" destId="{BA4BF871-D280-E845-A11F-1AB5B259470C}" srcOrd="0" destOrd="0" presId="urn:microsoft.com/office/officeart/2005/8/layout/lProcess3"/>
    <dgm:cxn modelId="{2B5C0808-032A-6F42-A646-D31D7CC6892F}" srcId="{3584DF8F-54BC-C940-81D0-BE4E74C43862}" destId="{F74906C4-E019-8147-A70C-ED3EA9214DEE}" srcOrd="0" destOrd="0" parTransId="{ABD21B5E-1CA1-DE40-B393-6BE5B4DF9E9A}" sibTransId="{16E1F3FF-5F49-CB4F-9661-46120721A8CE}"/>
    <dgm:cxn modelId="{CA064807-8EA3-974F-977F-D5A3260AFC43}" type="presOf" srcId="{5711C6E3-B32F-9A4E-8BDC-96A4EDBB7857}" destId="{7675DA5C-8009-6D48-9541-34825DB7E15B}" srcOrd="0" destOrd="0" presId="urn:microsoft.com/office/officeart/2005/8/layout/lProcess3"/>
    <dgm:cxn modelId="{EC65D58B-D3F9-344E-9CC4-2B45626F5E6D}" type="presParOf" srcId="{D832DC0A-C607-2E4A-811E-B5AC3FF1CDB3}" destId="{711545C0-8691-1548-B2EA-937719E4BC24}" srcOrd="0" destOrd="0" presId="urn:microsoft.com/office/officeart/2005/8/layout/lProcess3"/>
    <dgm:cxn modelId="{A6FD00DC-FD69-F14D-88C7-DC37106DE94D}" type="presParOf" srcId="{711545C0-8691-1548-B2EA-937719E4BC24}" destId="{BA4BF871-D280-E845-A11F-1AB5B259470C}" srcOrd="0" destOrd="0" presId="urn:microsoft.com/office/officeart/2005/8/layout/lProcess3"/>
    <dgm:cxn modelId="{AB8848D2-AA50-9A4F-9E96-C65E2412A0EA}" type="presParOf" srcId="{711545C0-8691-1548-B2EA-937719E4BC24}" destId="{D59A6EB3-1469-5347-9985-E2C1E6034A1A}" srcOrd="1" destOrd="0" presId="urn:microsoft.com/office/officeart/2005/8/layout/lProcess3"/>
    <dgm:cxn modelId="{33F0CEE3-1AB7-D147-B7EB-CA0AA0DBE1AF}" type="presParOf" srcId="{711545C0-8691-1548-B2EA-937719E4BC24}" destId="{29805326-AFB1-634A-A161-2EA521726C84}" srcOrd="2" destOrd="0" presId="urn:microsoft.com/office/officeart/2005/8/layout/lProcess3"/>
    <dgm:cxn modelId="{C83B06F5-2B5A-D845-AF51-01FD65F34C69}" type="presParOf" srcId="{D832DC0A-C607-2E4A-811E-B5AC3FF1CDB3}" destId="{A343FB7E-1B47-8A47-9B5C-49E4F97CBF71}" srcOrd="1" destOrd="0" presId="urn:microsoft.com/office/officeart/2005/8/layout/lProcess3"/>
    <dgm:cxn modelId="{F0DF9329-A880-CC42-ABA5-0922F0D4816C}" type="presParOf" srcId="{D832DC0A-C607-2E4A-811E-B5AC3FF1CDB3}" destId="{9FC4FEA7-3A99-8042-8C6D-72A184D3624F}" srcOrd="2" destOrd="0" presId="urn:microsoft.com/office/officeart/2005/8/layout/lProcess3"/>
    <dgm:cxn modelId="{087241CF-C174-FA4C-AA00-1D0A161103CC}" type="presParOf" srcId="{9FC4FEA7-3A99-8042-8C6D-72A184D3624F}" destId="{623EAB0B-9703-2E4F-8C29-E3A40EE7306F}" srcOrd="0" destOrd="0" presId="urn:microsoft.com/office/officeart/2005/8/layout/lProcess3"/>
    <dgm:cxn modelId="{D0614CB0-CE95-E14D-8DBB-82080204B7EB}" type="presParOf" srcId="{9FC4FEA7-3A99-8042-8C6D-72A184D3624F}" destId="{1639F1D1-1920-AD44-BECC-408DFD4073A4}" srcOrd="1" destOrd="0" presId="urn:microsoft.com/office/officeart/2005/8/layout/lProcess3"/>
    <dgm:cxn modelId="{577E208B-3DE8-4B4B-94E4-1FFEEDBC79FB}" type="presParOf" srcId="{9FC4FEA7-3A99-8042-8C6D-72A184D3624F}" destId="{ECCC3D21-80F6-C74A-87BF-6657EF1E66EF}" srcOrd="2" destOrd="0" presId="urn:microsoft.com/office/officeart/2005/8/layout/lProcess3"/>
    <dgm:cxn modelId="{450ECBC1-4662-3746-BE1A-A3981E939E94}" type="presParOf" srcId="{D832DC0A-C607-2E4A-811E-B5AC3FF1CDB3}" destId="{A8E87081-1535-7643-9B85-37A222F7DFF2}" srcOrd="3" destOrd="0" presId="urn:microsoft.com/office/officeart/2005/8/layout/lProcess3"/>
    <dgm:cxn modelId="{A91E8115-CD74-4945-96FD-10749BF4943C}" type="presParOf" srcId="{D832DC0A-C607-2E4A-811E-B5AC3FF1CDB3}" destId="{C7785502-530F-0E44-AECF-4C67DC4BCF60}" srcOrd="4" destOrd="0" presId="urn:microsoft.com/office/officeart/2005/8/layout/lProcess3"/>
    <dgm:cxn modelId="{2BAFAEB0-E909-A34D-AC2F-FB35C94D9B57}" type="presParOf" srcId="{C7785502-530F-0E44-AECF-4C67DC4BCF60}" destId="{D038F31F-1418-EC4D-B8B2-34049B8A020C}" srcOrd="0" destOrd="0" presId="urn:microsoft.com/office/officeart/2005/8/layout/lProcess3"/>
    <dgm:cxn modelId="{927102DE-8B3E-ED48-BFDE-2B00653AD46C}" type="presParOf" srcId="{C7785502-530F-0E44-AECF-4C67DC4BCF60}" destId="{051F764D-D912-8C44-B10E-2342B959CABC}" srcOrd="1" destOrd="0" presId="urn:microsoft.com/office/officeart/2005/8/layout/lProcess3"/>
    <dgm:cxn modelId="{EAC2CCE2-4360-AC49-9D6D-14AF42B35C85}" type="presParOf" srcId="{C7785502-530F-0E44-AECF-4C67DC4BCF60}" destId="{7675DA5C-8009-6D48-9541-34825DB7E15B}" srcOrd="2" destOrd="0" presId="urn:microsoft.com/office/officeart/2005/8/layout/lProcess3"/>
    <dgm:cxn modelId="{00BA40BF-CDBB-244E-9ECC-39CB3F3B2CC8}" type="presParOf" srcId="{D832DC0A-C607-2E4A-811E-B5AC3FF1CDB3}" destId="{3328E095-F00F-3047-AB92-64721AF62EBF}" srcOrd="5" destOrd="0" presId="urn:microsoft.com/office/officeart/2005/8/layout/lProcess3"/>
    <dgm:cxn modelId="{E92E0069-9890-4143-A084-669F831AE6AF}" type="presParOf" srcId="{D832DC0A-C607-2E4A-811E-B5AC3FF1CDB3}" destId="{BE206D0D-BCAF-E74E-8BBB-166BD2559BD8}" srcOrd="6" destOrd="0" presId="urn:microsoft.com/office/officeart/2005/8/layout/lProcess3"/>
    <dgm:cxn modelId="{4A31B917-4065-EC45-BC3A-158AFF6F0352}" type="presParOf" srcId="{BE206D0D-BCAF-E74E-8BBB-166BD2559BD8}" destId="{F8647FE8-6278-E14E-9046-8CDFB2C8E0C8}" srcOrd="0" destOrd="0" presId="urn:microsoft.com/office/officeart/2005/8/layout/lProcess3"/>
    <dgm:cxn modelId="{5AE2101A-26EB-7E42-91FD-2D010EB57254}" type="presParOf" srcId="{BE206D0D-BCAF-E74E-8BBB-166BD2559BD8}" destId="{AD1885DE-0638-4047-94F0-1CB8BD6EA4A9}" srcOrd="1" destOrd="0" presId="urn:microsoft.com/office/officeart/2005/8/layout/lProcess3"/>
    <dgm:cxn modelId="{9184EFE2-6887-374E-97D5-053A2033E5A7}" type="presParOf" srcId="{BE206D0D-BCAF-E74E-8BBB-166BD2559BD8}" destId="{2BE4AB52-2948-5644-954E-0E8E68790094}" srcOrd="2" destOrd="0" presId="urn:microsoft.com/office/officeart/2005/8/layout/lProcess3"/>
    <dgm:cxn modelId="{C28A5E82-0FDB-254C-BEB0-9726A9A5F14F}" type="presParOf" srcId="{D832DC0A-C607-2E4A-811E-B5AC3FF1CDB3}" destId="{54392EB1-12D3-B54E-9677-CDBCF2A9CAFC}" srcOrd="7" destOrd="0" presId="urn:microsoft.com/office/officeart/2005/8/layout/lProcess3"/>
    <dgm:cxn modelId="{465B19B8-249F-F94B-A5C1-6F1EE7FA861C}" type="presParOf" srcId="{D832DC0A-C607-2E4A-811E-B5AC3FF1CDB3}" destId="{76E02820-BA01-1D40-BFBE-9C8807F2B17C}" srcOrd="8" destOrd="0" presId="urn:microsoft.com/office/officeart/2005/8/layout/lProcess3"/>
    <dgm:cxn modelId="{A065CB27-5760-6249-89AE-DCE4B9FEA1B2}" type="presParOf" srcId="{76E02820-BA01-1D40-BFBE-9C8807F2B17C}" destId="{35C26F1C-4454-7E4C-BB82-AE6A4937C214}" srcOrd="0" destOrd="0" presId="urn:microsoft.com/office/officeart/2005/8/layout/lProcess3"/>
    <dgm:cxn modelId="{001B8321-A83F-2C49-8AF9-1DF410AC9C47}" type="presParOf" srcId="{76E02820-BA01-1D40-BFBE-9C8807F2B17C}" destId="{E8E8F31F-D4FB-B64B-ACCC-3F066116496C}" srcOrd="1" destOrd="0" presId="urn:microsoft.com/office/officeart/2005/8/layout/lProcess3"/>
    <dgm:cxn modelId="{71490EEA-889C-2749-8FA4-E51691BE0FC9}" type="presParOf" srcId="{76E02820-BA01-1D40-BFBE-9C8807F2B17C}" destId="{998847B2-4A47-E947-876D-D39D6E6A1ADA}" srcOrd="2" destOrd="0" presId="urn:microsoft.com/office/officeart/2005/8/layout/lProcess3"/>
    <dgm:cxn modelId="{B23A0EE7-65AC-854B-89C7-8ACAA63123F3}" type="presParOf" srcId="{D832DC0A-C607-2E4A-811E-B5AC3FF1CDB3}" destId="{735CFC58-588A-C046-8F96-ED48CE4DB653}" srcOrd="9" destOrd="0" presId="urn:microsoft.com/office/officeart/2005/8/layout/lProcess3"/>
    <dgm:cxn modelId="{81DBB554-9274-B142-9A3F-567397B60B4E}" type="presParOf" srcId="{D832DC0A-C607-2E4A-811E-B5AC3FF1CDB3}" destId="{E0FA5E0B-068F-1145-946A-B3FBF196C514}" srcOrd="10" destOrd="0" presId="urn:microsoft.com/office/officeart/2005/8/layout/lProcess3"/>
    <dgm:cxn modelId="{77304536-A91C-9242-BDA8-F16449E97752}" type="presParOf" srcId="{E0FA5E0B-068F-1145-946A-B3FBF196C514}" destId="{11E665FA-6900-6044-BA00-A791D5437797}" srcOrd="0" destOrd="0" presId="urn:microsoft.com/office/officeart/2005/8/layout/lProcess3"/>
    <dgm:cxn modelId="{79972EB8-5E55-FE4F-AE3C-47D3F22ED90A}" type="presParOf" srcId="{E0FA5E0B-068F-1145-946A-B3FBF196C514}" destId="{063CA323-46B4-E14F-9372-1090260629C6}" srcOrd="1" destOrd="0" presId="urn:microsoft.com/office/officeart/2005/8/layout/lProcess3"/>
    <dgm:cxn modelId="{2DC5CB83-B7A9-C245-949F-B0866F3056E9}" type="presParOf" srcId="{E0FA5E0B-068F-1145-946A-B3FBF196C514}" destId="{19712BDF-6669-7840-95D7-656F677A6FEA}"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27C8F-4405-4836-B2EA-3526382B2889}">
      <dsp:nvSpPr>
        <dsp:cNvPr id="0" name=""/>
        <dsp:cNvSpPr/>
      </dsp:nvSpPr>
      <dsp:spPr>
        <a:xfrm>
          <a:off x="2178" y="1698552"/>
          <a:ext cx="2653930" cy="106157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a:t>Dispensing medications</a:t>
          </a:r>
        </a:p>
      </dsp:txBody>
      <dsp:txXfrm>
        <a:off x="532964" y="1698552"/>
        <a:ext cx="1592358" cy="1061572"/>
      </dsp:txXfrm>
    </dsp:sp>
    <dsp:sp modelId="{0917B431-1002-409B-8D46-EFC84D85BFB7}">
      <dsp:nvSpPr>
        <dsp:cNvPr id="0" name=""/>
        <dsp:cNvSpPr/>
      </dsp:nvSpPr>
      <dsp:spPr>
        <a:xfrm>
          <a:off x="2390715" y="1698552"/>
          <a:ext cx="2653930" cy="106157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a:t>Access to medications</a:t>
          </a:r>
        </a:p>
      </dsp:txBody>
      <dsp:txXfrm>
        <a:off x="2921501" y="1698552"/>
        <a:ext cx="1592358" cy="1061572"/>
      </dsp:txXfrm>
    </dsp:sp>
    <dsp:sp modelId="{1877B8DF-A728-4295-94B2-F01163BDCE78}">
      <dsp:nvSpPr>
        <dsp:cNvPr id="0" name=""/>
        <dsp:cNvSpPr/>
      </dsp:nvSpPr>
      <dsp:spPr>
        <a:xfrm>
          <a:off x="4779253" y="1698552"/>
          <a:ext cx="2653930" cy="106157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a:t>Advanced clinical team member</a:t>
          </a:r>
        </a:p>
      </dsp:txBody>
      <dsp:txXfrm>
        <a:off x="5310039" y="1698552"/>
        <a:ext cx="1592358" cy="1061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BF871-D280-E845-A11F-1AB5B259470C}">
      <dsp:nvSpPr>
        <dsp:cNvPr id="0" name=""/>
        <dsp:cNvSpPr/>
      </dsp:nvSpPr>
      <dsp:spPr>
        <a:xfrm>
          <a:off x="645600" y="36163"/>
          <a:ext cx="1963593" cy="785437"/>
        </a:xfrm>
        <a:prstGeom prst="chevron">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a:t>Out of control medication costs</a:t>
          </a:r>
        </a:p>
      </dsp:txBody>
      <dsp:txXfrm>
        <a:off x="1038319" y="36163"/>
        <a:ext cx="1178156" cy="785437"/>
      </dsp:txXfrm>
    </dsp:sp>
    <dsp:sp modelId="{29805326-AFB1-634A-A161-2EA521726C84}">
      <dsp:nvSpPr>
        <dsp:cNvPr id="0" name=""/>
        <dsp:cNvSpPr/>
      </dsp:nvSpPr>
      <dsp:spPr>
        <a:xfrm>
          <a:off x="2343090" y="69018"/>
          <a:ext cx="5105441" cy="651913"/>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Formulary management &amp; ownership of medication costs</a:t>
          </a:r>
        </a:p>
      </dsp:txBody>
      <dsp:txXfrm>
        <a:off x="2669047" y="69018"/>
        <a:ext cx="4453528" cy="651913"/>
      </dsp:txXfrm>
    </dsp:sp>
    <dsp:sp modelId="{623EAB0B-9703-2E4F-8C29-E3A40EE7306F}">
      <dsp:nvSpPr>
        <dsp:cNvPr id="0" name=""/>
        <dsp:cNvSpPr/>
      </dsp:nvSpPr>
      <dsp:spPr>
        <a:xfrm>
          <a:off x="634764" y="897654"/>
          <a:ext cx="1963593" cy="785437"/>
        </a:xfrm>
        <a:prstGeom prst="chevron">
          <a:avLst/>
        </a:prstGeom>
        <a:solidFill>
          <a:schemeClr val="accent5">
            <a:shade val="80000"/>
            <a:hueOff val="41044"/>
            <a:satOff val="-448"/>
            <a:lumOff val="51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a:t>Increasing complexity of patients</a:t>
          </a:r>
        </a:p>
      </dsp:txBody>
      <dsp:txXfrm>
        <a:off x="1027483" y="897654"/>
        <a:ext cx="1178156" cy="785437"/>
      </dsp:txXfrm>
    </dsp:sp>
    <dsp:sp modelId="{ECCC3D21-80F6-C74A-87BF-6657EF1E66EF}">
      <dsp:nvSpPr>
        <dsp:cNvPr id="0" name=""/>
        <dsp:cNvSpPr/>
      </dsp:nvSpPr>
      <dsp:spPr>
        <a:xfrm>
          <a:off x="2343090" y="964416"/>
          <a:ext cx="5073660" cy="651913"/>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Utilization of pharmacy more for therapeutic decision making and disease state management  </a:t>
          </a:r>
        </a:p>
      </dsp:txBody>
      <dsp:txXfrm>
        <a:off x="2669047" y="964416"/>
        <a:ext cx="4421747" cy="651913"/>
      </dsp:txXfrm>
    </dsp:sp>
    <dsp:sp modelId="{D038F31F-1418-EC4D-B8B2-34049B8A020C}">
      <dsp:nvSpPr>
        <dsp:cNvPr id="0" name=""/>
        <dsp:cNvSpPr/>
      </dsp:nvSpPr>
      <dsp:spPr>
        <a:xfrm>
          <a:off x="634764" y="1793053"/>
          <a:ext cx="1963593" cy="785437"/>
        </a:xfrm>
        <a:prstGeom prst="chevron">
          <a:avLst/>
        </a:prstGeom>
        <a:solidFill>
          <a:schemeClr val="accent5">
            <a:shade val="80000"/>
            <a:hueOff val="82088"/>
            <a:satOff val="-895"/>
            <a:lumOff val="10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a:t>Interprofessional education standards</a:t>
          </a:r>
        </a:p>
      </dsp:txBody>
      <dsp:txXfrm>
        <a:off x="1027483" y="1793053"/>
        <a:ext cx="1178156" cy="785437"/>
      </dsp:txXfrm>
    </dsp:sp>
    <dsp:sp modelId="{7675DA5C-8009-6D48-9541-34825DB7E15B}">
      <dsp:nvSpPr>
        <dsp:cNvPr id="0" name=""/>
        <dsp:cNvSpPr/>
      </dsp:nvSpPr>
      <dsp:spPr>
        <a:xfrm>
          <a:off x="2343090" y="1859815"/>
          <a:ext cx="5095760" cy="651913"/>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Expand on attitudes outside of clinic and develop interprofessional staffing</a:t>
          </a:r>
        </a:p>
      </dsp:txBody>
      <dsp:txXfrm>
        <a:off x="2669047" y="1859815"/>
        <a:ext cx="4443847" cy="651913"/>
      </dsp:txXfrm>
    </dsp:sp>
    <dsp:sp modelId="{F8647FE8-6278-E14E-9046-8CDFB2C8E0C8}">
      <dsp:nvSpPr>
        <dsp:cNvPr id="0" name=""/>
        <dsp:cNvSpPr/>
      </dsp:nvSpPr>
      <dsp:spPr>
        <a:xfrm>
          <a:off x="634764" y="2688452"/>
          <a:ext cx="1963593" cy="785437"/>
        </a:xfrm>
        <a:prstGeom prst="chevron">
          <a:avLst/>
        </a:prstGeom>
        <a:solidFill>
          <a:schemeClr val="accent5">
            <a:shade val="80000"/>
            <a:hueOff val="123133"/>
            <a:satOff val="-1343"/>
            <a:lumOff val="15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a:t>Change in clinic location</a:t>
          </a:r>
        </a:p>
      </dsp:txBody>
      <dsp:txXfrm>
        <a:off x="1027483" y="2688452"/>
        <a:ext cx="1178156" cy="785437"/>
      </dsp:txXfrm>
    </dsp:sp>
    <dsp:sp modelId="{2BE4AB52-2948-5644-954E-0E8E68790094}">
      <dsp:nvSpPr>
        <dsp:cNvPr id="0" name=""/>
        <dsp:cNvSpPr/>
      </dsp:nvSpPr>
      <dsp:spPr>
        <a:xfrm>
          <a:off x="2343090" y="2755214"/>
          <a:ext cx="5033844" cy="651913"/>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Leadership in adherence and business aspects of the clinic</a:t>
          </a:r>
        </a:p>
      </dsp:txBody>
      <dsp:txXfrm>
        <a:off x="2669047" y="2755214"/>
        <a:ext cx="4381931" cy="651913"/>
      </dsp:txXfrm>
    </dsp:sp>
    <dsp:sp modelId="{35C26F1C-4454-7E4C-BB82-AE6A4937C214}">
      <dsp:nvSpPr>
        <dsp:cNvPr id="0" name=""/>
        <dsp:cNvSpPr/>
      </dsp:nvSpPr>
      <dsp:spPr>
        <a:xfrm>
          <a:off x="634764" y="3583850"/>
          <a:ext cx="1963593" cy="785437"/>
        </a:xfrm>
        <a:prstGeom prst="chevron">
          <a:avLst/>
        </a:prstGeom>
        <a:solidFill>
          <a:schemeClr val="accent5">
            <a:shade val="80000"/>
            <a:hueOff val="164177"/>
            <a:satOff val="-1790"/>
            <a:lumOff val="204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a:t>New pharmacy education standards</a:t>
          </a:r>
        </a:p>
      </dsp:txBody>
      <dsp:txXfrm>
        <a:off x="1027483" y="3583850"/>
        <a:ext cx="1178156" cy="785437"/>
      </dsp:txXfrm>
    </dsp:sp>
    <dsp:sp modelId="{998847B2-4A47-E947-876D-D39D6E6A1ADA}">
      <dsp:nvSpPr>
        <dsp:cNvPr id="0" name=""/>
        <dsp:cNvSpPr/>
      </dsp:nvSpPr>
      <dsp:spPr>
        <a:xfrm>
          <a:off x="2343090" y="3650613"/>
          <a:ext cx="5032296" cy="651913"/>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Focus on development of clinical skills outside of traditional role of pharmacy</a:t>
          </a:r>
        </a:p>
      </dsp:txBody>
      <dsp:txXfrm>
        <a:off x="2669047" y="3650613"/>
        <a:ext cx="4380383" cy="651913"/>
      </dsp:txXfrm>
    </dsp:sp>
    <dsp:sp modelId="{11E665FA-6900-6044-BA00-A791D5437797}">
      <dsp:nvSpPr>
        <dsp:cNvPr id="0" name=""/>
        <dsp:cNvSpPr/>
      </dsp:nvSpPr>
      <dsp:spPr>
        <a:xfrm>
          <a:off x="634764" y="4479249"/>
          <a:ext cx="1963593" cy="785437"/>
        </a:xfrm>
        <a:prstGeom prst="chevron">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a:t>Lack of pharmacy preceptors</a:t>
          </a:r>
        </a:p>
      </dsp:txBody>
      <dsp:txXfrm>
        <a:off x="1027483" y="4479249"/>
        <a:ext cx="1178156" cy="785437"/>
      </dsp:txXfrm>
    </dsp:sp>
    <dsp:sp modelId="{19712BDF-6669-7840-95D7-656F677A6FEA}">
      <dsp:nvSpPr>
        <dsp:cNvPr id="0" name=""/>
        <dsp:cNvSpPr/>
      </dsp:nvSpPr>
      <dsp:spPr>
        <a:xfrm>
          <a:off x="2343090" y="4546011"/>
          <a:ext cx="5057313" cy="651913"/>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Recruitment of preceptors with advanced clinical knowledge and cutting edge practices</a:t>
          </a:r>
        </a:p>
      </dsp:txBody>
      <dsp:txXfrm>
        <a:off x="2669047" y="4546011"/>
        <a:ext cx="4405400" cy="6519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BC9BB-5673-4530-9089-14C006E6BA17}" type="datetimeFigureOut">
              <a:rPr lang="en-US" smtClean="0"/>
              <a:t>3/10/2020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83EEA-5DBC-495C-B8AC-0F22A6F29E7D}" type="slidenum">
              <a:rPr lang="en-US" smtClean="0"/>
              <a:t>‹#›</a:t>
            </a:fld>
            <a:endParaRPr lang="en-US"/>
          </a:p>
        </p:txBody>
      </p:sp>
    </p:spTree>
    <p:extLst>
      <p:ext uri="{BB962C8B-B14F-4D97-AF65-F5344CB8AC3E}">
        <p14:creationId xmlns:p14="http://schemas.microsoft.com/office/powerpoint/2010/main" val="52863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questions in Socrative about makeup of audience plus what they think the roles of pharmacy are. </a:t>
            </a:r>
          </a:p>
        </p:txBody>
      </p:sp>
      <p:sp>
        <p:nvSpPr>
          <p:cNvPr id="4" name="Slide Number Placeholder 3"/>
          <p:cNvSpPr>
            <a:spLocks noGrp="1"/>
          </p:cNvSpPr>
          <p:nvPr>
            <p:ph type="sldNum" sz="quarter" idx="5"/>
          </p:nvPr>
        </p:nvSpPr>
        <p:spPr/>
        <p:txBody>
          <a:bodyPr/>
          <a:lstStyle/>
          <a:p>
            <a:fld id="{FB683EEA-5DBC-495C-B8AC-0F22A6F29E7D}" type="slidenum">
              <a:rPr lang="en-US" smtClean="0"/>
              <a:t>4</a:t>
            </a:fld>
            <a:endParaRPr lang="en-US"/>
          </a:p>
        </p:txBody>
      </p:sp>
    </p:spTree>
    <p:extLst>
      <p:ext uri="{BB962C8B-B14F-4D97-AF65-F5344CB8AC3E}">
        <p14:creationId xmlns:p14="http://schemas.microsoft.com/office/powerpoint/2010/main" val="365701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5 minutes in small groups</a:t>
            </a:r>
          </a:p>
          <a:p>
            <a:r>
              <a:rPr lang="en-US" dirty="0"/>
              <a:t>Spend</a:t>
            </a:r>
            <a:r>
              <a:rPr lang="en-US" baseline="0" dirty="0"/>
              <a:t> 5 – 10 minutes sharing as a larger group</a:t>
            </a:r>
          </a:p>
          <a:p>
            <a:endParaRPr lang="en-US" baseline="0" dirty="0"/>
          </a:p>
          <a:p>
            <a:r>
              <a:rPr lang="en-US" baseline="0" dirty="0"/>
              <a:t>Could also add “</a:t>
            </a:r>
            <a:r>
              <a:rPr lang="en-US" baseline="0" dirty="0" err="1"/>
              <a:t>padlet</a:t>
            </a:r>
            <a:r>
              <a:rPr lang="en-US" baseline="0" dirty="0"/>
              <a:t>” as a way for groups to document what they come up with? May be better to just keep it “verbal”…</a:t>
            </a:r>
          </a:p>
          <a:p>
            <a:endParaRPr lang="en-US" baseline="0" dirty="0"/>
          </a:p>
          <a:p>
            <a:r>
              <a:rPr lang="en-US" baseline="0" dirty="0"/>
              <a:t>Maybe verbally would be good. Should we create a worksheet for them to think through? I can do this.</a:t>
            </a:r>
            <a:endParaRPr lang="en-US" dirty="0"/>
          </a:p>
        </p:txBody>
      </p:sp>
      <p:sp>
        <p:nvSpPr>
          <p:cNvPr id="4" name="Slide Number Placeholder 3"/>
          <p:cNvSpPr>
            <a:spLocks noGrp="1"/>
          </p:cNvSpPr>
          <p:nvPr>
            <p:ph type="sldNum" sz="quarter" idx="10"/>
          </p:nvPr>
        </p:nvSpPr>
        <p:spPr/>
        <p:txBody>
          <a:bodyPr/>
          <a:lstStyle/>
          <a:p>
            <a:fld id="{FB683EEA-5DBC-495C-B8AC-0F22A6F29E7D}" type="slidenum">
              <a:rPr lang="en-US" smtClean="0"/>
              <a:t>5</a:t>
            </a:fld>
            <a:endParaRPr lang="en-US"/>
          </a:p>
        </p:txBody>
      </p:sp>
    </p:spTree>
    <p:extLst>
      <p:ext uri="{BB962C8B-B14F-4D97-AF65-F5344CB8AC3E}">
        <p14:creationId xmlns:p14="http://schemas.microsoft.com/office/powerpoint/2010/main" val="207465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Use existing Nebraska Medicine clinic buildings for evening clinics that are completely student-run. </a:t>
            </a:r>
          </a:p>
          <a:p>
            <a:r>
              <a:rPr lang="en-US" sz="1200" b="0" i="0" kern="1200" dirty="0">
                <a:solidFill>
                  <a:schemeClr val="tx1"/>
                </a:solidFill>
                <a:effectLst/>
                <a:latin typeface="+mn-lt"/>
                <a:ea typeface="+mn-ea"/>
                <a:cs typeface="+mn-cs"/>
              </a:rPr>
              <a:t>The SHARING Clinics are made up of four entirely student-run clinics in the Omaha area. The clinics are staffed by student providers from each of the academic disciplines at UNMC. This truly multidisciplinary approach provides comprehensive care for patients and a wonderful learning environment for student providers. Faculty providers are present at all clinics to ensure that each patient is properly cared for.</a:t>
            </a:r>
          </a:p>
          <a:p>
            <a:r>
              <a:rPr lang="en-US" sz="1200" b="0" i="0" kern="1200" dirty="0">
                <a:solidFill>
                  <a:schemeClr val="tx1"/>
                </a:solidFill>
                <a:effectLst/>
                <a:latin typeface="+mn-lt"/>
                <a:ea typeface="+mn-ea"/>
                <a:cs typeface="+mn-cs"/>
              </a:rPr>
              <a:t>Clinic operations are overseen by a Student Advisory Committee, which is composed of students from all of UNMC's academic programs. A Faculty Advisory Committee works to support the Student Advisory Committee. Students and faculty also serve on several sub-committees: Quality/Clinic Operations, Education, Fundraising, Research, and Youth Outreach.</a:t>
            </a:r>
          </a:p>
          <a:p>
            <a:endParaRPr lang="en-US" dirty="0"/>
          </a:p>
        </p:txBody>
      </p:sp>
      <p:sp>
        <p:nvSpPr>
          <p:cNvPr id="4" name="Slide Number Placeholder 3"/>
          <p:cNvSpPr>
            <a:spLocks noGrp="1"/>
          </p:cNvSpPr>
          <p:nvPr>
            <p:ph type="sldNum" sz="quarter" idx="10"/>
          </p:nvPr>
        </p:nvSpPr>
        <p:spPr/>
        <p:txBody>
          <a:bodyPr/>
          <a:lstStyle/>
          <a:p>
            <a:fld id="{E9ACC93A-8A01-43C8-A5F5-75A175C121DD}" type="slidenum">
              <a:rPr lang="en-US" smtClean="0"/>
              <a:t>6</a:t>
            </a:fld>
            <a:endParaRPr lang="en-US"/>
          </a:p>
        </p:txBody>
      </p:sp>
    </p:spTree>
    <p:extLst>
      <p:ext uri="{BB962C8B-B14F-4D97-AF65-F5344CB8AC3E}">
        <p14:creationId xmlns:p14="http://schemas.microsoft.com/office/powerpoint/2010/main" val="56678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83EEA-5DBC-495C-B8AC-0F22A6F29E7D}" type="slidenum">
              <a:rPr lang="en-US" smtClean="0"/>
              <a:t>7</a:t>
            </a:fld>
            <a:endParaRPr lang="en-US"/>
          </a:p>
        </p:txBody>
      </p:sp>
    </p:spTree>
    <p:extLst>
      <p:ext uri="{BB962C8B-B14F-4D97-AF65-F5344CB8AC3E}">
        <p14:creationId xmlns:p14="http://schemas.microsoft.com/office/powerpoint/2010/main" val="416065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83EEA-5DBC-495C-B8AC-0F22A6F29E7D}" type="slidenum">
              <a:rPr lang="en-US" smtClean="0"/>
              <a:t>9</a:t>
            </a:fld>
            <a:endParaRPr lang="en-US"/>
          </a:p>
        </p:txBody>
      </p:sp>
    </p:spTree>
    <p:extLst>
      <p:ext uri="{BB962C8B-B14F-4D97-AF65-F5344CB8AC3E}">
        <p14:creationId xmlns:p14="http://schemas.microsoft.com/office/powerpoint/2010/main" val="138820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Every patient is assigned a medical OR physician’s assistant (PA) student PLUS a pharmacy student</a:t>
            </a:r>
          </a:p>
          <a:p>
            <a:pPr marL="285750" indent="-285750">
              <a:buFont typeface="Arial" panose="020B0604020202020204" pitchFamily="34" charset="0"/>
              <a:buChar char="•"/>
            </a:pPr>
            <a:r>
              <a:rPr lang="en-US" sz="1200" dirty="0"/>
              <a:t>Prep for visit by reviewing patient’s medication list and pertinent labs</a:t>
            </a:r>
          </a:p>
          <a:p>
            <a:pPr marL="285750" indent="-285750">
              <a:buFont typeface="Arial" panose="020B0604020202020204" pitchFamily="34" charset="0"/>
              <a:buChar char="•"/>
            </a:pPr>
            <a:r>
              <a:rPr lang="en-US" sz="1200" dirty="0"/>
              <a:t>Responsible for taking a thorough medication history from the patient</a:t>
            </a:r>
          </a:p>
          <a:p>
            <a:pPr marL="285750" indent="-285750">
              <a:buFont typeface="Arial" panose="020B0604020202020204" pitchFamily="34" charset="0"/>
              <a:buChar char="•"/>
            </a:pPr>
            <a:r>
              <a:rPr lang="en-US" sz="1200" dirty="0"/>
              <a:t>Collaborate as a team to assess and develop a plan and education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 thought we could talk through the pharmacy student role list above in terms of the PPCP and educate the other providers about it.</a:t>
            </a:r>
          </a:p>
          <a:p>
            <a:endParaRPr lang="en-US" dirty="0"/>
          </a:p>
        </p:txBody>
      </p:sp>
      <p:sp>
        <p:nvSpPr>
          <p:cNvPr id="4" name="Slide Number Placeholder 3"/>
          <p:cNvSpPr>
            <a:spLocks noGrp="1"/>
          </p:cNvSpPr>
          <p:nvPr>
            <p:ph type="sldNum" sz="quarter" idx="5"/>
          </p:nvPr>
        </p:nvSpPr>
        <p:spPr/>
        <p:txBody>
          <a:bodyPr/>
          <a:lstStyle/>
          <a:p>
            <a:fld id="{FB683EEA-5DBC-495C-B8AC-0F22A6F29E7D}" type="slidenum">
              <a:rPr lang="en-US" smtClean="0"/>
              <a:t>10</a:t>
            </a:fld>
            <a:endParaRPr lang="en-US"/>
          </a:p>
        </p:txBody>
      </p:sp>
    </p:spTree>
    <p:extLst>
      <p:ext uri="{BB962C8B-B14F-4D97-AF65-F5344CB8AC3E}">
        <p14:creationId xmlns:p14="http://schemas.microsoft.com/office/powerpoint/2010/main" val="287541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Advancement of pharm</a:t>
            </a:r>
            <a:r>
              <a:rPr lang="en-US" baseline="0" dirty="0"/>
              <a:t> practice: allow students to actually experience this side that is a mainstream of pharmacy education: being at the center of decision making along with the medical providers.</a:t>
            </a:r>
          </a:p>
          <a:p>
            <a:endParaRPr lang="en-US" baseline="0" dirty="0"/>
          </a:p>
          <a:p>
            <a:r>
              <a:rPr lang="en-US" baseline="0" dirty="0"/>
              <a:t>Advocacy from medical providers: this role absolutely wouldn’t be successful if we didn’t have buy-in from the medical providers. </a:t>
            </a:r>
          </a:p>
          <a:p>
            <a:endParaRPr lang="en-US" baseline="0" dirty="0"/>
          </a:p>
          <a:p>
            <a:r>
              <a:rPr lang="en-US" baseline="0" dirty="0"/>
              <a:t>Strengthening of relationships and </a:t>
            </a:r>
            <a:r>
              <a:rPr lang="en-US" baseline="0" dirty="0" err="1"/>
              <a:t>interprofessional</a:t>
            </a:r>
            <a:r>
              <a:rPr lang="en-US" baseline="0" dirty="0"/>
              <a:t> education: This exposes students to this model early on so that when they get to clinical practice, they are familiar with the other disciplines and their individual roles, talents, and education</a:t>
            </a:r>
          </a:p>
          <a:p>
            <a:endParaRPr lang="en-US" baseline="0" dirty="0"/>
          </a:p>
        </p:txBody>
      </p:sp>
      <p:sp>
        <p:nvSpPr>
          <p:cNvPr id="4" name="Slide Number Placeholder 3"/>
          <p:cNvSpPr>
            <a:spLocks noGrp="1"/>
          </p:cNvSpPr>
          <p:nvPr>
            <p:ph type="sldNum" sz="quarter" idx="10"/>
          </p:nvPr>
        </p:nvSpPr>
        <p:spPr/>
        <p:txBody>
          <a:bodyPr/>
          <a:lstStyle/>
          <a:p>
            <a:fld id="{FB683EEA-5DBC-495C-B8AC-0F22A6F29E7D}" type="slidenum">
              <a:rPr lang="en-US" smtClean="0"/>
              <a:t>13</a:t>
            </a:fld>
            <a:endParaRPr lang="en-US"/>
          </a:p>
        </p:txBody>
      </p:sp>
    </p:spTree>
    <p:extLst>
      <p:ext uri="{BB962C8B-B14F-4D97-AF65-F5344CB8AC3E}">
        <p14:creationId xmlns:p14="http://schemas.microsoft.com/office/powerpoint/2010/main" val="164881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83EEA-5DBC-495C-B8AC-0F22A6F29E7D}" type="slidenum">
              <a:rPr lang="en-US" smtClean="0"/>
              <a:t>17</a:t>
            </a:fld>
            <a:endParaRPr lang="en-US"/>
          </a:p>
        </p:txBody>
      </p:sp>
    </p:spTree>
    <p:extLst>
      <p:ext uri="{BB962C8B-B14F-4D97-AF65-F5344CB8AC3E}">
        <p14:creationId xmlns:p14="http://schemas.microsoft.com/office/powerpoint/2010/main" val="2105166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C15993B1-5EAC-4586-A4B0-65AF4ECCC5DD}" type="datetime1">
              <a:rPr lang="en-US" smtClean="0"/>
              <a:t>3/10/2020</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856CB54D-1527-408F-B28E-E6076E92514A}" type="datetime1">
              <a:rPr lang="en-US" smtClean="0"/>
              <a:t>3/10/2020</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Lst>
  <p:hf hdr="0" ftr="0" dt="0"/>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jcpp.net/wp-content/uploads/2016/03/PatientCareProcess-with-supporting-organizations.pdf" TargetMode="External"/><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tiff"/><Relationship Id="rId4" Type="http://schemas.openxmlformats.org/officeDocument/2006/relationships/hyperlink" Target="http://www.scorative.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52" y="394369"/>
            <a:ext cx="8302752" cy="3430796"/>
          </a:xfrm>
        </p:spPr>
        <p:txBody>
          <a:bodyPr/>
          <a:lstStyle/>
          <a:p>
            <a:r>
              <a:rPr lang="en-US" sz="4500" dirty="0"/>
              <a:t>Integration and evolution of the role of pharmacy students in an interprofessional student run clinic</a:t>
            </a:r>
          </a:p>
        </p:txBody>
      </p:sp>
      <p:sp>
        <p:nvSpPr>
          <p:cNvPr id="3" name="Subtitle 2"/>
          <p:cNvSpPr>
            <a:spLocks noGrp="1"/>
          </p:cNvSpPr>
          <p:nvPr>
            <p:ph type="subTitle" idx="1"/>
          </p:nvPr>
        </p:nvSpPr>
        <p:spPr>
          <a:xfrm>
            <a:off x="916720" y="4169419"/>
            <a:ext cx="6440875" cy="688511"/>
          </a:xfrm>
        </p:spPr>
        <p:txBody>
          <a:bodyPr>
            <a:normAutofit fontScale="85000" lnSpcReduction="20000"/>
          </a:bodyPr>
          <a:lstStyle/>
          <a:p>
            <a:r>
              <a:rPr lang="en-US" sz="1600" dirty="0"/>
              <a:t>Kristen Cook, </a:t>
            </a:r>
            <a:r>
              <a:rPr lang="en-US" sz="1600" dirty="0" err="1"/>
              <a:t>PharmD</a:t>
            </a:r>
            <a:r>
              <a:rPr lang="en-US" sz="1600" dirty="0"/>
              <a:t>, BCPS</a:t>
            </a:r>
          </a:p>
          <a:p>
            <a:r>
              <a:rPr lang="en-US" sz="1600" dirty="0"/>
              <a:t>Jessica Downes, PharmD, BCACP</a:t>
            </a:r>
          </a:p>
          <a:p>
            <a:r>
              <a:rPr lang="en-US" dirty="0"/>
              <a:t>William Hay, MD</a:t>
            </a:r>
          </a:p>
          <a:p>
            <a:endParaRPr lang="en-US" sz="1600" dirty="0"/>
          </a:p>
        </p:txBody>
      </p:sp>
    </p:spTree>
    <p:custDataLst>
      <p:tags r:id="rId1"/>
    </p:custDataLst>
    <p:extLst>
      <p:ext uri="{BB962C8B-B14F-4D97-AF65-F5344CB8AC3E}">
        <p14:creationId xmlns:p14="http://schemas.microsoft.com/office/powerpoint/2010/main" val="150273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59" y="669462"/>
            <a:ext cx="7606427" cy="629239"/>
          </a:xfrm>
        </p:spPr>
        <p:txBody>
          <a:bodyPr/>
          <a:lstStyle/>
          <a:p>
            <a:r>
              <a:rPr lang="en-US" dirty="0"/>
              <a:t>Current Clinical Role</a:t>
            </a:r>
          </a:p>
        </p:txBody>
      </p:sp>
      <p:sp>
        <p:nvSpPr>
          <p:cNvPr id="4" name="Rectangle 3">
            <a:extLst>
              <a:ext uri="{FF2B5EF4-FFF2-40B4-BE49-F238E27FC236}">
                <a16:creationId xmlns:a16="http://schemas.microsoft.com/office/drawing/2014/main" id="{A208083C-1FF6-2B48-BA72-BA30D46E3E38}"/>
              </a:ext>
            </a:extLst>
          </p:cNvPr>
          <p:cNvSpPr/>
          <p:nvPr/>
        </p:nvSpPr>
        <p:spPr>
          <a:xfrm>
            <a:off x="4450813" y="3244334"/>
            <a:ext cx="300082" cy="369332"/>
          </a:xfrm>
          <a:prstGeom prst="rect">
            <a:avLst/>
          </a:prstGeom>
        </p:spPr>
        <p:txBody>
          <a:bodyPr wrap="none">
            <a:spAutoFit/>
          </a:bodyPr>
          <a:lstStyle/>
          <a:p>
            <a:r>
              <a:rPr lang="en-US" dirty="0">
                <a:solidFill>
                  <a:srgbClr val="000000"/>
                </a:solidFill>
                <a:latin typeface="Times" pitchFamily="2" charset="0"/>
              </a:rPr>
              <a:t> </a:t>
            </a:r>
            <a:r>
              <a:rPr lang="en-US" dirty="0"/>
              <a:t> </a:t>
            </a:r>
          </a:p>
        </p:txBody>
      </p:sp>
      <p:sp>
        <p:nvSpPr>
          <p:cNvPr id="5" name="Rectangle 4">
            <a:extLst>
              <a:ext uri="{FF2B5EF4-FFF2-40B4-BE49-F238E27FC236}">
                <a16:creationId xmlns:a16="http://schemas.microsoft.com/office/drawing/2014/main" id="{861FB738-E29E-0E4B-BD8B-45B3C4C963A6}"/>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 name="Content Placeholder 6">
            <a:extLst>
              <a:ext uri="{FF2B5EF4-FFF2-40B4-BE49-F238E27FC236}">
                <a16:creationId xmlns:a16="http://schemas.microsoft.com/office/drawing/2014/main" id="{7A118C03-0FF6-CB4D-ACC3-718CD55BC42D}"/>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2551D046-F15B-6E4A-88C9-7A0AAC474BB9}"/>
              </a:ext>
            </a:extLst>
          </p:cNvPr>
          <p:cNvPicPr>
            <a:picLocks noChangeAspect="1"/>
          </p:cNvPicPr>
          <p:nvPr/>
        </p:nvPicPr>
        <p:blipFill>
          <a:blip r:embed="rId4"/>
          <a:stretch>
            <a:fillRect/>
          </a:stretch>
        </p:blipFill>
        <p:spPr>
          <a:xfrm>
            <a:off x="2581023" y="1493341"/>
            <a:ext cx="4721985" cy="4753676"/>
          </a:xfrm>
          <a:prstGeom prst="rect">
            <a:avLst/>
          </a:prstGeom>
        </p:spPr>
      </p:pic>
      <p:sp>
        <p:nvSpPr>
          <p:cNvPr id="3" name="Slide Number Placeholder 2"/>
          <p:cNvSpPr>
            <a:spLocks noGrp="1"/>
          </p:cNvSpPr>
          <p:nvPr>
            <p:ph type="sldNum" sz="quarter" idx="12"/>
          </p:nvPr>
        </p:nvSpPr>
        <p:spPr>
          <a:xfrm>
            <a:off x="7881813" y="6492875"/>
            <a:ext cx="1262187" cy="365125"/>
          </a:xfrm>
        </p:spPr>
        <p:txBody>
          <a:bodyPr/>
          <a:lstStyle/>
          <a:p>
            <a:fld id="{C2F1CAA2-7C6D-8F48-BAEE-2DAFD071A580}" type="slidenum">
              <a:rPr lang="en-US" smtClean="0"/>
              <a:pPr/>
              <a:t>10</a:t>
            </a:fld>
            <a:endParaRPr lang="en-US" dirty="0"/>
          </a:p>
        </p:txBody>
      </p:sp>
      <p:sp>
        <p:nvSpPr>
          <p:cNvPr id="6" name="TextBox 5"/>
          <p:cNvSpPr txBox="1"/>
          <p:nvPr/>
        </p:nvSpPr>
        <p:spPr>
          <a:xfrm>
            <a:off x="554805" y="6308209"/>
            <a:ext cx="6636110" cy="369332"/>
          </a:xfrm>
          <a:prstGeom prst="rect">
            <a:avLst/>
          </a:prstGeom>
          <a:noFill/>
        </p:spPr>
        <p:txBody>
          <a:bodyPr wrap="square" rtlCol="0">
            <a:spAutoFit/>
          </a:bodyPr>
          <a:lstStyle/>
          <a:p>
            <a:r>
              <a:rPr lang="en-US" dirty="0" err="1" smtClean="0"/>
              <a:t>dd</a:t>
            </a:r>
            <a:endParaRPr lang="en-US" dirty="0"/>
          </a:p>
        </p:txBody>
      </p:sp>
      <p:sp>
        <p:nvSpPr>
          <p:cNvPr id="12" name="Rectangle 4"/>
          <p:cNvSpPr>
            <a:spLocks noChangeArrowheads="1"/>
          </p:cNvSpPr>
          <p:nvPr/>
        </p:nvSpPr>
        <p:spPr bwMode="auto">
          <a:xfrm>
            <a:off x="639100" y="6373604"/>
            <a:ext cx="762342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Open Sans"/>
              </a:rPr>
              <a:t> Joint Commission of Pharmacy Practitioners. Pharmacists’ Patient Care Process. May 29, 2014. Available at: </a:t>
            </a:r>
            <a:r>
              <a:rPr kumimoji="0" lang="en-US" altLang="en-US" sz="900" b="0" i="1" u="none" strike="noStrike" cap="none" normalizeH="0" baseline="0" dirty="0" smtClean="0">
                <a:ln>
                  <a:noFill/>
                </a:ln>
                <a:solidFill>
                  <a:srgbClr val="338EC6"/>
                </a:solidFill>
                <a:effectLst/>
                <a:latin typeface="Open Sans"/>
                <a:hlinkClick r:id="rId5"/>
              </a:rPr>
              <a:t>https://jcpp.net/wp-content/uploads/2016/03/PatientCareProcess-with-supporting-organizations.pdf</a:t>
            </a:r>
            <a:r>
              <a:rPr kumimoji="0" lang="en-US" altLang="en-US" sz="1200" b="0" i="1" u="none" strike="noStrike" cap="none" normalizeH="0" baseline="0" dirty="0" smtClean="0">
                <a:ln>
                  <a:noFill/>
                </a:ln>
                <a:solidFill>
                  <a:srgbClr val="222222"/>
                </a:solidFill>
                <a:effectLst/>
                <a:latin typeface="Open Sans"/>
              </a:rPr>
              <a:t>.</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56210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60B1-1104-5E48-8F64-70832F708C6C}"/>
              </a:ext>
            </a:extLst>
          </p:cNvPr>
          <p:cNvSpPr>
            <a:spLocks noGrp="1"/>
          </p:cNvSpPr>
          <p:nvPr>
            <p:ph type="title"/>
          </p:nvPr>
        </p:nvSpPr>
        <p:spPr>
          <a:xfrm>
            <a:off x="744015" y="11244"/>
            <a:ext cx="7606427" cy="1359153"/>
          </a:xfrm>
        </p:spPr>
        <p:txBody>
          <a:bodyPr/>
          <a:lstStyle/>
          <a:p>
            <a:r>
              <a:rPr lang="en-US" dirty="0"/>
              <a:t>Pharmacy Student Notes</a:t>
            </a:r>
          </a:p>
        </p:txBody>
      </p:sp>
      <p:sp>
        <p:nvSpPr>
          <p:cNvPr id="3" name="Content Placeholder 2">
            <a:extLst>
              <a:ext uri="{FF2B5EF4-FFF2-40B4-BE49-F238E27FC236}">
                <a16:creationId xmlns:a16="http://schemas.microsoft.com/office/drawing/2014/main" id="{B2D6BADC-FA8B-6241-B82B-61CF2B4A7B3F}"/>
              </a:ext>
            </a:extLst>
          </p:cNvPr>
          <p:cNvSpPr>
            <a:spLocks noGrp="1"/>
          </p:cNvSpPr>
          <p:nvPr>
            <p:ph idx="1"/>
          </p:nvPr>
        </p:nvSpPr>
        <p:spPr>
          <a:xfrm>
            <a:off x="956666" y="1616806"/>
            <a:ext cx="7699654" cy="3950310"/>
          </a:xfrm>
        </p:spPr>
        <p:txBody>
          <a:bodyPr>
            <a:normAutofit/>
          </a:bodyPr>
          <a:lstStyle/>
          <a:p>
            <a:pPr marL="285750" indent="-285750">
              <a:buFont typeface="Arial" panose="020B0604020202020204" pitchFamily="34" charset="0"/>
              <a:buChar char="•"/>
            </a:pPr>
            <a:r>
              <a:rPr lang="en-US" sz="2400" dirty="0"/>
              <a:t>SOAP note documentation by all pharmacy students</a:t>
            </a:r>
          </a:p>
          <a:p>
            <a:pPr marL="285750" indent="-285750">
              <a:buFont typeface="Arial" panose="020B0604020202020204" pitchFamily="34" charset="0"/>
              <a:buChar char="•"/>
            </a:pPr>
            <a:r>
              <a:rPr lang="en-US" sz="2400" dirty="0"/>
              <a:t>Continuity</a:t>
            </a:r>
          </a:p>
          <a:p>
            <a:pPr marL="285750" indent="-285750">
              <a:buFont typeface="Arial" panose="020B0604020202020204" pitchFamily="34" charset="0"/>
              <a:buChar char="•"/>
            </a:pPr>
            <a:r>
              <a:rPr lang="en-US" sz="2400" dirty="0"/>
              <a:t>Shared responsibility and decision making</a:t>
            </a:r>
          </a:p>
        </p:txBody>
      </p:sp>
      <p:sp>
        <p:nvSpPr>
          <p:cNvPr id="5" name="Slide Number Placeholder 4"/>
          <p:cNvSpPr>
            <a:spLocks noGrp="1"/>
          </p:cNvSpPr>
          <p:nvPr>
            <p:ph type="sldNum" sz="quarter" idx="12"/>
          </p:nvPr>
        </p:nvSpPr>
        <p:spPr>
          <a:xfrm>
            <a:off x="7881813" y="6478605"/>
            <a:ext cx="1262187" cy="365125"/>
          </a:xfrm>
        </p:spPr>
        <p:txBody>
          <a:bodyPr/>
          <a:lstStyle/>
          <a:p>
            <a:fld id="{C2F1CAA2-7C6D-8F48-BAEE-2DAFD071A580}" type="slidenum">
              <a:rPr lang="en-US" smtClean="0"/>
              <a:pPr/>
              <a:t>11</a:t>
            </a:fld>
            <a:endParaRPr lang="en-US" dirty="0"/>
          </a:p>
        </p:txBody>
      </p:sp>
    </p:spTree>
    <p:custDataLst>
      <p:tags r:id="rId1"/>
    </p:custDataLst>
    <p:extLst>
      <p:ext uri="{BB962C8B-B14F-4D97-AF65-F5344CB8AC3E}">
        <p14:creationId xmlns:p14="http://schemas.microsoft.com/office/powerpoint/2010/main" val="133020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Interdisciplinary Team Presentations</a:t>
            </a:r>
          </a:p>
        </p:txBody>
      </p:sp>
      <p:sp>
        <p:nvSpPr>
          <p:cNvPr id="3" name="Content Placeholder 2"/>
          <p:cNvSpPr>
            <a:spLocks noGrp="1"/>
          </p:cNvSpPr>
          <p:nvPr>
            <p:ph idx="1"/>
          </p:nvPr>
        </p:nvSpPr>
        <p:spPr>
          <a:xfrm>
            <a:off x="1055862" y="2085278"/>
            <a:ext cx="7282212" cy="3565218"/>
          </a:xfrm>
        </p:spPr>
        <p:txBody>
          <a:bodyPr/>
          <a:lstStyle/>
          <a:p>
            <a:pPr marL="285750" indent="-285750">
              <a:buFont typeface="Arial" panose="020B0604020202020204" pitchFamily="34" charset="0"/>
              <a:buChar char="•"/>
            </a:pPr>
            <a:r>
              <a:rPr lang="en-US" sz="2400" dirty="0"/>
              <a:t>Ensuring guideline-based recommendations</a:t>
            </a:r>
          </a:p>
          <a:p>
            <a:pPr marL="285750" indent="-285750">
              <a:buFont typeface="Arial" panose="020B0604020202020204" pitchFamily="34" charset="0"/>
              <a:buChar char="•"/>
            </a:pPr>
            <a:r>
              <a:rPr lang="en-US" sz="2400" dirty="0" smtClean="0"/>
              <a:t>Collaborative </a:t>
            </a:r>
            <a:r>
              <a:rPr lang="en-US" sz="2400" dirty="0"/>
              <a:t>discussion between medical and pharmacy students and preceptors</a:t>
            </a:r>
          </a:p>
          <a:p>
            <a:pPr marL="285750" indent="-285750">
              <a:buFont typeface="Arial" panose="020B0604020202020204" pitchFamily="34" charset="0"/>
              <a:buChar char="•"/>
            </a:pPr>
            <a:r>
              <a:rPr lang="en-US" sz="2400" dirty="0" smtClean="0"/>
              <a:t>Encourage </a:t>
            </a:r>
            <a:r>
              <a:rPr lang="en-US" sz="2400" dirty="0"/>
              <a:t>pharmacy administrators to serve in a leadership role</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4160EAEF-1DAD-2B4B-96CB-4636ED4F4BE1}"/>
              </a:ext>
            </a:extLst>
          </p:cNvPr>
          <p:cNvPicPr>
            <a:picLocks noChangeAspect="1"/>
          </p:cNvPicPr>
          <p:nvPr/>
        </p:nvPicPr>
        <p:blipFill>
          <a:blip r:embed="rId3"/>
          <a:stretch>
            <a:fillRect/>
          </a:stretch>
        </p:blipFill>
        <p:spPr>
          <a:xfrm>
            <a:off x="2190415" y="4323936"/>
            <a:ext cx="5138928" cy="1993900"/>
          </a:xfrm>
          <a:prstGeom prst="rect">
            <a:avLst/>
          </a:prstGeom>
        </p:spPr>
      </p:pic>
      <p:sp>
        <p:nvSpPr>
          <p:cNvPr id="5" name="Slide Number Placeholder 4"/>
          <p:cNvSpPr>
            <a:spLocks noGrp="1"/>
          </p:cNvSpPr>
          <p:nvPr>
            <p:ph type="sldNum" sz="quarter" idx="12"/>
          </p:nvPr>
        </p:nvSpPr>
        <p:spPr>
          <a:xfrm>
            <a:off x="7881813" y="6489238"/>
            <a:ext cx="1262187" cy="365125"/>
          </a:xfrm>
        </p:spPr>
        <p:txBody>
          <a:bodyPr/>
          <a:lstStyle/>
          <a:p>
            <a:fld id="{C2F1CAA2-7C6D-8F48-BAEE-2DAFD071A580}" type="slidenum">
              <a:rPr lang="en-US" smtClean="0"/>
              <a:pPr/>
              <a:t>12</a:t>
            </a:fld>
            <a:endParaRPr lang="en-US" dirty="0"/>
          </a:p>
        </p:txBody>
      </p:sp>
    </p:spTree>
    <p:custDataLst>
      <p:tags r:id="rId1"/>
    </p:custDataLst>
    <p:extLst>
      <p:ext uri="{BB962C8B-B14F-4D97-AF65-F5344CB8AC3E}">
        <p14:creationId xmlns:p14="http://schemas.microsoft.com/office/powerpoint/2010/main" val="60290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for this “new” role for pharmacists</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2400" dirty="0"/>
              <a:t>Advancement of pharmacy practice</a:t>
            </a:r>
          </a:p>
          <a:p>
            <a:pPr marL="285750" indent="-285750">
              <a:buFont typeface="Arial" panose="020B0604020202020204" pitchFamily="34" charset="0"/>
              <a:buChar char="•"/>
            </a:pPr>
            <a:r>
              <a:rPr lang="en-US" sz="2400" dirty="0"/>
              <a:t>Advocacy from medical providers within the clinic</a:t>
            </a:r>
          </a:p>
          <a:p>
            <a:pPr marL="285750" indent="-285750">
              <a:buFont typeface="Arial" panose="020B0604020202020204" pitchFamily="34" charset="0"/>
              <a:buChar char="•"/>
            </a:pPr>
            <a:r>
              <a:rPr lang="en-US" sz="2400" dirty="0"/>
              <a:t>Strengthening of relationships within the professions</a:t>
            </a:r>
          </a:p>
          <a:p>
            <a:pPr marL="285750" indent="-285750">
              <a:buFont typeface="Arial" panose="020B0604020202020204" pitchFamily="34" charset="0"/>
              <a:buChar char="•"/>
            </a:pPr>
            <a:r>
              <a:rPr lang="en-US" sz="2400" dirty="0"/>
              <a:t>Shift towards </a:t>
            </a:r>
            <a:r>
              <a:rPr lang="en-US" sz="2400" dirty="0" err="1"/>
              <a:t>interprofessional</a:t>
            </a:r>
            <a:r>
              <a:rPr lang="en-US" sz="2400" dirty="0"/>
              <a:t> education in the didactic curriculum</a:t>
            </a:r>
          </a:p>
        </p:txBody>
      </p:sp>
      <p:sp>
        <p:nvSpPr>
          <p:cNvPr id="4" name="Slide Number Placeholder 3"/>
          <p:cNvSpPr>
            <a:spLocks noGrp="1"/>
          </p:cNvSpPr>
          <p:nvPr>
            <p:ph type="sldNum" sz="quarter" idx="12"/>
          </p:nvPr>
        </p:nvSpPr>
        <p:spPr>
          <a:xfrm>
            <a:off x="7881813" y="6492875"/>
            <a:ext cx="1262187" cy="365125"/>
          </a:xfrm>
        </p:spPr>
        <p:txBody>
          <a:bodyPr/>
          <a:lstStyle/>
          <a:p>
            <a:fld id="{C2F1CAA2-7C6D-8F48-BAEE-2DAFD071A580}" type="slidenum">
              <a:rPr lang="en-US" smtClean="0"/>
              <a:pPr/>
              <a:t>13</a:t>
            </a:fld>
            <a:endParaRPr lang="en-US" dirty="0"/>
          </a:p>
        </p:txBody>
      </p:sp>
    </p:spTree>
    <p:custDataLst>
      <p:tags r:id="rId1"/>
    </p:custDataLst>
    <p:extLst>
      <p:ext uri="{BB962C8B-B14F-4D97-AF65-F5344CB8AC3E}">
        <p14:creationId xmlns:p14="http://schemas.microsoft.com/office/powerpoint/2010/main" val="424505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pharmacy students in this role</a:t>
            </a:r>
          </a:p>
        </p:txBody>
      </p:sp>
      <p:sp>
        <p:nvSpPr>
          <p:cNvPr id="3" name="Content Placeholder 2"/>
          <p:cNvSpPr>
            <a:spLocks noGrp="1"/>
          </p:cNvSpPr>
          <p:nvPr>
            <p:ph idx="1"/>
          </p:nvPr>
        </p:nvSpPr>
        <p:spPr/>
        <p:txBody>
          <a:bodyPr/>
          <a:lstStyle/>
          <a:p>
            <a:r>
              <a:rPr lang="en-US" dirty="0"/>
              <a:t>Share data from interprofessional survey?</a:t>
            </a:r>
          </a:p>
          <a:p>
            <a:endParaRPr lang="en-US" dirty="0"/>
          </a:p>
          <a:p>
            <a:r>
              <a:rPr lang="en-US" dirty="0"/>
              <a:t>I’m checking with </a:t>
            </a:r>
            <a:r>
              <a:rPr lang="en-US" dirty="0" err="1"/>
              <a:t>Timi</a:t>
            </a:r>
            <a:r>
              <a:rPr lang="en-US" dirty="0"/>
              <a:t> and Sam who did the study to see if we can use it. Hopefully will hear back soon!</a:t>
            </a:r>
          </a:p>
        </p:txBody>
      </p:sp>
      <p:sp>
        <p:nvSpPr>
          <p:cNvPr id="4" name="Slide Number Placeholder 3"/>
          <p:cNvSpPr>
            <a:spLocks noGrp="1"/>
          </p:cNvSpPr>
          <p:nvPr>
            <p:ph type="sldNum" sz="quarter" idx="12"/>
          </p:nvPr>
        </p:nvSpPr>
        <p:spPr>
          <a:xfrm>
            <a:off x="7881813" y="6467973"/>
            <a:ext cx="1262187" cy="365125"/>
          </a:xfrm>
        </p:spPr>
        <p:txBody>
          <a:bodyPr/>
          <a:lstStyle/>
          <a:p>
            <a:fld id="{C2F1CAA2-7C6D-8F48-BAEE-2DAFD071A580}" type="slidenum">
              <a:rPr lang="en-US" smtClean="0"/>
              <a:pPr/>
              <a:t>14</a:t>
            </a:fld>
            <a:endParaRPr lang="en-US" dirty="0"/>
          </a:p>
        </p:txBody>
      </p:sp>
    </p:spTree>
    <p:custDataLst>
      <p:tags r:id="rId1"/>
    </p:custDataLst>
    <p:extLst>
      <p:ext uri="{BB962C8B-B14F-4D97-AF65-F5344CB8AC3E}">
        <p14:creationId xmlns:p14="http://schemas.microsoft.com/office/powerpoint/2010/main" val="371708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482" y="1962365"/>
            <a:ext cx="7877949" cy="2350886"/>
          </a:xfrm>
        </p:spPr>
        <p:txBody>
          <a:bodyPr>
            <a:normAutofit fontScale="90000"/>
          </a:bodyPr>
          <a:lstStyle/>
          <a:p>
            <a:r>
              <a:rPr lang="en-US" dirty="0"/>
              <a:t>How is the role of pharmacy students in your clinic different and similar  to our model?</a:t>
            </a:r>
          </a:p>
        </p:txBody>
      </p:sp>
      <p:sp>
        <p:nvSpPr>
          <p:cNvPr id="3" name="Slide Number Placeholder 2"/>
          <p:cNvSpPr>
            <a:spLocks noGrp="1"/>
          </p:cNvSpPr>
          <p:nvPr>
            <p:ph type="sldNum" sz="quarter" idx="12"/>
          </p:nvPr>
        </p:nvSpPr>
        <p:spPr>
          <a:xfrm>
            <a:off x="7881813" y="6492875"/>
            <a:ext cx="1262187" cy="365125"/>
          </a:xfrm>
        </p:spPr>
        <p:txBody>
          <a:bodyPr/>
          <a:lstStyle/>
          <a:p>
            <a:fld id="{C2F1CAA2-7C6D-8F48-BAEE-2DAFD071A580}" type="slidenum">
              <a:rPr lang="en-US" smtClean="0"/>
              <a:pPr/>
              <a:t>15</a:t>
            </a:fld>
            <a:endParaRPr lang="en-US" dirty="0"/>
          </a:p>
        </p:txBody>
      </p:sp>
    </p:spTree>
    <p:custDataLst>
      <p:tags r:id="rId1"/>
    </p:custDataLst>
    <p:extLst>
      <p:ext uri="{BB962C8B-B14F-4D97-AF65-F5344CB8AC3E}">
        <p14:creationId xmlns:p14="http://schemas.microsoft.com/office/powerpoint/2010/main" val="352445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89" y="2450592"/>
            <a:ext cx="7831187" cy="1564015"/>
          </a:xfrm>
        </p:spPr>
        <p:txBody>
          <a:bodyPr>
            <a:normAutofit fontScale="90000"/>
          </a:bodyPr>
          <a:lstStyle/>
          <a:p>
            <a:r>
              <a:rPr lang="en-US" dirty="0"/>
              <a:t>How would you like to see the role of pharmacy students expand in your clinic?</a:t>
            </a:r>
          </a:p>
        </p:txBody>
      </p:sp>
      <p:sp>
        <p:nvSpPr>
          <p:cNvPr id="3" name="Slide Number Placeholder 2"/>
          <p:cNvSpPr>
            <a:spLocks noGrp="1"/>
          </p:cNvSpPr>
          <p:nvPr>
            <p:ph type="sldNum" sz="quarter" idx="12"/>
          </p:nvPr>
        </p:nvSpPr>
        <p:spPr>
          <a:xfrm>
            <a:off x="7881813" y="6478605"/>
            <a:ext cx="1262187" cy="365125"/>
          </a:xfrm>
        </p:spPr>
        <p:txBody>
          <a:bodyPr/>
          <a:lstStyle/>
          <a:p>
            <a:fld id="{C2F1CAA2-7C6D-8F48-BAEE-2DAFD071A580}" type="slidenum">
              <a:rPr lang="en-US" smtClean="0"/>
              <a:pPr/>
              <a:t>16</a:t>
            </a:fld>
            <a:endParaRPr lang="en-US" dirty="0"/>
          </a:p>
        </p:txBody>
      </p:sp>
    </p:spTree>
    <p:custDataLst>
      <p:tags r:id="rId1"/>
    </p:custDataLst>
    <p:extLst>
      <p:ext uri="{BB962C8B-B14F-4D97-AF65-F5344CB8AC3E}">
        <p14:creationId xmlns:p14="http://schemas.microsoft.com/office/powerpoint/2010/main" val="53526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8FFB71-79D1-DA4A-8CB2-4785C0DD4D37}"/>
              </a:ext>
            </a:extLst>
          </p:cNvPr>
          <p:cNvSpPr>
            <a:spLocks noGrp="1"/>
          </p:cNvSpPr>
          <p:nvPr>
            <p:ph idx="1"/>
          </p:nvPr>
        </p:nvSpPr>
        <p:spPr>
          <a:xfrm>
            <a:off x="956667" y="1999488"/>
            <a:ext cx="7282212" cy="3833442"/>
          </a:xfrm>
        </p:spPr>
        <p:txBody>
          <a:bodyPr/>
          <a:lstStyle/>
          <a:p>
            <a:r>
              <a:rPr lang="en-US" sz="4100" b="1" dirty="0">
                <a:solidFill>
                  <a:srgbClr val="AC1F2D"/>
                </a:solidFill>
              </a:rPr>
              <a:t>What concerns do you have for pharmacy students in this “new” role?</a:t>
            </a:r>
          </a:p>
          <a:p>
            <a:endParaRPr lang="en-US" dirty="0"/>
          </a:p>
        </p:txBody>
      </p:sp>
      <p:sp>
        <p:nvSpPr>
          <p:cNvPr id="2" name="Slide Number Placeholder 1"/>
          <p:cNvSpPr>
            <a:spLocks noGrp="1"/>
          </p:cNvSpPr>
          <p:nvPr>
            <p:ph type="sldNum" sz="quarter" idx="12"/>
          </p:nvPr>
        </p:nvSpPr>
        <p:spPr>
          <a:xfrm>
            <a:off x="7881813" y="6492875"/>
            <a:ext cx="1262187" cy="365125"/>
          </a:xfrm>
        </p:spPr>
        <p:txBody>
          <a:bodyPr/>
          <a:lstStyle/>
          <a:p>
            <a:fld id="{C2F1CAA2-7C6D-8F48-BAEE-2DAFD071A580}" type="slidenum">
              <a:rPr lang="en-US" smtClean="0"/>
              <a:pPr/>
              <a:t>17</a:t>
            </a:fld>
            <a:endParaRPr lang="en-US" dirty="0"/>
          </a:p>
        </p:txBody>
      </p:sp>
    </p:spTree>
    <p:custDataLst>
      <p:tags r:id="rId1"/>
    </p:custDataLst>
    <p:extLst>
      <p:ext uri="{BB962C8B-B14F-4D97-AF65-F5344CB8AC3E}">
        <p14:creationId xmlns:p14="http://schemas.microsoft.com/office/powerpoint/2010/main" val="204851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8968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DF52-3112-6747-82E0-4D2D06FAA12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90F2132-7AFE-7045-B892-0F699C37DA79}"/>
              </a:ext>
            </a:extLst>
          </p:cNvPr>
          <p:cNvSpPr>
            <a:spLocks noGrp="1"/>
          </p:cNvSpPr>
          <p:nvPr>
            <p:ph idx="1"/>
          </p:nvPr>
        </p:nvSpPr>
        <p:spPr>
          <a:xfrm>
            <a:off x="956667" y="2084832"/>
            <a:ext cx="7282212" cy="3748098"/>
          </a:xfrm>
        </p:spPr>
        <p:txBody>
          <a:bodyPr>
            <a:normAutofit/>
          </a:bodyPr>
          <a:lstStyle/>
          <a:p>
            <a:pPr marL="285750" indent="-285750">
              <a:buFont typeface="Arial" panose="020B0604020202020204" pitchFamily="34" charset="0"/>
              <a:buChar char="•"/>
            </a:pPr>
            <a:r>
              <a:rPr lang="en-US" sz="3000" dirty="0"/>
              <a:t>Assess the current role of pharmacy in your student run clinic</a:t>
            </a:r>
          </a:p>
          <a:p>
            <a:endParaRPr lang="en-US" sz="3000" dirty="0"/>
          </a:p>
          <a:p>
            <a:pPr marL="285750" indent="-285750">
              <a:buFont typeface="Arial" panose="020B0604020202020204" pitchFamily="34" charset="0"/>
              <a:buChar char="•"/>
            </a:pPr>
            <a:r>
              <a:rPr lang="en-US" sz="3000" dirty="0"/>
              <a:t>Develop ideas to expand the role of pharmacy in your student run clinic</a:t>
            </a:r>
          </a:p>
        </p:txBody>
      </p:sp>
      <p:sp>
        <p:nvSpPr>
          <p:cNvPr id="4" name="Slide Number Placeholder 3"/>
          <p:cNvSpPr>
            <a:spLocks noGrp="1"/>
          </p:cNvSpPr>
          <p:nvPr>
            <p:ph type="sldNum" sz="quarter" idx="12"/>
          </p:nvPr>
        </p:nvSpPr>
        <p:spPr>
          <a:xfrm>
            <a:off x="7881813" y="6492875"/>
            <a:ext cx="1262187" cy="365125"/>
          </a:xfrm>
        </p:spPr>
        <p:txBody>
          <a:bodyPr/>
          <a:lstStyle/>
          <a:p>
            <a:fld id="{C2F1CAA2-7C6D-8F48-BAEE-2DAFD071A580}" type="slidenum">
              <a:rPr lang="en-US" smtClean="0"/>
              <a:pPr/>
              <a:t>2</a:t>
            </a:fld>
            <a:endParaRPr lang="en-US" dirty="0"/>
          </a:p>
        </p:txBody>
      </p:sp>
    </p:spTree>
    <p:custDataLst>
      <p:tags r:id="rId1"/>
    </p:custDataLst>
    <p:extLst>
      <p:ext uri="{BB962C8B-B14F-4D97-AF65-F5344CB8AC3E}">
        <p14:creationId xmlns:p14="http://schemas.microsoft.com/office/powerpoint/2010/main" val="179763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000" dirty="0" smtClean="0"/>
              <a:t>We have no financial disclosures or conflicts of interest with the topic in this presentation.</a:t>
            </a:r>
            <a:endParaRPr lang="en-US" sz="3000" dirty="0"/>
          </a:p>
        </p:txBody>
      </p:sp>
      <p:sp>
        <p:nvSpPr>
          <p:cNvPr id="4" name="Slide Number Placeholder 3"/>
          <p:cNvSpPr>
            <a:spLocks noGrp="1"/>
          </p:cNvSpPr>
          <p:nvPr>
            <p:ph type="sldNum" sz="quarter" idx="12"/>
          </p:nvPr>
        </p:nvSpPr>
        <p:spPr/>
        <p:txBody>
          <a:bodyPr/>
          <a:lstStyle/>
          <a:p>
            <a:fld id="{C2F1CAA2-7C6D-8F48-BAEE-2DAFD071A580}" type="slidenum">
              <a:rPr lang="en-US" smtClean="0"/>
              <a:pPr/>
              <a:t>3</a:t>
            </a:fld>
            <a:endParaRPr lang="en-US" dirty="0"/>
          </a:p>
        </p:txBody>
      </p:sp>
    </p:spTree>
    <p:extLst>
      <p:ext uri="{BB962C8B-B14F-4D97-AF65-F5344CB8AC3E}">
        <p14:creationId xmlns:p14="http://schemas.microsoft.com/office/powerpoint/2010/main" val="292815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395831"/>
            <a:ext cx="8327136" cy="872137"/>
          </a:xfrm>
        </p:spPr>
        <p:txBody>
          <a:bodyPr>
            <a:normAutofit/>
          </a:bodyPr>
          <a:lstStyle/>
          <a:p>
            <a:r>
              <a:rPr lang="en-US" sz="4300" dirty="0"/>
              <a:t>What’s going on at your clinic?</a:t>
            </a:r>
          </a:p>
        </p:txBody>
      </p:sp>
      <p:sp>
        <p:nvSpPr>
          <p:cNvPr id="3" name="Content Placeholder 2"/>
          <p:cNvSpPr>
            <a:spLocks noGrp="1"/>
          </p:cNvSpPr>
          <p:nvPr>
            <p:ph idx="1"/>
          </p:nvPr>
        </p:nvSpPr>
        <p:spPr/>
        <p:txBody>
          <a:bodyPr/>
          <a:lstStyle/>
          <a:p>
            <a:pPr algn="ctr"/>
            <a:r>
              <a:rPr lang="en-US" sz="2400" dirty="0">
                <a:hlinkClick r:id="rId4"/>
              </a:rPr>
              <a:t>www.socrative.com</a:t>
            </a:r>
            <a:endParaRPr lang="en-US" sz="2400" dirty="0"/>
          </a:p>
          <a:p>
            <a:pPr algn="ctr"/>
            <a:endParaRPr lang="en-US" sz="2400" dirty="0"/>
          </a:p>
          <a:p>
            <a:pPr algn="ctr"/>
            <a:r>
              <a:rPr lang="en-US" sz="2400" dirty="0"/>
              <a:t>Room: COOKUNMC</a:t>
            </a:r>
          </a:p>
          <a:p>
            <a:endParaRPr lang="en-US" dirty="0"/>
          </a:p>
          <a:p>
            <a:endParaRPr lang="en-US" dirty="0"/>
          </a:p>
        </p:txBody>
      </p:sp>
      <p:pic>
        <p:nvPicPr>
          <p:cNvPr id="6" name="Picture 5">
            <a:extLst>
              <a:ext uri="{FF2B5EF4-FFF2-40B4-BE49-F238E27FC236}">
                <a16:creationId xmlns:a16="http://schemas.microsoft.com/office/drawing/2014/main" id="{4E70BA4C-9F2E-3042-A9D0-FA7E33C7A6D4}"/>
              </a:ext>
            </a:extLst>
          </p:cNvPr>
          <p:cNvPicPr>
            <a:picLocks noChangeAspect="1"/>
          </p:cNvPicPr>
          <p:nvPr/>
        </p:nvPicPr>
        <p:blipFill>
          <a:blip r:embed="rId5"/>
          <a:stretch>
            <a:fillRect/>
          </a:stretch>
        </p:blipFill>
        <p:spPr>
          <a:xfrm>
            <a:off x="2495215" y="3233166"/>
            <a:ext cx="4529328" cy="2377897"/>
          </a:xfrm>
          <a:prstGeom prst="rect">
            <a:avLst/>
          </a:prstGeom>
        </p:spPr>
      </p:pic>
      <p:sp>
        <p:nvSpPr>
          <p:cNvPr id="4" name="Slide Number Placeholder 3"/>
          <p:cNvSpPr>
            <a:spLocks noGrp="1"/>
          </p:cNvSpPr>
          <p:nvPr>
            <p:ph type="sldNum" sz="quarter" idx="12"/>
          </p:nvPr>
        </p:nvSpPr>
        <p:spPr>
          <a:xfrm>
            <a:off x="7881813" y="6492856"/>
            <a:ext cx="1262187" cy="365125"/>
          </a:xfrm>
        </p:spPr>
        <p:txBody>
          <a:bodyPr/>
          <a:lstStyle/>
          <a:p>
            <a:fld id="{C2F1CAA2-7C6D-8F48-BAEE-2DAFD071A580}" type="slidenum">
              <a:rPr lang="en-US" smtClean="0"/>
              <a:pPr/>
              <a:t>4</a:t>
            </a:fld>
            <a:endParaRPr lang="en-US" dirty="0"/>
          </a:p>
        </p:txBody>
      </p:sp>
    </p:spTree>
    <p:custDataLst>
      <p:tags r:id="rId1"/>
    </p:custDataLst>
    <p:extLst>
      <p:ext uri="{BB962C8B-B14F-4D97-AF65-F5344CB8AC3E}">
        <p14:creationId xmlns:p14="http://schemas.microsoft.com/office/powerpoint/2010/main" val="352962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757338"/>
            <a:ext cx="7606427" cy="884329"/>
          </a:xfrm>
        </p:spPr>
        <p:txBody>
          <a:bodyPr/>
          <a:lstStyle/>
          <a:p>
            <a:r>
              <a:rPr lang="en-US" dirty="0"/>
              <a:t>Think, Pair, Share</a:t>
            </a:r>
          </a:p>
        </p:txBody>
      </p:sp>
      <p:sp>
        <p:nvSpPr>
          <p:cNvPr id="3" name="Content Placeholder 2"/>
          <p:cNvSpPr>
            <a:spLocks noGrp="1"/>
          </p:cNvSpPr>
          <p:nvPr>
            <p:ph idx="1"/>
          </p:nvPr>
        </p:nvSpPr>
        <p:spPr>
          <a:xfrm>
            <a:off x="956666" y="1950720"/>
            <a:ext cx="7882533" cy="4348203"/>
          </a:xfrm>
        </p:spPr>
        <p:txBody>
          <a:bodyPr/>
          <a:lstStyle/>
          <a:p>
            <a:pPr marL="457200" indent="-457200">
              <a:buFont typeface="Arial" panose="020B0604020202020204" pitchFamily="34" charset="0"/>
              <a:buChar char="•"/>
            </a:pPr>
            <a:r>
              <a:rPr lang="en-US" sz="3200" dirty="0"/>
              <a:t>What is the current role of pharmacy students in your student run clinic?</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Describe the way that pharmacy students collaborate with other members of the care team in your student run clinic.</a:t>
            </a:r>
          </a:p>
          <a:p>
            <a:endParaRPr lang="en-US" dirty="0"/>
          </a:p>
          <a:p>
            <a:endParaRPr lang="en-US" dirty="0"/>
          </a:p>
          <a:p>
            <a:endParaRPr lang="en-US" dirty="0"/>
          </a:p>
        </p:txBody>
      </p:sp>
      <p:sp>
        <p:nvSpPr>
          <p:cNvPr id="4" name="Slide Number Placeholder 3"/>
          <p:cNvSpPr>
            <a:spLocks noGrp="1"/>
          </p:cNvSpPr>
          <p:nvPr>
            <p:ph type="sldNum" sz="quarter" idx="12"/>
          </p:nvPr>
        </p:nvSpPr>
        <p:spPr>
          <a:xfrm>
            <a:off x="7881813" y="6492875"/>
            <a:ext cx="1262187" cy="365125"/>
          </a:xfrm>
        </p:spPr>
        <p:txBody>
          <a:bodyPr/>
          <a:lstStyle/>
          <a:p>
            <a:fld id="{C2F1CAA2-7C6D-8F48-BAEE-2DAFD071A580}" type="slidenum">
              <a:rPr lang="en-US" smtClean="0"/>
              <a:pPr/>
              <a:t>5</a:t>
            </a:fld>
            <a:endParaRPr lang="en-US" dirty="0"/>
          </a:p>
        </p:txBody>
      </p:sp>
    </p:spTree>
    <p:custDataLst>
      <p:tags r:id="rId1"/>
    </p:custDataLst>
    <p:extLst>
      <p:ext uri="{BB962C8B-B14F-4D97-AF65-F5344CB8AC3E}">
        <p14:creationId xmlns:p14="http://schemas.microsoft.com/office/powerpoint/2010/main" val="117639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Clinics</a:t>
            </a:r>
          </a:p>
        </p:txBody>
      </p:sp>
      <p:sp>
        <p:nvSpPr>
          <p:cNvPr id="3" name="Content Placeholder 2"/>
          <p:cNvSpPr>
            <a:spLocks noGrp="1"/>
          </p:cNvSpPr>
          <p:nvPr>
            <p:ph idx="1"/>
          </p:nvPr>
        </p:nvSpPr>
        <p:spPr>
          <a:xfrm>
            <a:off x="957263" y="1882775"/>
            <a:ext cx="7340600" cy="4439307"/>
          </a:xfrm>
        </p:spPr>
        <p:txBody>
          <a:bodyPr vert="horz" lIns="91440" tIns="45720" rIns="91440" bIns="45720" rtlCol="0" anchor="t">
            <a:normAutofit/>
          </a:bodyPr>
          <a:lstStyle/>
          <a:p>
            <a:pPr marL="285750" indent="-285750">
              <a:buFont typeface="Arial" panose="020B0604020202020204" pitchFamily="34" charset="0"/>
              <a:buChar char="•"/>
            </a:pPr>
            <a:r>
              <a:rPr lang="en-US" sz="2000" dirty="0"/>
              <a:t>Four student-run clinics throughout Omaha</a:t>
            </a:r>
          </a:p>
          <a:p>
            <a:pPr marL="1028700" lvl="1">
              <a:buFont typeface="Arial" panose="020B0604020202020204" pitchFamily="34" charset="0"/>
              <a:buChar char="•"/>
            </a:pPr>
            <a:r>
              <a:rPr lang="en-US" sz="2000" dirty="0"/>
              <a:t>1999 Founded- Pharmacy member Sam Augustine</a:t>
            </a:r>
          </a:p>
          <a:p>
            <a:pPr marL="1028700" lvl="1">
              <a:buFont typeface="Arial" panose="020B0604020202020204" pitchFamily="34" charset="0"/>
              <a:buChar char="•"/>
            </a:pPr>
            <a:r>
              <a:rPr lang="en-US" sz="2000" dirty="0"/>
              <a:t>Sharing, Goodlife, Respect, Vision</a:t>
            </a:r>
          </a:p>
          <a:p>
            <a:pPr lvl="1" indent="0">
              <a:buNone/>
            </a:pPr>
            <a:endParaRPr lang="en-US" sz="2000" dirty="0"/>
          </a:p>
          <a:p>
            <a:pPr marL="285750" indent="-285750">
              <a:buFont typeface="Arial" panose="020B0604020202020204" pitchFamily="34" charset="0"/>
              <a:buChar char="•"/>
            </a:pPr>
            <a:r>
              <a:rPr lang="en-US" sz="2000" dirty="0"/>
              <a:t>Interdisciplinary approach to providing comprehensive care</a:t>
            </a:r>
          </a:p>
          <a:p>
            <a:pPr marL="1028700" lvl="1">
              <a:buFont typeface="Arial" panose="020B0604020202020204" pitchFamily="34" charset="0"/>
              <a:buChar char="•"/>
            </a:pPr>
            <a:r>
              <a:rPr lang="en-US" sz="2000" dirty="0"/>
              <a:t>Students including: medical, nursing, pharmacy, physical therapy, physician assistants, medical lab sciences, medical nutrition, social work</a:t>
            </a:r>
          </a:p>
          <a:p>
            <a:pPr marL="1028700" lvl="1">
              <a:buFont typeface="Arial" panose="020B0604020202020204" pitchFamily="34" charset="0"/>
              <a:buChar char="•"/>
            </a:pPr>
            <a:r>
              <a:rPr lang="en-US" sz="2000" dirty="0"/>
              <a:t>Preceptors </a:t>
            </a:r>
          </a:p>
          <a:p>
            <a:pPr lvl="1" indent="0">
              <a:buNone/>
            </a:pPr>
            <a:endParaRPr lang="en-US" sz="2000" dirty="0"/>
          </a:p>
          <a:p>
            <a:pPr marL="285750" indent="-285750">
              <a:buFont typeface="Arial" panose="020B0604020202020204" pitchFamily="34" charset="0"/>
              <a:buChar char="•"/>
            </a:pPr>
            <a:r>
              <a:rPr lang="en-US" sz="2000" dirty="0"/>
              <a:t>Student Advisory Committee leads clinical operations</a:t>
            </a:r>
          </a:p>
          <a:p>
            <a:pPr marL="285750" indent="-285750">
              <a:buFont typeface="Arial" panose="020B0604020202020204" pitchFamily="34" charset="0"/>
              <a:buChar char="•"/>
            </a:pPr>
            <a:r>
              <a:rPr lang="en-US" sz="2000" dirty="0"/>
              <a:t>Fundraising &amp; University support</a:t>
            </a:r>
          </a:p>
          <a:p>
            <a:pPr marL="285750" indent="-285750">
              <a:buFont typeface="Arial" panose="020B0604020202020204" pitchFamily="34" charset="0"/>
              <a:buChar char="•"/>
            </a:pPr>
            <a:r>
              <a:rPr lang="en-US" sz="2000" dirty="0"/>
              <a:t>Approximately 400 patient visits in 2019</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a:xfrm>
            <a:off x="7881813" y="6456869"/>
            <a:ext cx="1262187" cy="365125"/>
          </a:xfrm>
        </p:spPr>
        <p:txBody>
          <a:bodyPr/>
          <a:lstStyle/>
          <a:p>
            <a:fld id="{C2F1CAA2-7C6D-8F48-BAEE-2DAFD071A580}" type="slidenum">
              <a:rPr lang="en-US" smtClean="0"/>
              <a:pPr/>
              <a:t>6</a:t>
            </a:fld>
            <a:endParaRPr lang="en-US" dirty="0"/>
          </a:p>
        </p:txBody>
      </p:sp>
    </p:spTree>
    <p:custDataLst>
      <p:tags r:id="rId1"/>
    </p:custDataLst>
    <p:extLst>
      <p:ext uri="{BB962C8B-B14F-4D97-AF65-F5344CB8AC3E}">
        <p14:creationId xmlns:p14="http://schemas.microsoft.com/office/powerpoint/2010/main" val="20076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1201625"/>
            <a:ext cx="7606427" cy="981865"/>
          </a:xfrm>
        </p:spPr>
        <p:txBody>
          <a:bodyPr>
            <a:normAutofit fontScale="90000"/>
          </a:bodyPr>
          <a:lstStyle/>
          <a:p>
            <a:r>
              <a:rPr lang="en-US" dirty="0"/>
              <a:t>History of Pharmacy Students in Sharing Clinic</a:t>
            </a:r>
          </a:p>
        </p:txBody>
      </p:sp>
      <p:graphicFrame>
        <p:nvGraphicFramePr>
          <p:cNvPr id="4" name="Diagram 3"/>
          <p:cNvGraphicFramePr/>
          <p:nvPr>
            <p:extLst>
              <p:ext uri="{D42A27DB-BD31-4B8C-83A1-F6EECF244321}">
                <p14:modId xmlns:p14="http://schemas.microsoft.com/office/powerpoint/2010/main" val="1929808480"/>
              </p:ext>
            </p:extLst>
          </p:nvPr>
        </p:nvGraphicFramePr>
        <p:xfrm>
          <a:off x="1127731" y="1227427"/>
          <a:ext cx="7435362" cy="4458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552018" y="4311826"/>
            <a:ext cx="1406769" cy="369332"/>
          </a:xfrm>
          <a:prstGeom prst="rect">
            <a:avLst/>
          </a:prstGeom>
          <a:noFill/>
        </p:spPr>
        <p:txBody>
          <a:bodyPr wrap="square" rtlCol="0">
            <a:spAutoFit/>
          </a:bodyPr>
          <a:lstStyle/>
          <a:p>
            <a:pPr algn="ctr"/>
            <a:r>
              <a:rPr lang="en-US" dirty="0"/>
              <a:t>1999</a:t>
            </a:r>
          </a:p>
        </p:txBody>
      </p:sp>
      <p:sp>
        <p:nvSpPr>
          <p:cNvPr id="6" name="TextBox 5"/>
          <p:cNvSpPr txBox="1"/>
          <p:nvPr/>
        </p:nvSpPr>
        <p:spPr>
          <a:xfrm>
            <a:off x="6571019" y="4311826"/>
            <a:ext cx="1406769" cy="369332"/>
          </a:xfrm>
          <a:prstGeom prst="rect">
            <a:avLst/>
          </a:prstGeom>
          <a:noFill/>
        </p:spPr>
        <p:txBody>
          <a:bodyPr wrap="square" rtlCol="0">
            <a:spAutoFit/>
          </a:bodyPr>
          <a:lstStyle/>
          <a:p>
            <a:pPr algn="ctr"/>
            <a:r>
              <a:rPr lang="en-US" dirty="0"/>
              <a:t>2020</a:t>
            </a:r>
          </a:p>
        </p:txBody>
      </p:sp>
      <p:sp>
        <p:nvSpPr>
          <p:cNvPr id="3" name="Slide Number Placeholder 2"/>
          <p:cNvSpPr>
            <a:spLocks noGrp="1"/>
          </p:cNvSpPr>
          <p:nvPr>
            <p:ph type="sldNum" sz="quarter" idx="12"/>
          </p:nvPr>
        </p:nvSpPr>
        <p:spPr>
          <a:xfrm>
            <a:off x="7881813" y="6492875"/>
            <a:ext cx="1262187" cy="365125"/>
          </a:xfrm>
        </p:spPr>
        <p:txBody>
          <a:bodyPr/>
          <a:lstStyle/>
          <a:p>
            <a:fld id="{C2F1CAA2-7C6D-8F48-BAEE-2DAFD071A580}" type="slidenum">
              <a:rPr lang="en-US" smtClean="0"/>
              <a:pPr/>
              <a:t>7</a:t>
            </a:fld>
            <a:endParaRPr lang="en-US" dirty="0"/>
          </a:p>
        </p:txBody>
      </p:sp>
    </p:spTree>
    <p:custDataLst>
      <p:tags r:id="rId1"/>
    </p:custDataLst>
    <p:extLst>
      <p:ext uri="{BB962C8B-B14F-4D97-AF65-F5344CB8AC3E}">
        <p14:creationId xmlns:p14="http://schemas.microsoft.com/office/powerpoint/2010/main" val="144744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45" y="395831"/>
            <a:ext cx="8187334" cy="738025"/>
          </a:xfrm>
        </p:spPr>
        <p:txBody>
          <a:bodyPr/>
          <a:lstStyle/>
          <a:p>
            <a:r>
              <a:rPr lang="en-US" dirty="0"/>
              <a:t>Challenges = Opportunities</a:t>
            </a:r>
          </a:p>
        </p:txBody>
      </p:sp>
      <p:graphicFrame>
        <p:nvGraphicFramePr>
          <p:cNvPr id="3" name="Diagram 2">
            <a:extLst>
              <a:ext uri="{FF2B5EF4-FFF2-40B4-BE49-F238E27FC236}">
                <a16:creationId xmlns:a16="http://schemas.microsoft.com/office/drawing/2014/main" id="{BC70AAFA-100A-164F-B6F0-491D40C549C6}"/>
              </a:ext>
            </a:extLst>
          </p:cNvPr>
          <p:cNvGraphicFramePr/>
          <p:nvPr>
            <p:extLst>
              <p:ext uri="{D42A27DB-BD31-4B8C-83A1-F6EECF244321}">
                <p14:modId xmlns:p14="http://schemas.microsoft.com/office/powerpoint/2010/main" val="789606449"/>
              </p:ext>
            </p:extLst>
          </p:nvPr>
        </p:nvGraphicFramePr>
        <p:xfrm>
          <a:off x="707136" y="1219200"/>
          <a:ext cx="8083296" cy="5266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7881813" y="6482506"/>
            <a:ext cx="1262187" cy="365125"/>
          </a:xfrm>
        </p:spPr>
        <p:txBody>
          <a:bodyPr/>
          <a:lstStyle/>
          <a:p>
            <a:fld id="{C2F1CAA2-7C6D-8F48-BAEE-2DAFD071A580}" type="slidenum">
              <a:rPr lang="en-US" smtClean="0"/>
              <a:pPr/>
              <a:t>8</a:t>
            </a:fld>
            <a:endParaRPr lang="en-US" dirty="0"/>
          </a:p>
        </p:txBody>
      </p:sp>
    </p:spTree>
    <p:custDataLst>
      <p:tags r:id="rId1"/>
    </p:custDataLst>
    <p:extLst>
      <p:ext uri="{BB962C8B-B14F-4D97-AF65-F5344CB8AC3E}">
        <p14:creationId xmlns:p14="http://schemas.microsoft.com/office/powerpoint/2010/main" val="154941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290" y="395831"/>
            <a:ext cx="8107678" cy="823369"/>
          </a:xfrm>
        </p:spPr>
        <p:txBody>
          <a:bodyPr/>
          <a:lstStyle/>
          <a:p>
            <a:r>
              <a:rPr lang="en-US" dirty="0"/>
              <a:t>Medication Costs</a:t>
            </a:r>
          </a:p>
        </p:txBody>
      </p:sp>
      <p:sp>
        <p:nvSpPr>
          <p:cNvPr id="3" name="Content Placeholder 2"/>
          <p:cNvSpPr>
            <a:spLocks noGrp="1"/>
          </p:cNvSpPr>
          <p:nvPr>
            <p:ph idx="1"/>
          </p:nvPr>
        </p:nvSpPr>
        <p:spPr>
          <a:xfrm>
            <a:off x="780288" y="1754984"/>
            <a:ext cx="3755135" cy="4636725"/>
          </a:xfrm>
        </p:spPr>
        <p:txBody>
          <a:bodyPr vert="horz" lIns="91440" tIns="45720" rIns="91440" bIns="45720" rtlCol="0" anchor="t">
            <a:normAutofit/>
          </a:bodyPr>
          <a:lstStyle/>
          <a:p>
            <a:pPr marL="285750" indent="-285750">
              <a:buFont typeface="Arial" panose="020B0604020202020204" pitchFamily="34" charset="0"/>
              <a:buChar char="•"/>
            </a:pPr>
            <a:r>
              <a:rPr lang="en-US" sz="2400" dirty="0"/>
              <a:t>Report generated from partner </a:t>
            </a:r>
            <a:r>
              <a:rPr lang="en-US" sz="2400" dirty="0" smtClean="0"/>
              <a:t>pharmacy</a:t>
            </a:r>
            <a:endParaRPr lang="en-US" sz="2400" dirty="0"/>
          </a:p>
          <a:p>
            <a:pPr marL="285750" indent="-285750">
              <a:buFont typeface="Arial" panose="020B0604020202020204" pitchFamily="34" charset="0"/>
              <a:buChar char="•"/>
            </a:pPr>
            <a:r>
              <a:rPr lang="en-US" sz="2400" dirty="0"/>
              <a:t>Led by pharmacy student and faculty </a:t>
            </a:r>
            <a:r>
              <a:rPr lang="en-US" sz="2400" dirty="0" smtClean="0"/>
              <a:t>administrators</a:t>
            </a:r>
            <a:endParaRPr lang="en-US" sz="2400" dirty="0"/>
          </a:p>
          <a:p>
            <a:pPr marL="285750" indent="-285750">
              <a:buFont typeface="Arial" panose="020B0604020202020204" pitchFamily="34" charset="0"/>
              <a:buChar char="•"/>
            </a:pPr>
            <a:r>
              <a:rPr lang="en-US" sz="2400" dirty="0"/>
              <a:t>Helps to identify potential alternatives for expensive medications </a:t>
            </a:r>
          </a:p>
          <a:p>
            <a:pPr marL="1028700" lvl="1">
              <a:buFont typeface="Arial" panose="020B0604020202020204" pitchFamily="34" charset="0"/>
              <a:buChar char="•"/>
            </a:pPr>
            <a:r>
              <a:rPr lang="en-US" sz="2400" dirty="0"/>
              <a:t>&gt; $50 is flagged</a:t>
            </a:r>
          </a:p>
          <a:p>
            <a:pPr marL="1028700" lvl="1">
              <a:buFont typeface="Arial" panose="020B0604020202020204" pitchFamily="34" charset="0"/>
              <a:buChar char="•"/>
            </a:pPr>
            <a:r>
              <a:rPr lang="en-US" sz="2400" dirty="0"/>
              <a:t>Quality committee discussion/ </a:t>
            </a:r>
            <a:r>
              <a:rPr lang="en-US" sz="2400" dirty="0" smtClean="0"/>
              <a:t>review</a:t>
            </a:r>
            <a:endParaRPr lang="en-US" sz="2400" dirty="0"/>
          </a:p>
          <a:p>
            <a:pPr marL="285750">
              <a:buFont typeface="Arial" panose="020B0604020202020204" pitchFamily="34" charset="0"/>
              <a:buChar char="•"/>
            </a:pPr>
            <a:r>
              <a:rPr lang="en-US" sz="2400" dirty="0"/>
              <a:t>High cost patients</a:t>
            </a:r>
          </a:p>
          <a:p>
            <a:pPr marL="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C56E4288-F215-A342-91DF-9E18D48B30F0}"/>
              </a:ext>
            </a:extLst>
          </p:cNvPr>
          <p:cNvPicPr>
            <a:picLocks noChangeAspect="1"/>
          </p:cNvPicPr>
          <p:nvPr/>
        </p:nvPicPr>
        <p:blipFill>
          <a:blip r:embed="rId4"/>
          <a:stretch>
            <a:fillRect/>
          </a:stretch>
        </p:blipFill>
        <p:spPr>
          <a:xfrm>
            <a:off x="4535424" y="1754984"/>
            <a:ext cx="3901852" cy="4228577"/>
          </a:xfrm>
          <a:prstGeom prst="rect">
            <a:avLst/>
          </a:prstGeom>
        </p:spPr>
      </p:pic>
      <p:sp>
        <p:nvSpPr>
          <p:cNvPr id="5" name="Slide Number Placeholder 4"/>
          <p:cNvSpPr>
            <a:spLocks noGrp="1"/>
          </p:cNvSpPr>
          <p:nvPr>
            <p:ph type="sldNum" sz="quarter" idx="12"/>
          </p:nvPr>
        </p:nvSpPr>
        <p:spPr>
          <a:xfrm>
            <a:off x="7881813" y="6478605"/>
            <a:ext cx="1262187" cy="365125"/>
          </a:xfrm>
        </p:spPr>
        <p:txBody>
          <a:bodyPr/>
          <a:lstStyle/>
          <a:p>
            <a:fld id="{C2F1CAA2-7C6D-8F48-BAEE-2DAFD071A580}" type="slidenum">
              <a:rPr lang="en-US" smtClean="0"/>
              <a:pPr/>
              <a:t>9</a:t>
            </a:fld>
            <a:endParaRPr lang="en-US" dirty="0"/>
          </a:p>
        </p:txBody>
      </p:sp>
    </p:spTree>
    <p:custDataLst>
      <p:tags r:id="rId1"/>
    </p:custDataLst>
    <p:extLst>
      <p:ext uri="{BB962C8B-B14F-4D97-AF65-F5344CB8AC3E}">
        <p14:creationId xmlns:p14="http://schemas.microsoft.com/office/powerpoint/2010/main" val="526980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2D0F4E76473945AE9E68A51CEFC095" ma:contentTypeVersion="15" ma:contentTypeDescription="Create a new document." ma:contentTypeScope="" ma:versionID="897d0f0bef72dd02566faf9020823e57">
  <xsd:schema xmlns:xsd="http://www.w3.org/2001/XMLSchema" xmlns:xs="http://www.w3.org/2001/XMLSchema" xmlns:p="http://schemas.microsoft.com/office/2006/metadata/properties" xmlns:ns1="http://schemas.microsoft.com/sharepoint/v3" xmlns:ns3="f0be085d-c850-4ad6-8d64-ffa3f14b8a62" xmlns:ns4="e773a21e-896b-4f6b-b0a9-0f2ce4e06981" targetNamespace="http://schemas.microsoft.com/office/2006/metadata/properties" ma:root="true" ma:fieldsID="d4e0b0a0af6173ec7054873248df2a52" ns1:_="" ns3:_="" ns4:_="">
    <xsd:import namespace="http://schemas.microsoft.com/sharepoint/v3"/>
    <xsd:import namespace="f0be085d-c850-4ad6-8d64-ffa3f14b8a62"/>
    <xsd:import namespace="e773a21e-896b-4f6b-b0a9-0f2ce4e06981"/>
    <xsd:element name="properties">
      <xsd:complexType>
        <xsd:sequence>
          <xsd:element name="documentManagement">
            <xsd:complexType>
              <xsd:all>
                <xsd:element ref="ns1:_ip_UnifiedCompliancePolicyProperties" minOccurs="0"/>
                <xsd:element ref="ns1:_ip_UnifiedCompliancePolicyUIAction" minOccurs="0"/>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DateTaken" minOccurs="0"/>
                <xsd:element ref="ns4:MediaServiceLocation"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be085d-c850-4ad6-8d64-ffa3f14b8a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3a21e-896b-4f6b-b0a9-0f2ce4e0698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C309690-7394-4A45-ACF3-D3900B36F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be085d-c850-4ad6-8d64-ffa3f14b8a62"/>
    <ds:schemaRef ds:uri="e773a21e-896b-4f6b-b0a9-0f2ce4e06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C94CCA-76FE-468B-816F-B6518C8FBF08}">
  <ds:schemaRefs>
    <ds:schemaRef ds:uri="http://schemas.microsoft.com/sharepoint/v3/contenttype/forms"/>
  </ds:schemaRefs>
</ds:datastoreItem>
</file>

<file path=customXml/itemProps3.xml><?xml version="1.0" encoding="utf-8"?>
<ds:datastoreItem xmlns:ds="http://schemas.openxmlformats.org/officeDocument/2006/customXml" ds:itemID="{C662D370-26BA-4B51-B156-1BED09FEC5C8}">
  <ds:schemaRefs>
    <ds:schemaRef ds:uri="e773a21e-896b-4f6b-b0a9-0f2ce4e06981"/>
    <ds:schemaRef ds:uri="http://purl.org/dc/terms/"/>
    <ds:schemaRef ds:uri="f0be085d-c850-4ad6-8d64-ffa3f14b8a62"/>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347</TotalTime>
  <Words>879</Words>
  <Application>Microsoft Office PowerPoint</Application>
  <PresentationFormat>On-screen Show (4:3)</PresentationFormat>
  <Paragraphs>126</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Arial-BoldMT</vt:lpstr>
      <vt:lpstr>Calibri</vt:lpstr>
      <vt:lpstr>Open Sans</vt:lpstr>
      <vt:lpstr>Times</vt:lpstr>
      <vt:lpstr>NeMed_Presentation</vt:lpstr>
      <vt:lpstr>Integration and evolution of the role of pharmacy students in an interprofessional student run clinic</vt:lpstr>
      <vt:lpstr>Objectives</vt:lpstr>
      <vt:lpstr>PowerPoint Presentation</vt:lpstr>
      <vt:lpstr>What’s going on at your clinic?</vt:lpstr>
      <vt:lpstr>Think, Pair, Share</vt:lpstr>
      <vt:lpstr>SHARING Clinics</vt:lpstr>
      <vt:lpstr>History of Pharmacy Students in Sharing Clinic</vt:lpstr>
      <vt:lpstr>Challenges = Opportunities</vt:lpstr>
      <vt:lpstr>Medication Costs</vt:lpstr>
      <vt:lpstr>Current Clinical Role</vt:lpstr>
      <vt:lpstr>Pharmacy Student Notes</vt:lpstr>
      <vt:lpstr>Interdisciplinary Team Presentations</vt:lpstr>
      <vt:lpstr>Strengths for this “new” role for pharmacists</vt:lpstr>
      <vt:lpstr>Impact of pharmacy students in this role</vt:lpstr>
      <vt:lpstr>How is the role of pharmacy students in your clinic different and similar  to our model?</vt:lpstr>
      <vt:lpstr>How would you like to see the role of pharmacy students expand in your clinic?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Hay, William H</cp:lastModifiedBy>
  <cp:revision>53</cp:revision>
  <dcterms:created xsi:type="dcterms:W3CDTF">2014-09-17T15:14:42Z</dcterms:created>
  <dcterms:modified xsi:type="dcterms:W3CDTF">2020-03-10T14:55:48Z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956DCB4F-3E58-4863-AA26-C11BEE619C6A</vt:lpwstr>
  </property>
  <property fmtid="{D5CDD505-2E9C-101B-9397-08002B2CF9AE}" pid="3" name="ArticulatePath">
    <vt:lpwstr>SSRFC 2020_Downes edits</vt:lpwstr>
  </property>
  <property fmtid="{D5CDD505-2E9C-101B-9397-08002B2CF9AE}" pid="4" name="ContentTypeId">
    <vt:lpwstr>0x0101004F2D0F4E76473945AE9E68A51CEFC095</vt:lpwstr>
  </property>
</Properties>
</file>