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64" r:id="rId4"/>
    <p:sldId id="261" r:id="rId5"/>
    <p:sldId id="260" r:id="rId6"/>
    <p:sldId id="257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714" autoAdjust="0"/>
  </p:normalViewPr>
  <p:slideViewPr>
    <p:cSldViewPr>
      <p:cViewPr varScale="1">
        <p:scale>
          <a:sx n="89" d="100"/>
          <a:sy n="89" d="100"/>
        </p:scale>
        <p:origin x="-227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78E42-D894-422A-B423-0F6BE96F533E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5AEFFE-CF86-45DE-AE49-A314AC1FD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518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journals.stfm.org/familymedicine/2019/january/frazier-2018-0168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journals.stfm.org/familymedicine/2019/january/garrison-2018-0134/" TargetMode="External"/><Relationship Id="rId5" Type="http://schemas.openxmlformats.org/officeDocument/2006/relationships/hyperlink" Target="https://journals.stfm.org/familymedicine/2019/january/buchanan-2018-0201/" TargetMode="External"/><Relationship Id="rId4" Type="http://schemas.openxmlformats.org/officeDocument/2006/relationships/hyperlink" Target="https://journals.stfm.org/familymedicine/2019/january/mckinney-whitson-2018-0121/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journals.stfm.org/familymedicine/2019/january/wusu-2018-0087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journals.stfm.org/familymedicine/2019/january/jacobs-2018-0327/" TargetMode="External"/><Relationship Id="rId5" Type="http://schemas.openxmlformats.org/officeDocument/2006/relationships/hyperlink" Target="https://journals.stfm.org/familymedicine/2019/january/dennis-2018-0085/" TargetMode="External"/><Relationship Id="rId4" Type="http://schemas.openxmlformats.org/officeDocument/2006/relationships/hyperlink" Target="https://journals.stfm.org/familymedicine/2019/january/chen-2018-0328/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AEFFE-CF86-45DE-AE49-A314AC1FDA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609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Opening thoughts</a:t>
            </a:r>
            <a:r>
              <a:rPr lang="en-US" baseline="0" dirty="0" smtClean="0"/>
              <a:t> for discussion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https://journals.stfm.org/familymedicine/2019/january/editorial-jan19/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AEFFE-CF86-45DE-AE49-A314AC1FDA5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26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Narrative essays –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I’m Not Here to Judge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https://journals.stfm.org/familymedicine/2019/january/frazier-2018-0168/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Guess the MD on My White Coat Is Invisible Today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https://journals.stfm.org/familymedicine/2019/january/mckinney-whitson-2018-0121/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Empanadas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https://journals.stfm.org/familymedicine/2019/january/buchanan-2018-0201/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The Lonely Only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https://journals.stfm.org/familymedicine/2019/january/garrison-2018-0134/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Ask participants to read essays in small groups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Share</a:t>
            </a:r>
            <a:r>
              <a:rPr lang="en-US" baseline="0" dirty="0" smtClean="0"/>
              <a:t> with large group: “How do you feel after reading your essay”?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AEFFE-CF86-45DE-AE49-A314AC1FDA5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26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Additional considerations to share regarding racism.</a:t>
            </a:r>
          </a:p>
          <a:p>
            <a:endParaRPr lang="en-US" dirty="0" smtClean="0"/>
          </a:p>
          <a:p>
            <a:r>
              <a:rPr lang="en-US" dirty="0" smtClean="0"/>
              <a:t>https://journals.stfm.org/familymedicine/2019/january/wilson-commentaryjan19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AEFFE-CF86-45DE-AE49-A314AC1FDA5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4005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Divid</a:t>
            </a:r>
            <a:r>
              <a:rPr lang="en-US" baseline="0" dirty="0" smtClean="0"/>
              <a:t>e participants into 4 small groups</a:t>
            </a:r>
          </a:p>
          <a:p>
            <a:r>
              <a:rPr lang="en-US" baseline="0" dirty="0" smtClean="0"/>
              <a:t>Each group should read one of the “Brief Report” articles, and then be prepared to report out to the large group their thoughts and reactions to the following questions – 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1200" dirty="0" smtClean="0"/>
              <a:t>What is the question under investigation?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1200" dirty="0" smtClean="0"/>
              <a:t>What are the strengths and weaknesses of the method(s)?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1200" dirty="0" smtClean="0"/>
              <a:t>What are the conclusions?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1200" dirty="0" smtClean="0"/>
              <a:t>How might these conclusions bear on our teaching, our practice, or our operations?</a:t>
            </a:r>
          </a:p>
          <a:p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Matching Our Mission: A Strategic Plan to Create a Diverse Family Medicine Residency. Fam Med. 2019;51(1):31-36. DOI: 10.22454/FamMed.2019.955445 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https://journals.stfm.org/familymedicine/2019/january/wusu-2018-0087/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Antiracism in Residency: A Multimethod Intervention to Increase Racial Diversity in a Community-Based Residency Program. Fam Med. 2019;51(1):37-40. DOI: 10.22454/FamMed.2019.987621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https://journals.stfm.org/familymedicine/2019/january/chen-2018-0328/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Learner Reactions to Activities Exploring Racism as a Social Determinant of Health. Fam Med. 2019;51(1):41-47. DOI: 10.22454/FamMed.2019.704337 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https://journals.stfm.org/familymedicine/2019/january/dennis-2018-0085/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Longitudinal Underserved Community Curriculum for Family Medicine Residents. Fam Med. 2019;51(1):48-54. DOI: 10.22454/FamMed.2019.320104 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https://journals.stfm.org/familymedicine/2019/january/jacobs-2018-0327/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AEFFE-CF86-45DE-AE49-A314AC1FDA5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5029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Additional resources</a:t>
            </a:r>
            <a:r>
              <a:rPr lang="en-US" baseline="0" dirty="0" smtClean="0"/>
              <a:t> –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http://www.annfammed.org/content/16/3/261.full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https://www.ncbi.nlm.nih.gov/pubmed/29762795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https://www.aafp.org/news/blogs/freshperspectives/entry/20180523fp-race.html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https://journals.lww.com/academicmedicine/FullText/2017/08000/The_Need_for_Anti_Racism_Training_in_Medical.19.aspx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https://resourcelibrary.stfm.org/HigherLogic/System/DownloadDocumentFile.ashx?DocumentFileKey=cf40991e-96e9-3e15-ef15-7be20cb04dc1&amp;forceDialog=0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AEFFE-CF86-45DE-AE49-A314AC1FDA5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216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9B78A-7CC0-4C61-B652-68F3AC481E57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4CF9A-A043-4F8D-A328-65C360B5AB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9B78A-7CC0-4C61-B652-68F3AC481E57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4CF9A-A043-4F8D-A328-65C360B5AB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9B78A-7CC0-4C61-B652-68F3AC481E57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4CF9A-A043-4F8D-A328-65C360B5AB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9B78A-7CC0-4C61-B652-68F3AC481E57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4CF9A-A043-4F8D-A328-65C360B5AB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9B78A-7CC0-4C61-B652-68F3AC481E57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4CF9A-A043-4F8D-A328-65C360B5AB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9B78A-7CC0-4C61-B652-68F3AC481E57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4CF9A-A043-4F8D-A328-65C360B5AB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9B78A-7CC0-4C61-B652-68F3AC481E57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4CF9A-A043-4F8D-A328-65C360B5AB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9B78A-7CC0-4C61-B652-68F3AC481E57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4CF9A-A043-4F8D-A328-65C360B5AB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9B78A-7CC0-4C61-B652-68F3AC481E57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4CF9A-A043-4F8D-A328-65C360B5AB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9B78A-7CC0-4C61-B652-68F3AC481E57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4CF9A-A043-4F8D-A328-65C360B5ABD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9B78A-7CC0-4C61-B652-68F3AC481E57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64CF9A-A043-4F8D-A328-65C360B5ABD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B64CF9A-A043-4F8D-A328-65C360B5ABD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909B78A-7CC0-4C61-B652-68F3AC481E57}" type="datetimeFigureOut">
              <a:rPr lang="en-US" smtClean="0"/>
              <a:t>5/21/2019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Race, racism &amp; medical 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Educational Journal Club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9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Race, racism &amp; medical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There is no evidence that people of color are inherently genetically frail compared to white people. More likely, racism, not race, explains health disparities</a:t>
            </a:r>
            <a:r>
              <a:rPr lang="en-US" sz="2000" dirty="0" smtClean="0"/>
              <a:t>.</a:t>
            </a:r>
          </a:p>
          <a:p>
            <a:r>
              <a:rPr lang="en-US" sz="2000" dirty="0"/>
              <a:t>Throughout American medical history, institutional racism has harmed many people of color in the pursuit of health research. </a:t>
            </a:r>
            <a:endParaRPr lang="en-US" sz="2000" dirty="0" smtClean="0"/>
          </a:p>
          <a:p>
            <a:r>
              <a:rPr lang="en-US" sz="2000" dirty="0" smtClean="0"/>
              <a:t>While </a:t>
            </a:r>
            <a:r>
              <a:rPr lang="en-US" sz="2000" dirty="0"/>
              <a:t>the United States is becoming more racially and ethnically diverse, the physician workforce is not keeping pace.</a:t>
            </a:r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477000"/>
            <a:ext cx="23496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Fam Med. 2019;51(1):5-7.</a:t>
            </a:r>
          </a:p>
        </p:txBody>
      </p:sp>
    </p:spTree>
    <p:extLst>
      <p:ext uri="{BB962C8B-B14F-4D97-AF65-F5344CB8AC3E}">
        <p14:creationId xmlns:p14="http://schemas.microsoft.com/office/powerpoint/2010/main" val="209802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Narrative Essays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I’m Not Here to </a:t>
            </a:r>
            <a:r>
              <a:rPr lang="en-US" sz="2000" b="1" dirty="0" smtClean="0"/>
              <a:t>Judge</a:t>
            </a:r>
          </a:p>
          <a:p>
            <a:r>
              <a:rPr lang="en-US" sz="2000" b="1" dirty="0"/>
              <a:t>I Guess the MD on My White Coat Is Invisible </a:t>
            </a:r>
            <a:r>
              <a:rPr lang="en-US" sz="2000" b="1" dirty="0" smtClean="0"/>
              <a:t>Today</a:t>
            </a:r>
          </a:p>
          <a:p>
            <a:r>
              <a:rPr lang="en-US" sz="2000" b="1" dirty="0" smtClean="0"/>
              <a:t>Empanadas</a:t>
            </a:r>
          </a:p>
          <a:p>
            <a:r>
              <a:rPr lang="en-US" sz="2000" b="1" dirty="0" smtClean="0"/>
              <a:t>The Lonely Only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6477000"/>
            <a:ext cx="23496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Fam Med. 2019;51(1):5-7.</a:t>
            </a:r>
          </a:p>
        </p:txBody>
      </p:sp>
    </p:spTree>
    <p:extLst>
      <p:ext uri="{BB962C8B-B14F-4D97-AF65-F5344CB8AC3E}">
        <p14:creationId xmlns:p14="http://schemas.microsoft.com/office/powerpoint/2010/main" val="182375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Race, racism &amp; medical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Racism is not a scheme to blame white people for everything, make them feel guilty, or appropriate or </a:t>
            </a:r>
            <a:r>
              <a:rPr lang="en-US" dirty="0" err="1"/>
              <a:t>reappropriate</a:t>
            </a:r>
            <a:r>
              <a:rPr lang="en-US" dirty="0"/>
              <a:t> wealth. </a:t>
            </a:r>
            <a:endParaRPr lang="en-US" dirty="0" smtClean="0"/>
          </a:p>
          <a:p>
            <a:r>
              <a:rPr lang="en-US" dirty="0" smtClean="0"/>
              <a:t>Racism </a:t>
            </a:r>
            <a:r>
              <a:rPr lang="en-US" dirty="0"/>
              <a:t>is the belief or notion that race is the primary determinant of human traits and capacities and that these racial differences result in inherent superiority or inferiority.</a:t>
            </a:r>
            <a:endParaRPr lang="en-US" dirty="0" smtClean="0"/>
          </a:p>
          <a:p>
            <a:r>
              <a:rPr lang="en-US" dirty="0"/>
              <a:t>Implicit bias is the unconscious attribution of particular qualities to a member of a certain social </a:t>
            </a:r>
            <a:r>
              <a:rPr lang="en-US" dirty="0" smtClean="0"/>
              <a:t>group.</a:t>
            </a:r>
          </a:p>
          <a:p>
            <a:r>
              <a:rPr lang="en-US" dirty="0"/>
              <a:t>Some common examples of such expectations </a:t>
            </a:r>
            <a:r>
              <a:rPr lang="en-US" dirty="0" smtClean="0"/>
              <a:t>include – 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white people are privileged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black people need extra help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underrepresented </a:t>
            </a:r>
            <a:r>
              <a:rPr lang="en-US" dirty="0" smtClean="0"/>
              <a:t>minorities are </a:t>
            </a:r>
            <a:r>
              <a:rPr lang="en-US" dirty="0"/>
              <a:t>bad test takers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Asians are smart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Indians are Hindu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He’s athletic, for a white </a:t>
            </a:r>
            <a:r>
              <a:rPr lang="en-US" dirty="0" smtClean="0"/>
              <a:t>guy”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He speaks well, for being black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477000"/>
            <a:ext cx="24565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Fam Med. 2019;51(1</a:t>
            </a:r>
            <a:r>
              <a:rPr lang="en-US" sz="1600" i="1" dirty="0" smtClean="0"/>
              <a:t>):8-10.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1960802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Race, racism &amp; medical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Matching Our Mission: A Strategic Plan to Create a Diverse Family Medicine </a:t>
            </a:r>
            <a:r>
              <a:rPr lang="en-US" sz="2000" dirty="0" smtClean="0"/>
              <a:t>Residency. </a:t>
            </a:r>
            <a:r>
              <a:rPr lang="en-US" sz="2000" dirty="0"/>
              <a:t>Fam Med. 2019;51(1):31-36.</a:t>
            </a:r>
          </a:p>
          <a:p>
            <a:r>
              <a:rPr lang="en-US" sz="2000" dirty="0"/>
              <a:t>Antiracism in Residency: A Multimethod Intervention to Increase Racial Diversity in a Community-Based Residency </a:t>
            </a:r>
            <a:r>
              <a:rPr lang="en-US" sz="2000" dirty="0" smtClean="0"/>
              <a:t>Program. </a:t>
            </a:r>
            <a:r>
              <a:rPr lang="en-US" sz="2000" dirty="0"/>
              <a:t>Fam Med. 2019;51(1):</a:t>
            </a:r>
            <a:r>
              <a:rPr lang="en-US" sz="2000" dirty="0" smtClean="0"/>
              <a:t>37-40</a:t>
            </a:r>
          </a:p>
          <a:p>
            <a:r>
              <a:rPr lang="en-US" sz="2000" dirty="0"/>
              <a:t>Learner Reactions to Activities Exploring Racism as a Social Determinant of </a:t>
            </a:r>
            <a:r>
              <a:rPr lang="en-US" sz="2000" dirty="0" smtClean="0"/>
              <a:t>Health. </a:t>
            </a:r>
            <a:r>
              <a:rPr lang="en-US" sz="2000" dirty="0"/>
              <a:t>Fam Med. 2019;51(1):41-47.</a:t>
            </a:r>
          </a:p>
          <a:p>
            <a:r>
              <a:rPr lang="en-US" sz="2000" dirty="0"/>
              <a:t>A Longitudinal Underserved Community Curriculum for Family Medicine </a:t>
            </a:r>
            <a:r>
              <a:rPr lang="en-US" sz="2000" dirty="0" smtClean="0"/>
              <a:t>Residents. </a:t>
            </a:r>
            <a:r>
              <a:rPr lang="en-US" sz="2000" dirty="0"/>
              <a:t>Fam Med. 2019;51(1):48-54.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477000"/>
            <a:ext cx="1860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Fam Med. </a:t>
            </a:r>
            <a:r>
              <a:rPr lang="en-US" sz="1600" i="1" dirty="0" smtClean="0"/>
              <a:t>2019;51.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275256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i="1" dirty="0" smtClean="0"/>
              <a:t>Educational Journal Club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Questions: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000" dirty="0" smtClean="0"/>
              <a:t>What is the question under investigation?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000" dirty="0" smtClean="0"/>
              <a:t>What are the strengths and weaknesses of the method(s)?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000" dirty="0" smtClean="0"/>
              <a:t>What are the conclusions?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000" dirty="0" smtClean="0"/>
              <a:t>How might these conclusions bear on our teaching, our practice, or our operations?</a:t>
            </a:r>
          </a:p>
        </p:txBody>
      </p:sp>
    </p:spTree>
    <p:extLst>
      <p:ext uri="{BB962C8B-B14F-4D97-AF65-F5344CB8AC3E}">
        <p14:creationId xmlns:p14="http://schemas.microsoft.com/office/powerpoint/2010/main" val="241271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i="1" dirty="0" smtClean="0"/>
              <a:t>Closing thoughts?</a:t>
            </a:r>
          </a:p>
        </p:txBody>
      </p:sp>
    </p:spTree>
    <p:extLst>
      <p:ext uri="{BB962C8B-B14F-4D97-AF65-F5344CB8AC3E}">
        <p14:creationId xmlns:p14="http://schemas.microsoft.com/office/powerpoint/2010/main" val="233276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264</TotalTime>
  <Words>578</Words>
  <Application>Microsoft Office PowerPoint</Application>
  <PresentationFormat>On-screen Show (4:3)</PresentationFormat>
  <Paragraphs>78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Race, racism &amp; medical education</vt:lpstr>
      <vt:lpstr>Race, racism &amp; medical education</vt:lpstr>
      <vt:lpstr>Narrative Essays</vt:lpstr>
      <vt:lpstr>Race, racism &amp; medical education</vt:lpstr>
      <vt:lpstr>Race, racism &amp; medical education</vt:lpstr>
      <vt:lpstr>Educational Journal Club</vt:lpstr>
      <vt:lpstr>Closing thoughts?</vt:lpstr>
    </vt:vector>
  </TitlesOfParts>
  <Company>Hospital Sisters Health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Race, racism and medical education</dc:title>
  <dc:creator>William Cayley Jr</dc:creator>
  <cp:lastModifiedBy>William E Cayley Jr</cp:lastModifiedBy>
  <cp:revision>20</cp:revision>
  <dcterms:created xsi:type="dcterms:W3CDTF">2019-01-11T21:12:27Z</dcterms:created>
  <dcterms:modified xsi:type="dcterms:W3CDTF">2019-05-21T18:42:13Z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