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61" r:id="rId2"/>
    <p:sldId id="257" r:id="rId3"/>
    <p:sldId id="289" r:id="rId4"/>
    <p:sldId id="263" r:id="rId5"/>
    <p:sldId id="284" r:id="rId6"/>
    <p:sldId id="285" r:id="rId7"/>
    <p:sldId id="265" r:id="rId8"/>
    <p:sldId id="264" r:id="rId9"/>
    <p:sldId id="267" r:id="rId10"/>
    <p:sldId id="266" r:id="rId11"/>
    <p:sldId id="268" r:id="rId12"/>
    <p:sldId id="269" r:id="rId13"/>
    <p:sldId id="271" r:id="rId14"/>
    <p:sldId id="286" r:id="rId15"/>
    <p:sldId id="287" r:id="rId16"/>
    <p:sldId id="288" r:id="rId17"/>
    <p:sldId id="278" r:id="rId18"/>
    <p:sldId id="277" r:id="rId19"/>
    <p:sldId id="279" r:id="rId20"/>
    <p:sldId id="280" r:id="rId21"/>
    <p:sldId id="290" r:id="rId22"/>
    <p:sldId id="281" r:id="rId23"/>
    <p:sldId id="297" r:id="rId24"/>
    <p:sldId id="260" r:id="rId25"/>
    <p:sldId id="283" r:id="rId26"/>
    <p:sldId id="296" r:id="rId27"/>
    <p:sldId id="291" r:id="rId28"/>
    <p:sldId id="292" r:id="rId29"/>
    <p:sldId id="293" r:id="rId30"/>
    <p:sldId id="294" r:id="rId31"/>
    <p:sldId id="29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3343" autoAdjust="0"/>
  </p:normalViewPr>
  <p:slideViewPr>
    <p:cSldViewPr snapToGrid="0" snapToObjects="1">
      <p:cViewPr>
        <p:scale>
          <a:sx n="107" d="100"/>
          <a:sy n="107" d="100"/>
        </p:scale>
        <p:origin x="1760" y="-5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07529E-9B83-C64A-99A6-E3D66A62AC38}" type="datetimeFigureOut">
              <a:rPr lang="en-US" smtClean="0"/>
              <a:t>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ABE886-AA96-4849-A6A8-06D18EE7E58C}" type="slidenum">
              <a:rPr lang="en-US" smtClean="0"/>
              <a:t>‹#›</a:t>
            </a:fld>
            <a:endParaRPr lang="en-US"/>
          </a:p>
        </p:txBody>
      </p:sp>
    </p:spTree>
    <p:extLst>
      <p:ext uri="{BB962C8B-B14F-4D97-AF65-F5344CB8AC3E}">
        <p14:creationId xmlns:p14="http://schemas.microsoft.com/office/powerpoint/2010/main" val="10330710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NULL"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BE886-AA96-4849-A6A8-06D18EE7E58C}" type="slidenum">
              <a:rPr lang="en-US" smtClean="0"/>
              <a:t>1</a:t>
            </a:fld>
            <a:endParaRPr lang="en-US"/>
          </a:p>
        </p:txBody>
      </p:sp>
    </p:spTree>
    <p:extLst>
      <p:ext uri="{BB962C8B-B14F-4D97-AF65-F5344CB8AC3E}">
        <p14:creationId xmlns:p14="http://schemas.microsoft.com/office/powerpoint/2010/main" val="1934800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 tenets, we will focus on these two, utilized for our elective</a:t>
            </a:r>
            <a:r>
              <a:rPr lang="en-US" baseline="0" dirty="0" smtClean="0"/>
              <a:t> development</a:t>
            </a:r>
            <a:endParaRPr lang="en-US" dirty="0"/>
          </a:p>
        </p:txBody>
      </p:sp>
      <p:sp>
        <p:nvSpPr>
          <p:cNvPr id="4" name="Slide Number Placeholder 3"/>
          <p:cNvSpPr>
            <a:spLocks noGrp="1"/>
          </p:cNvSpPr>
          <p:nvPr>
            <p:ph type="sldNum" sz="quarter" idx="10"/>
          </p:nvPr>
        </p:nvSpPr>
        <p:spPr/>
        <p:txBody>
          <a:bodyPr/>
          <a:lstStyle/>
          <a:p>
            <a:fld id="{66ABE886-AA96-4849-A6A8-06D18EE7E58C}" type="slidenum">
              <a:rPr lang="en-US" smtClean="0"/>
              <a:t>10</a:t>
            </a:fld>
            <a:endParaRPr lang="en-US"/>
          </a:p>
        </p:txBody>
      </p:sp>
    </p:spTree>
    <p:extLst>
      <p:ext uri="{BB962C8B-B14F-4D97-AF65-F5344CB8AC3E}">
        <p14:creationId xmlns:p14="http://schemas.microsoft.com/office/powerpoint/2010/main" val="53081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new shortened</a:t>
            </a:r>
            <a:r>
              <a:rPr lang="en-US" baseline="0" dirty="0" smtClean="0"/>
              <a:t> pre clinical years – </a:t>
            </a:r>
          </a:p>
          <a:p>
            <a:r>
              <a:rPr lang="en-US" baseline="0" dirty="0" smtClean="0"/>
              <a:t>pros from our standpoint are  more clinical time, earlier electives, can cater electives to needed competencies for graduation and attract students to </a:t>
            </a:r>
            <a:r>
              <a:rPr lang="en-US" baseline="0" dirty="0" err="1" smtClean="0"/>
              <a:t>fm</a:t>
            </a:r>
            <a:endParaRPr lang="en-US" baseline="0" dirty="0" smtClean="0"/>
          </a:p>
          <a:p>
            <a:r>
              <a:rPr lang="en-US" baseline="0" dirty="0" smtClean="0"/>
              <a:t>students get to cater their education to their future careers, our standpoint this gives us the </a:t>
            </a:r>
            <a:r>
              <a:rPr lang="en-US" baseline="0" dirty="0" err="1" smtClean="0"/>
              <a:t>opp</a:t>
            </a:r>
            <a:r>
              <a:rPr lang="en-US" baseline="0" dirty="0" smtClean="0"/>
              <a:t> to capture students  through exposure within our electives </a:t>
            </a:r>
          </a:p>
          <a:p>
            <a:endParaRPr lang="en-US" baseline="0" dirty="0" smtClean="0"/>
          </a:p>
          <a:p>
            <a:r>
              <a:rPr lang="en-US" baseline="0" dirty="0" smtClean="0"/>
              <a:t>Cons – less exposure in the pre-clinical years, don’t know what family medicine is unless already planning to do it until they do their core, which could be VERY late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only 4 weeks of a clerkship (this is the “mandatory” rotation that all students will take, electives may or may not be filled (can’t have exposure if students don’t take our electives) </a:t>
            </a:r>
          </a:p>
          <a:p>
            <a:endParaRPr lang="en-US" baseline="0" dirty="0" smtClean="0"/>
          </a:p>
          <a:p>
            <a:r>
              <a:rPr lang="en-US" baseline="0" dirty="0" smtClean="0"/>
              <a:t>Our goal is to develop a broad scope of FM electives that will attract a broad variety of students with the goal of exposing them to the breadth of our field</a:t>
            </a:r>
          </a:p>
        </p:txBody>
      </p:sp>
      <p:sp>
        <p:nvSpPr>
          <p:cNvPr id="4" name="Slide Number Placeholder 3"/>
          <p:cNvSpPr>
            <a:spLocks noGrp="1"/>
          </p:cNvSpPr>
          <p:nvPr>
            <p:ph type="sldNum" sz="quarter" idx="10"/>
          </p:nvPr>
        </p:nvSpPr>
        <p:spPr/>
        <p:txBody>
          <a:bodyPr/>
          <a:lstStyle/>
          <a:p>
            <a:fld id="{66ABE886-AA96-4849-A6A8-06D18EE7E58C}" type="slidenum">
              <a:rPr lang="en-US" smtClean="0"/>
              <a:t>11</a:t>
            </a:fld>
            <a:endParaRPr lang="en-US"/>
          </a:p>
        </p:txBody>
      </p:sp>
    </p:spTree>
    <p:extLst>
      <p:ext uri="{BB962C8B-B14F-4D97-AF65-F5344CB8AC3E}">
        <p14:creationId xmlns:p14="http://schemas.microsoft.com/office/powerpoint/2010/main" val="362829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of the slide – point out the now new focus and importance placed with</a:t>
            </a:r>
            <a:r>
              <a:rPr lang="en-US" baseline="0" dirty="0" smtClean="0"/>
              <a:t> the electives and offerings.</a:t>
            </a:r>
            <a:endParaRPr lang="en-US" dirty="0"/>
          </a:p>
        </p:txBody>
      </p:sp>
      <p:sp>
        <p:nvSpPr>
          <p:cNvPr id="4" name="Slide Number Placeholder 3"/>
          <p:cNvSpPr>
            <a:spLocks noGrp="1"/>
          </p:cNvSpPr>
          <p:nvPr>
            <p:ph type="sldNum" sz="quarter" idx="10"/>
          </p:nvPr>
        </p:nvSpPr>
        <p:spPr/>
        <p:txBody>
          <a:bodyPr/>
          <a:lstStyle/>
          <a:p>
            <a:fld id="{66ABE886-AA96-4849-A6A8-06D18EE7E58C}" type="slidenum">
              <a:rPr lang="en-US" smtClean="0"/>
              <a:t>12</a:t>
            </a:fld>
            <a:endParaRPr lang="en-US"/>
          </a:p>
        </p:txBody>
      </p:sp>
    </p:spTree>
    <p:extLst>
      <p:ext uri="{BB962C8B-B14F-4D97-AF65-F5344CB8AC3E}">
        <p14:creationId xmlns:p14="http://schemas.microsoft.com/office/powerpoint/2010/main" val="2346956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Competencies devised by OHSU SOM, used the AAMC core EPAs to develop</a:t>
            </a:r>
            <a:r>
              <a:rPr lang="en-US" baseline="0" dirty="0" smtClean="0"/>
              <a:t> the competencies. EPA still is the language to evaluate the competencies, which were approved by curriculum committees of the med school.</a:t>
            </a:r>
          </a:p>
          <a:p>
            <a:r>
              <a:rPr lang="en-US" sz="1200" kern="1200" dirty="0" smtClean="0">
                <a:solidFill>
                  <a:schemeClr val="tx1"/>
                </a:solidFill>
                <a:latin typeface="+mn-lt"/>
                <a:ea typeface="+mn-ea"/>
                <a:cs typeface="+mn-cs"/>
              </a:rPr>
              <a:t>Association of American Medical Colleges. Core </a:t>
            </a:r>
            <a:r>
              <a:rPr lang="en-US" sz="1200" kern="1200" dirty="0" err="1" smtClean="0">
                <a:solidFill>
                  <a:schemeClr val="tx1"/>
                </a:solidFill>
                <a:latin typeface="+mn-lt"/>
                <a:ea typeface="+mn-ea"/>
                <a:cs typeface="+mn-cs"/>
              </a:rPr>
              <a:t>Entrustable</a:t>
            </a:r>
            <a:r>
              <a:rPr lang="en-US" sz="1200" kern="1200" dirty="0" smtClean="0">
                <a:solidFill>
                  <a:schemeClr val="tx1"/>
                </a:solidFill>
                <a:latin typeface="+mn-lt"/>
                <a:ea typeface="+mn-ea"/>
                <a:cs typeface="+mn-cs"/>
              </a:rPr>
              <a:t> Professional Activities for Entering Residency.  </a:t>
            </a:r>
            <a:r>
              <a:rPr lang="en-US" sz="1200" i="1" kern="1200" dirty="0" smtClean="0">
                <a:solidFill>
                  <a:schemeClr val="tx1"/>
                </a:solidFill>
                <a:latin typeface="+mn-lt"/>
                <a:ea typeface="+mn-ea"/>
                <a:cs typeface="+mn-cs"/>
              </a:rPr>
              <a:t>Curriculum Developers’ Guide. 2014, available at </a:t>
            </a:r>
            <a:r>
              <a:rPr lang="en-US" sz="1200" i="1" u="sng" kern="1200" dirty="0" smtClean="0">
                <a:solidFill>
                  <a:schemeClr val="tx1"/>
                </a:solidFill>
                <a:latin typeface="+mn-lt"/>
                <a:ea typeface="+mn-ea"/>
                <a:cs typeface="+mn-cs"/>
                <a:hlinkClick r:id="rId3" invalidUrl="https://members.aamc.org/eweb/upload/core EPA Curriculum Dev Guide.pdf"/>
              </a:rPr>
              <a:t>https://members.aamc.org/eweb/upload/core%20EPA%20Curriculum%20Dev%20Guide.pdf accessed February 6, 2017</a:t>
            </a:r>
            <a:endParaRPr lang="en-US" dirty="0"/>
          </a:p>
        </p:txBody>
      </p:sp>
      <p:sp>
        <p:nvSpPr>
          <p:cNvPr id="4" name="Slide Number Placeholder 3"/>
          <p:cNvSpPr>
            <a:spLocks noGrp="1"/>
          </p:cNvSpPr>
          <p:nvPr>
            <p:ph type="sldNum" sz="quarter" idx="10"/>
          </p:nvPr>
        </p:nvSpPr>
        <p:spPr/>
        <p:txBody>
          <a:bodyPr/>
          <a:lstStyle/>
          <a:p>
            <a:fld id="{66ABE886-AA96-4849-A6A8-06D18EE7E58C}" type="slidenum">
              <a:rPr lang="en-US" smtClean="0"/>
              <a:t>13</a:t>
            </a:fld>
            <a:endParaRPr lang="en-US"/>
          </a:p>
        </p:txBody>
      </p:sp>
    </p:spTree>
    <p:extLst>
      <p:ext uri="{BB962C8B-B14F-4D97-AF65-F5344CB8AC3E}">
        <p14:creationId xmlns:p14="http://schemas.microsoft.com/office/powerpoint/2010/main" val="2493245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a:t>
            </a:r>
            <a:endParaRPr lang="en-US" dirty="0"/>
          </a:p>
        </p:txBody>
      </p:sp>
      <p:sp>
        <p:nvSpPr>
          <p:cNvPr id="4" name="Slide Number Placeholder 3"/>
          <p:cNvSpPr>
            <a:spLocks noGrp="1"/>
          </p:cNvSpPr>
          <p:nvPr>
            <p:ph type="sldNum" sz="quarter" idx="10"/>
          </p:nvPr>
        </p:nvSpPr>
        <p:spPr/>
        <p:txBody>
          <a:bodyPr/>
          <a:lstStyle/>
          <a:p>
            <a:fld id="{66ABE886-AA96-4849-A6A8-06D18EE7E58C}" type="slidenum">
              <a:rPr lang="en-US" smtClean="0"/>
              <a:t>14</a:t>
            </a:fld>
            <a:endParaRPr lang="en-US"/>
          </a:p>
        </p:txBody>
      </p:sp>
    </p:spTree>
    <p:extLst>
      <p:ext uri="{BB962C8B-B14F-4D97-AF65-F5344CB8AC3E}">
        <p14:creationId xmlns:p14="http://schemas.microsoft.com/office/powerpoint/2010/main" val="3747767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6ABE886-AA96-4849-A6A8-06D18EE7E58C}" type="slidenum">
              <a:rPr lang="en-US" smtClean="0"/>
              <a:t>15</a:t>
            </a:fld>
            <a:endParaRPr lang="en-US"/>
          </a:p>
        </p:txBody>
      </p:sp>
    </p:spTree>
    <p:extLst>
      <p:ext uri="{BB962C8B-B14F-4D97-AF65-F5344CB8AC3E}">
        <p14:creationId xmlns:p14="http://schemas.microsoft.com/office/powerpoint/2010/main" val="1517076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this is the expectation of</a:t>
            </a:r>
            <a:r>
              <a:rPr lang="en-US" baseline="0" dirty="0" smtClean="0"/>
              <a:t> the student and for the assessor to fill out upon completion of the rotation </a:t>
            </a:r>
            <a:r>
              <a:rPr lang="mr-IN" baseline="0" dirty="0" smtClean="0"/>
              <a:t>–</a:t>
            </a:r>
            <a:r>
              <a:rPr lang="en-US" baseline="0" dirty="0" smtClean="0"/>
              <a:t> </a:t>
            </a:r>
            <a:r>
              <a:rPr lang="en-US" baseline="0" dirty="0" err="1" smtClean="0"/>
              <a:t>entrusable</a:t>
            </a:r>
            <a:r>
              <a:rPr lang="en-US" baseline="0" dirty="0" smtClean="0"/>
              <a:t> is the evaluation of the competency</a:t>
            </a:r>
          </a:p>
        </p:txBody>
      </p:sp>
      <p:sp>
        <p:nvSpPr>
          <p:cNvPr id="4" name="Slide Number Placeholder 3"/>
          <p:cNvSpPr>
            <a:spLocks noGrp="1"/>
          </p:cNvSpPr>
          <p:nvPr>
            <p:ph type="sldNum" sz="quarter" idx="10"/>
          </p:nvPr>
        </p:nvSpPr>
        <p:spPr/>
        <p:txBody>
          <a:bodyPr/>
          <a:lstStyle/>
          <a:p>
            <a:fld id="{66ABE886-AA96-4849-A6A8-06D18EE7E58C}" type="slidenum">
              <a:rPr lang="en-US" smtClean="0"/>
              <a:t>16</a:t>
            </a:fld>
            <a:endParaRPr lang="en-US"/>
          </a:p>
        </p:txBody>
      </p:sp>
    </p:spTree>
    <p:extLst>
      <p:ext uri="{BB962C8B-B14F-4D97-AF65-F5344CB8AC3E}">
        <p14:creationId xmlns:p14="http://schemas.microsoft.com/office/powerpoint/2010/main" val="3110667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idea is to use some</a:t>
            </a:r>
            <a:r>
              <a:rPr lang="en-US" baseline="0" dirty="0" smtClean="0"/>
              <a:t> of these tools or requirements to our advantage. Students need to competency in all 43 at multiple times. If we are cognizant of which competencies are not offered regularly and can fill the void, we may reach students in a new way that we otherwise would not have. </a:t>
            </a:r>
          </a:p>
          <a:p>
            <a:r>
              <a:rPr lang="en-US" baseline="0" dirty="0" smtClean="0"/>
              <a:t>The other barriers with development of electives is the variability of experiences and competencies offered and how to assess them. </a:t>
            </a:r>
          </a:p>
          <a:p>
            <a:r>
              <a:rPr lang="en-US" baseline="0" dirty="0" smtClean="0"/>
              <a:t>So in development a new elective, there has been a new wrinkle in the process of ensuring we are able to capture the competency adequately to give the statement on entrustment </a:t>
            </a:r>
          </a:p>
          <a:p>
            <a:r>
              <a:rPr lang="en-US" dirty="0" smtClean="0"/>
              <a:t>The other more usual aspects of development</a:t>
            </a:r>
            <a:r>
              <a:rPr lang="en-US" baseline="0" dirty="0" smtClean="0"/>
              <a:t> are at play as well – (see slide) </a:t>
            </a:r>
            <a:endParaRPr lang="en-US" dirty="0" smtClean="0"/>
          </a:p>
          <a:p>
            <a:r>
              <a:rPr lang="en-US" dirty="0" smtClean="0"/>
              <a:t>Underlying goal is to capture student interests early and expose to our excellent</a:t>
            </a:r>
            <a:r>
              <a:rPr lang="en-US" baseline="0" dirty="0" smtClean="0"/>
              <a:t> diverse faculty (in spectrum) to drive up student FM interest and hope to increase graduating student numbers in FM </a:t>
            </a:r>
          </a:p>
          <a:p>
            <a:endParaRPr lang="en-US" baseline="0" dirty="0" smtClean="0"/>
          </a:p>
          <a:p>
            <a:r>
              <a:rPr lang="en-US" baseline="0" dirty="0" smtClean="0"/>
              <a:t>2 potential important cohorts two think about and how to capture them (the other obvious cohort is the already self ID student that plans on FM as a career – these electives will help bolster their application and provide meaningful experiences to prepare them for residency) : </a:t>
            </a:r>
          </a:p>
          <a:p>
            <a:endParaRPr lang="en-US" baseline="0" dirty="0" smtClean="0"/>
          </a:p>
          <a:p>
            <a:r>
              <a:rPr lang="en-US" baseline="0" dirty="0" smtClean="0"/>
              <a:t>1 – the student that is on the fence with FM and another specialty (</a:t>
            </a:r>
            <a:r>
              <a:rPr lang="en-US" baseline="0" dirty="0" err="1" smtClean="0"/>
              <a:t>peds</a:t>
            </a:r>
            <a:r>
              <a:rPr lang="en-US" baseline="0" dirty="0" smtClean="0"/>
              <a:t>, OB, IM) </a:t>
            </a:r>
          </a:p>
          <a:p>
            <a:r>
              <a:rPr lang="en-US" baseline="0" dirty="0" smtClean="0"/>
              <a:t>2 – The other students that do not get actual exposure to our field and may not know the breadth of our field </a:t>
            </a:r>
          </a:p>
          <a:p>
            <a:endParaRPr lang="en-US" baseline="0" dirty="0" smtClean="0"/>
          </a:p>
          <a:p>
            <a:r>
              <a:rPr lang="en-US" baseline="0" dirty="0" smtClean="0"/>
              <a:t>With elective design we should be able to attract these cohorts </a:t>
            </a:r>
          </a:p>
          <a:p>
            <a:r>
              <a:rPr lang="en-US" baseline="0" dirty="0" smtClean="0"/>
              <a:t>Tools for attraction:</a:t>
            </a:r>
          </a:p>
          <a:p>
            <a:pPr marL="171450" indent="-171450">
              <a:buFontTx/>
              <a:buChar char="-"/>
            </a:pPr>
            <a:r>
              <a:rPr lang="en-US" baseline="0" dirty="0" smtClean="0"/>
              <a:t>FMIG</a:t>
            </a:r>
          </a:p>
          <a:p>
            <a:pPr marL="171450" indent="-171450">
              <a:buFontTx/>
              <a:buChar char="-"/>
            </a:pPr>
            <a:r>
              <a:rPr lang="en-US" baseline="0" dirty="0" smtClean="0"/>
              <a:t>Actually using the mandated competency requirements to our advantage – the weak link competencies (i.e. track and offer competencies that other departments are not offering). The beauty of our field is that we can provide meaningful clinical exposures to our students that will fulfill every 43 competency</a:t>
            </a:r>
          </a:p>
          <a:p>
            <a:pPr marL="171450" indent="-171450">
              <a:buFontTx/>
              <a:buChar char="-"/>
            </a:pPr>
            <a:r>
              <a:rPr lang="en-US" baseline="0" dirty="0" smtClean="0"/>
              <a:t>Allowing plasticity with the elective (offer more popular electives more often, seeing patterns of popular electives and expanding upon those ideas (Women’s heath &gt; translates to an </a:t>
            </a:r>
            <a:r>
              <a:rPr lang="en-US" baseline="0" dirty="0" err="1" smtClean="0"/>
              <a:t>inpt</a:t>
            </a:r>
            <a:r>
              <a:rPr lang="en-US" baseline="0" dirty="0" smtClean="0"/>
              <a:t> OB elective AND </a:t>
            </a:r>
            <a:r>
              <a:rPr lang="en-US" baseline="0" dirty="0" err="1" smtClean="0"/>
              <a:t>outpt</a:t>
            </a:r>
            <a:r>
              <a:rPr lang="en-US" baseline="0" dirty="0" smtClean="0"/>
              <a:t> procedural women’s health elective and prenatal elective --- again if the demand is there). Hence the importance of tracking this data  </a:t>
            </a:r>
            <a:endParaRPr lang="en-US" dirty="0" smtClean="0"/>
          </a:p>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17</a:t>
            </a:fld>
            <a:endParaRPr lang="en-US" dirty="0"/>
          </a:p>
        </p:txBody>
      </p:sp>
    </p:spTree>
    <p:extLst>
      <p:ext uri="{BB962C8B-B14F-4D97-AF65-F5344CB8AC3E}">
        <p14:creationId xmlns:p14="http://schemas.microsoft.com/office/powerpoint/2010/main" val="2424767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boxes </a:t>
            </a:r>
            <a:r>
              <a:rPr lang="mr-IN" dirty="0" smtClean="0"/>
              <a:t>–</a:t>
            </a:r>
            <a:r>
              <a:rPr lang="en-US" dirty="0" smtClean="0"/>
              <a:t> intake from students; orange boxes </a:t>
            </a:r>
            <a:r>
              <a:rPr lang="mr-IN" dirty="0" smtClean="0"/>
              <a:t>–</a:t>
            </a:r>
            <a:r>
              <a:rPr lang="en-US" dirty="0" smtClean="0"/>
              <a:t> electives based on what we can offer and what the students want</a:t>
            </a:r>
            <a:endParaRPr lang="en-US" dirty="0"/>
          </a:p>
        </p:txBody>
      </p:sp>
      <p:sp>
        <p:nvSpPr>
          <p:cNvPr id="4" name="Slide Number Placeholder 3"/>
          <p:cNvSpPr>
            <a:spLocks noGrp="1"/>
          </p:cNvSpPr>
          <p:nvPr>
            <p:ph type="sldNum" sz="quarter" idx="10"/>
          </p:nvPr>
        </p:nvSpPr>
        <p:spPr/>
        <p:txBody>
          <a:bodyPr/>
          <a:lstStyle/>
          <a:p>
            <a:fld id="{66ABE886-AA96-4849-A6A8-06D18EE7E58C}" type="slidenum">
              <a:rPr lang="en-US" smtClean="0"/>
              <a:t>18</a:t>
            </a:fld>
            <a:endParaRPr lang="en-US"/>
          </a:p>
        </p:txBody>
      </p:sp>
    </p:spTree>
    <p:extLst>
      <p:ext uri="{BB962C8B-B14F-4D97-AF65-F5344CB8AC3E}">
        <p14:creationId xmlns:p14="http://schemas.microsoft.com/office/powerpoint/2010/main" val="1209730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Electives for the most part are pass/fail</a:t>
            </a:r>
            <a:r>
              <a:rPr lang="mr-IN" dirty="0" smtClean="0"/>
              <a:t>…</a:t>
            </a:r>
            <a:r>
              <a:rPr lang="en-US" dirty="0" smtClean="0"/>
              <a:t> but thinking</a:t>
            </a:r>
            <a:r>
              <a:rPr lang="en-US" baseline="0" dirty="0" smtClean="0"/>
              <a:t> more broadly to the future of this curriculum it will be competency based and an actual grade will likely go away thus the stress tracking and formulating a rubric to assess competencies will be important </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19</a:t>
            </a:fld>
            <a:endParaRPr lang="en-US" dirty="0"/>
          </a:p>
        </p:txBody>
      </p:sp>
    </p:spTree>
    <p:extLst>
      <p:ext uri="{BB962C8B-B14F-4D97-AF65-F5344CB8AC3E}">
        <p14:creationId xmlns:p14="http://schemas.microsoft.com/office/powerpoint/2010/main" val="132690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BE886-AA96-4849-A6A8-06D18EE7E58C}" type="slidenum">
              <a:rPr lang="en-US" smtClean="0"/>
              <a:t>2</a:t>
            </a:fld>
            <a:endParaRPr lang="en-US"/>
          </a:p>
        </p:txBody>
      </p:sp>
    </p:spTree>
    <p:extLst>
      <p:ext uri="{BB962C8B-B14F-4D97-AF65-F5344CB8AC3E}">
        <p14:creationId xmlns:p14="http://schemas.microsoft.com/office/powerpoint/2010/main" val="996200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start looking at who’s interested or on the fence early, we can attract them based on what other things they are considering or what they want out of their careers.</a:t>
            </a:r>
            <a:endParaRPr lang="en-US" dirty="0"/>
          </a:p>
        </p:txBody>
      </p:sp>
      <p:sp>
        <p:nvSpPr>
          <p:cNvPr id="4" name="Slide Number Placeholder 3"/>
          <p:cNvSpPr>
            <a:spLocks noGrp="1"/>
          </p:cNvSpPr>
          <p:nvPr>
            <p:ph type="sldNum" sz="quarter" idx="10"/>
          </p:nvPr>
        </p:nvSpPr>
        <p:spPr/>
        <p:txBody>
          <a:bodyPr/>
          <a:lstStyle/>
          <a:p>
            <a:fld id="{66ABE886-AA96-4849-A6A8-06D18EE7E58C}" type="slidenum">
              <a:rPr lang="en-US" smtClean="0"/>
              <a:t>20</a:t>
            </a:fld>
            <a:endParaRPr lang="en-US"/>
          </a:p>
        </p:txBody>
      </p:sp>
    </p:spTree>
    <p:extLst>
      <p:ext uri="{BB962C8B-B14F-4D97-AF65-F5344CB8AC3E}">
        <p14:creationId xmlns:p14="http://schemas.microsoft.com/office/powerpoint/2010/main" val="387006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BE886-AA96-4849-A6A8-06D18EE7E58C}" type="slidenum">
              <a:rPr lang="en-US" smtClean="0"/>
              <a:t>21</a:t>
            </a:fld>
            <a:endParaRPr lang="en-US"/>
          </a:p>
        </p:txBody>
      </p:sp>
    </p:spTree>
    <p:extLst>
      <p:ext uri="{BB962C8B-B14F-4D97-AF65-F5344CB8AC3E}">
        <p14:creationId xmlns:p14="http://schemas.microsoft.com/office/powerpoint/2010/main" val="851025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BE886-AA96-4849-A6A8-06D18EE7E58C}" type="slidenum">
              <a:rPr lang="en-US" smtClean="0"/>
              <a:t>22</a:t>
            </a:fld>
            <a:endParaRPr lang="en-US"/>
          </a:p>
        </p:txBody>
      </p:sp>
    </p:spTree>
    <p:extLst>
      <p:ext uri="{BB962C8B-B14F-4D97-AF65-F5344CB8AC3E}">
        <p14:creationId xmlns:p14="http://schemas.microsoft.com/office/powerpoint/2010/main" val="950187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BE886-AA96-4849-A6A8-06D18EE7E58C}" type="slidenum">
              <a:rPr lang="en-US" smtClean="0"/>
              <a:t>23</a:t>
            </a:fld>
            <a:endParaRPr lang="en-US"/>
          </a:p>
        </p:txBody>
      </p:sp>
    </p:spTree>
    <p:extLst>
      <p:ext uri="{BB962C8B-B14F-4D97-AF65-F5344CB8AC3E}">
        <p14:creationId xmlns:p14="http://schemas.microsoft.com/office/powerpoint/2010/main" val="1105400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BE886-AA96-4849-A6A8-06D18EE7E58C}" type="slidenum">
              <a:rPr lang="en-US" smtClean="0"/>
              <a:t>24</a:t>
            </a:fld>
            <a:endParaRPr lang="en-US"/>
          </a:p>
        </p:txBody>
      </p:sp>
    </p:spTree>
    <p:extLst>
      <p:ext uri="{BB962C8B-B14F-4D97-AF65-F5344CB8AC3E}">
        <p14:creationId xmlns:p14="http://schemas.microsoft.com/office/powerpoint/2010/main" val="588181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BE886-AA96-4849-A6A8-06D18EE7E58C}" type="slidenum">
              <a:rPr lang="en-US" smtClean="0"/>
              <a:t>25</a:t>
            </a:fld>
            <a:endParaRPr lang="en-US"/>
          </a:p>
        </p:txBody>
      </p:sp>
    </p:spTree>
    <p:extLst>
      <p:ext uri="{BB962C8B-B14F-4D97-AF65-F5344CB8AC3E}">
        <p14:creationId xmlns:p14="http://schemas.microsoft.com/office/powerpoint/2010/main" val="703545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Below these slides are extra slides</a:t>
            </a:r>
            <a:r>
              <a:rPr lang="en-US" baseline="0" dirty="0" smtClean="0"/>
              <a:t> – used for examples of our grading conversation if that comes up as </a:t>
            </a:r>
            <a:r>
              <a:rPr lang="en-US" baseline="0" smtClean="0"/>
              <a:t>an example. </a:t>
            </a:r>
            <a:endParaRPr lang="en-US"/>
          </a:p>
        </p:txBody>
      </p:sp>
      <p:sp>
        <p:nvSpPr>
          <p:cNvPr id="4" name="Slide Number Placeholder 3"/>
          <p:cNvSpPr>
            <a:spLocks noGrp="1"/>
          </p:cNvSpPr>
          <p:nvPr>
            <p:ph type="sldNum" sz="quarter" idx="10"/>
          </p:nvPr>
        </p:nvSpPr>
        <p:spPr/>
        <p:txBody>
          <a:bodyPr/>
          <a:lstStyle/>
          <a:p>
            <a:fld id="{66ABE886-AA96-4849-A6A8-06D18EE7E58C}" type="slidenum">
              <a:rPr lang="en-US" smtClean="0"/>
              <a:t>26</a:t>
            </a:fld>
            <a:endParaRPr lang="en-US"/>
          </a:p>
        </p:txBody>
      </p:sp>
    </p:spTree>
    <p:extLst>
      <p:ext uri="{BB962C8B-B14F-4D97-AF65-F5344CB8AC3E}">
        <p14:creationId xmlns:p14="http://schemas.microsoft.com/office/powerpoint/2010/main" val="2376198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serve as a backup slide in case the discussion goes toward this conversation</a:t>
            </a:r>
            <a:r>
              <a:rPr lang="en-US" baseline="0" dirty="0" smtClean="0"/>
              <a:t> </a:t>
            </a:r>
            <a:endParaRPr lang="en-US" dirty="0" smtClean="0"/>
          </a:p>
          <a:p>
            <a:endParaRPr lang="en-US" dirty="0" smtClean="0"/>
          </a:p>
          <a:p>
            <a:r>
              <a:rPr lang="en-US" dirty="0" smtClean="0"/>
              <a:t>Add</a:t>
            </a:r>
            <a:r>
              <a:rPr lang="en-US" baseline="0" dirty="0" smtClean="0"/>
              <a:t> picture of the evaluation to discuss assessing competency (if topic arises)  </a:t>
            </a:r>
            <a:endParaRPr lang="en-US" dirty="0"/>
          </a:p>
        </p:txBody>
      </p:sp>
      <p:sp>
        <p:nvSpPr>
          <p:cNvPr id="4" name="Slide Number Placeholder 3"/>
          <p:cNvSpPr>
            <a:spLocks noGrp="1"/>
          </p:cNvSpPr>
          <p:nvPr>
            <p:ph type="sldNum" sz="quarter" idx="10"/>
          </p:nvPr>
        </p:nvSpPr>
        <p:spPr/>
        <p:txBody>
          <a:bodyPr/>
          <a:lstStyle/>
          <a:p>
            <a:fld id="{66ABE886-AA96-4849-A6A8-06D18EE7E58C}" type="slidenum">
              <a:rPr lang="en-US" smtClean="0"/>
              <a:t>27</a:t>
            </a:fld>
            <a:endParaRPr lang="en-US"/>
          </a:p>
        </p:txBody>
      </p:sp>
    </p:spTree>
    <p:extLst>
      <p:ext uri="{BB962C8B-B14F-4D97-AF65-F5344CB8AC3E}">
        <p14:creationId xmlns:p14="http://schemas.microsoft.com/office/powerpoint/2010/main" val="668413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BE886-AA96-4849-A6A8-06D18EE7E58C}" type="slidenum">
              <a:rPr lang="en-US" smtClean="0"/>
              <a:t>28</a:t>
            </a:fld>
            <a:endParaRPr lang="en-US"/>
          </a:p>
        </p:txBody>
      </p:sp>
    </p:spTree>
    <p:extLst>
      <p:ext uri="{BB962C8B-B14F-4D97-AF65-F5344CB8AC3E}">
        <p14:creationId xmlns:p14="http://schemas.microsoft.com/office/powerpoint/2010/main" val="451838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BE886-AA96-4849-A6A8-06D18EE7E58C}" type="slidenum">
              <a:rPr lang="en-US" smtClean="0"/>
              <a:t>29</a:t>
            </a:fld>
            <a:endParaRPr lang="en-US"/>
          </a:p>
        </p:txBody>
      </p:sp>
    </p:spTree>
    <p:extLst>
      <p:ext uri="{BB962C8B-B14F-4D97-AF65-F5344CB8AC3E}">
        <p14:creationId xmlns:p14="http://schemas.microsoft.com/office/powerpoint/2010/main" val="540350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BE886-AA96-4849-A6A8-06D18EE7E58C}" type="slidenum">
              <a:rPr lang="en-US" smtClean="0"/>
              <a:t>3</a:t>
            </a:fld>
            <a:endParaRPr lang="en-US"/>
          </a:p>
        </p:txBody>
      </p:sp>
    </p:spTree>
    <p:extLst>
      <p:ext uri="{BB962C8B-B14F-4D97-AF65-F5344CB8AC3E}">
        <p14:creationId xmlns:p14="http://schemas.microsoft.com/office/powerpoint/2010/main" val="1359022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BE886-AA96-4849-A6A8-06D18EE7E58C}" type="slidenum">
              <a:rPr lang="en-US" smtClean="0"/>
              <a:t>30</a:t>
            </a:fld>
            <a:endParaRPr lang="en-US"/>
          </a:p>
        </p:txBody>
      </p:sp>
    </p:spTree>
    <p:extLst>
      <p:ext uri="{BB962C8B-B14F-4D97-AF65-F5344CB8AC3E}">
        <p14:creationId xmlns:p14="http://schemas.microsoft.com/office/powerpoint/2010/main" val="2113910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BE886-AA96-4849-A6A8-06D18EE7E58C}" type="slidenum">
              <a:rPr lang="en-US" smtClean="0"/>
              <a:t>31</a:t>
            </a:fld>
            <a:endParaRPr lang="en-US"/>
          </a:p>
        </p:txBody>
      </p:sp>
    </p:spTree>
    <p:extLst>
      <p:ext uri="{BB962C8B-B14F-4D97-AF65-F5344CB8AC3E}">
        <p14:creationId xmlns:p14="http://schemas.microsoft.com/office/powerpoint/2010/main" val="51616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BE886-AA96-4849-A6A8-06D18EE7E58C}" type="slidenum">
              <a:rPr lang="en-US" smtClean="0"/>
              <a:t>4</a:t>
            </a:fld>
            <a:endParaRPr lang="en-US"/>
          </a:p>
        </p:txBody>
      </p:sp>
    </p:spTree>
    <p:extLst>
      <p:ext uri="{BB962C8B-B14F-4D97-AF65-F5344CB8AC3E}">
        <p14:creationId xmlns:p14="http://schemas.microsoft.com/office/powerpoint/2010/main" val="456365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BE886-AA96-4849-A6A8-06D18EE7E58C}" type="slidenum">
              <a:rPr lang="en-US" smtClean="0"/>
              <a:t>5</a:t>
            </a:fld>
            <a:endParaRPr lang="en-US"/>
          </a:p>
        </p:txBody>
      </p:sp>
    </p:spTree>
    <p:extLst>
      <p:ext uri="{BB962C8B-B14F-4D97-AF65-F5344CB8AC3E}">
        <p14:creationId xmlns:p14="http://schemas.microsoft.com/office/powerpoint/2010/main" val="146816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include your students in helping with elective development and innovation </a:t>
            </a:r>
            <a:endParaRPr lang="en-US" dirty="0"/>
          </a:p>
        </p:txBody>
      </p:sp>
      <p:sp>
        <p:nvSpPr>
          <p:cNvPr id="4" name="Slide Number Placeholder 3"/>
          <p:cNvSpPr>
            <a:spLocks noGrp="1"/>
          </p:cNvSpPr>
          <p:nvPr>
            <p:ph type="sldNum" sz="quarter" idx="10"/>
          </p:nvPr>
        </p:nvSpPr>
        <p:spPr/>
        <p:txBody>
          <a:bodyPr/>
          <a:lstStyle/>
          <a:p>
            <a:fld id="{66ABE886-AA96-4849-A6A8-06D18EE7E58C}" type="slidenum">
              <a:rPr lang="en-US" smtClean="0"/>
              <a:t>6</a:t>
            </a:fld>
            <a:endParaRPr lang="en-US"/>
          </a:p>
        </p:txBody>
      </p:sp>
    </p:spTree>
    <p:extLst>
      <p:ext uri="{BB962C8B-B14F-4D97-AF65-F5344CB8AC3E}">
        <p14:creationId xmlns:p14="http://schemas.microsoft.com/office/powerpoint/2010/main" val="150286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 too much discussion </a:t>
            </a:r>
            <a:r>
              <a:rPr lang="mr-IN" dirty="0" smtClean="0"/>
              <a:t>–</a:t>
            </a:r>
            <a:r>
              <a:rPr lang="en-US" dirty="0" smtClean="0"/>
              <a:t> this could side track</a:t>
            </a:r>
            <a:r>
              <a:rPr lang="en-US" baseline="0" dirty="0" smtClean="0"/>
              <a:t> widely</a:t>
            </a:r>
            <a:endParaRPr lang="en-US" dirty="0"/>
          </a:p>
        </p:txBody>
      </p:sp>
      <p:sp>
        <p:nvSpPr>
          <p:cNvPr id="4" name="Slide Number Placeholder 3"/>
          <p:cNvSpPr>
            <a:spLocks noGrp="1"/>
          </p:cNvSpPr>
          <p:nvPr>
            <p:ph type="sldNum" sz="quarter" idx="10"/>
          </p:nvPr>
        </p:nvSpPr>
        <p:spPr/>
        <p:txBody>
          <a:bodyPr/>
          <a:lstStyle/>
          <a:p>
            <a:fld id="{66ABE886-AA96-4849-A6A8-06D18EE7E58C}" type="slidenum">
              <a:rPr lang="en-US" smtClean="0"/>
              <a:t>7</a:t>
            </a:fld>
            <a:endParaRPr lang="en-US"/>
          </a:p>
        </p:txBody>
      </p:sp>
    </p:spTree>
    <p:extLst>
      <p:ext uri="{BB962C8B-B14F-4D97-AF65-F5344CB8AC3E}">
        <p14:creationId xmlns:p14="http://schemas.microsoft.com/office/powerpoint/2010/main" val="22659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general outline of the discussion</a:t>
            </a:r>
            <a:r>
              <a:rPr lang="en-US" baseline="0" dirty="0" smtClean="0"/>
              <a:t> , very brief here</a:t>
            </a:r>
            <a:endParaRPr lang="en-US" dirty="0"/>
          </a:p>
        </p:txBody>
      </p:sp>
      <p:sp>
        <p:nvSpPr>
          <p:cNvPr id="4" name="Slide Number Placeholder 3"/>
          <p:cNvSpPr>
            <a:spLocks noGrp="1"/>
          </p:cNvSpPr>
          <p:nvPr>
            <p:ph type="sldNum" sz="quarter" idx="10"/>
          </p:nvPr>
        </p:nvSpPr>
        <p:spPr/>
        <p:txBody>
          <a:bodyPr/>
          <a:lstStyle/>
          <a:p>
            <a:fld id="{66ABE886-AA96-4849-A6A8-06D18EE7E58C}" type="slidenum">
              <a:rPr lang="en-US" smtClean="0"/>
              <a:t>8</a:t>
            </a:fld>
            <a:endParaRPr lang="en-US"/>
          </a:p>
        </p:txBody>
      </p:sp>
    </p:spTree>
    <p:extLst>
      <p:ext uri="{BB962C8B-B14F-4D97-AF65-F5344CB8AC3E}">
        <p14:creationId xmlns:p14="http://schemas.microsoft.com/office/powerpoint/2010/main" val="356775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brief </a:t>
            </a:r>
            <a:r>
              <a:rPr lang="mr-IN" dirty="0" smtClean="0"/>
              <a:t>–</a:t>
            </a:r>
            <a:r>
              <a:rPr lang="en-US" dirty="0" smtClean="0"/>
              <a:t> this is what the med school planned/why</a:t>
            </a:r>
            <a:endParaRPr lang="en-US" dirty="0"/>
          </a:p>
        </p:txBody>
      </p:sp>
      <p:sp>
        <p:nvSpPr>
          <p:cNvPr id="4" name="Slide Number Placeholder 3"/>
          <p:cNvSpPr>
            <a:spLocks noGrp="1"/>
          </p:cNvSpPr>
          <p:nvPr>
            <p:ph type="sldNum" sz="quarter" idx="10"/>
          </p:nvPr>
        </p:nvSpPr>
        <p:spPr/>
        <p:txBody>
          <a:bodyPr/>
          <a:lstStyle/>
          <a:p>
            <a:fld id="{66ABE886-AA96-4849-A6A8-06D18EE7E58C}" type="slidenum">
              <a:rPr lang="en-US" smtClean="0"/>
              <a:t>9</a:t>
            </a:fld>
            <a:endParaRPr lang="en-US"/>
          </a:p>
        </p:txBody>
      </p:sp>
    </p:spTree>
    <p:extLst>
      <p:ext uri="{BB962C8B-B14F-4D97-AF65-F5344CB8AC3E}">
        <p14:creationId xmlns:p14="http://schemas.microsoft.com/office/powerpoint/2010/main" val="1679299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dirty="0" smtClean="0"/>
              <a:t>Click to edit Master title style</a:t>
            </a:r>
            <a:br>
              <a:rPr lang="en-US" dirty="0" smtClean="0"/>
            </a:br>
            <a:r>
              <a:rPr lang="en-US" dirty="0" smtClean="0"/>
              <a:t>Click to edit Master title style Click to edit Master title style</a:t>
            </a:r>
            <a:endParaRPr lang="en-US" dirty="0"/>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br>
              <a:rPr lang="en-US" dirty="0" smtClean="0"/>
            </a:br>
            <a:r>
              <a:rPr lang="en-US" dirty="0" smtClean="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79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60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1093056"/>
            <a:ext cx="753443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811213" y="2292088"/>
            <a:ext cx="7534275"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4393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774101"/>
            <a:ext cx="5585469" cy="3340740"/>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smtClean="0"/>
              <a:t>“Click to edit drop quote style”</a:t>
            </a:r>
          </a:p>
        </p:txBody>
      </p:sp>
    </p:spTree>
    <p:extLst>
      <p:ext uri="{BB962C8B-B14F-4D97-AF65-F5344CB8AC3E}">
        <p14:creationId xmlns:p14="http://schemas.microsoft.com/office/powerpoint/2010/main" val="67798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057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dirty="0" smtClean="0"/>
              <a:t>Innovative Implementation of Family Medicine Electives in a New Curriculum </a:t>
            </a:r>
            <a:r>
              <a:rPr lang="en-US" sz="4000" dirty="0" smtClean="0">
                <a:solidFill>
                  <a:schemeClr val="bg1"/>
                </a:solidFill>
                <a:latin typeface="Lato Regular"/>
                <a:cs typeface="Lato Regular"/>
              </a:rPr>
              <a:t/>
            </a:r>
            <a:br>
              <a:rPr lang="en-US" sz="4000" dirty="0" smtClean="0">
                <a:solidFill>
                  <a:schemeClr val="bg1"/>
                </a:solidFill>
                <a:latin typeface="Lato Regular"/>
                <a:cs typeface="Lato Regular"/>
              </a:rPr>
            </a:br>
            <a:endParaRPr lang="en-US" dirty="0"/>
          </a:p>
        </p:txBody>
      </p:sp>
      <p:sp>
        <p:nvSpPr>
          <p:cNvPr id="3" name="Subtitle 2"/>
          <p:cNvSpPr>
            <a:spLocks noGrp="1"/>
          </p:cNvSpPr>
          <p:nvPr>
            <p:ph type="subTitle" idx="1"/>
          </p:nvPr>
        </p:nvSpPr>
        <p:spPr/>
        <p:txBody>
          <a:bodyPr>
            <a:normAutofit fontScale="92500" lnSpcReduction="10000"/>
          </a:bodyPr>
          <a:lstStyle/>
          <a:p>
            <a:r>
              <a:rPr lang="en-US" sz="3200" dirty="0">
                <a:solidFill>
                  <a:srgbClr val="000000"/>
                </a:solidFill>
                <a:latin typeface="Lato Regular"/>
                <a:cs typeface="Lato Regular"/>
              </a:rPr>
              <a:t>Sean </a:t>
            </a:r>
            <a:r>
              <a:rPr lang="en-US" sz="3200" dirty="0" smtClean="0">
                <a:solidFill>
                  <a:srgbClr val="000000"/>
                </a:solidFill>
                <a:latin typeface="Lato Regular"/>
                <a:cs typeface="Lato Regular"/>
              </a:rPr>
              <a:t>Robinson, MD</a:t>
            </a:r>
            <a:br>
              <a:rPr lang="en-US" sz="3200" dirty="0" smtClean="0">
                <a:solidFill>
                  <a:srgbClr val="000000"/>
                </a:solidFill>
                <a:latin typeface="Lato Regular"/>
                <a:cs typeface="Lato Regular"/>
              </a:rPr>
            </a:br>
            <a:r>
              <a:rPr lang="en-US" sz="3200" dirty="0" smtClean="0">
                <a:solidFill>
                  <a:srgbClr val="000000"/>
                </a:solidFill>
                <a:latin typeface="Lato Regular"/>
                <a:cs typeface="Lato Regular"/>
              </a:rPr>
              <a:t>Rebecca </a:t>
            </a:r>
            <a:r>
              <a:rPr lang="en-US" sz="3200" dirty="0">
                <a:solidFill>
                  <a:srgbClr val="000000"/>
                </a:solidFill>
                <a:latin typeface="Lato Regular"/>
                <a:cs typeface="Lato Regular"/>
              </a:rPr>
              <a:t>Cantone, </a:t>
            </a:r>
            <a:r>
              <a:rPr lang="en-US" sz="3200" dirty="0" smtClean="0">
                <a:solidFill>
                  <a:srgbClr val="000000"/>
                </a:solidFill>
                <a:latin typeface="Lato Regular"/>
                <a:cs typeface="Lato Regular"/>
              </a:rPr>
              <a:t>MD</a:t>
            </a:r>
            <a:br>
              <a:rPr lang="en-US" sz="3200" dirty="0" smtClean="0">
                <a:solidFill>
                  <a:srgbClr val="000000"/>
                </a:solidFill>
                <a:latin typeface="Lato Regular"/>
                <a:cs typeface="Lato Regular"/>
              </a:rPr>
            </a:br>
            <a:r>
              <a:rPr lang="en-US" sz="3200" dirty="0" smtClean="0">
                <a:solidFill>
                  <a:srgbClr val="000000"/>
                </a:solidFill>
                <a:latin typeface="Lato Regular"/>
                <a:cs typeface="Lato Regular"/>
              </a:rPr>
              <a:t>Ryan Palmer, </a:t>
            </a:r>
            <a:r>
              <a:rPr lang="en-US" sz="3200" dirty="0" err="1" smtClean="0">
                <a:solidFill>
                  <a:srgbClr val="000000"/>
                </a:solidFill>
                <a:latin typeface="Lato Regular"/>
                <a:cs typeface="Lato Regular"/>
              </a:rPr>
              <a:t>EdD</a:t>
            </a:r>
            <a:r>
              <a:rPr lang="en-US" sz="3200" dirty="0" smtClean="0">
                <a:solidFill>
                  <a:srgbClr val="000000"/>
                </a:solidFill>
                <a:latin typeface="Lato Regular"/>
                <a:cs typeface="Lato Regular"/>
              </a:rPr>
              <a:t> </a:t>
            </a:r>
            <a:br>
              <a:rPr lang="en-US" sz="3200" dirty="0" smtClean="0">
                <a:solidFill>
                  <a:srgbClr val="000000"/>
                </a:solidFill>
                <a:latin typeface="Lato Regular"/>
                <a:cs typeface="Lato Regular"/>
              </a:rPr>
            </a:br>
            <a:r>
              <a:rPr lang="en-US" sz="3200" dirty="0" smtClean="0">
                <a:solidFill>
                  <a:srgbClr val="000000"/>
                </a:solidFill>
                <a:latin typeface="Lato Regular"/>
                <a:cs typeface="Lato Regular"/>
              </a:rPr>
              <a:t>Frances Biagioli</a:t>
            </a:r>
            <a:r>
              <a:rPr lang="en-US" sz="3200" dirty="0">
                <a:solidFill>
                  <a:srgbClr val="000000"/>
                </a:solidFill>
                <a:latin typeface="Lato Regular"/>
                <a:cs typeface="Lato Regular"/>
              </a:rPr>
              <a:t>, MD </a:t>
            </a:r>
          </a:p>
          <a:p>
            <a:endParaRPr lang="en-US" dirty="0">
              <a:solidFill>
                <a:srgbClr val="000000"/>
              </a:solidFill>
            </a:endParaRPr>
          </a:p>
        </p:txBody>
      </p:sp>
    </p:spTree>
    <p:extLst>
      <p:ext uri="{BB962C8B-B14F-4D97-AF65-F5344CB8AC3E}">
        <p14:creationId xmlns:p14="http://schemas.microsoft.com/office/powerpoint/2010/main" val="2721878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300104" y="950374"/>
            <a:ext cx="8415104" cy="828675"/>
          </a:xfrm>
        </p:spPr>
        <p:txBody>
          <a:bodyPr>
            <a:normAutofit/>
          </a:bodyPr>
          <a:lstStyle/>
          <a:p>
            <a:r>
              <a:rPr lang="en-US" dirty="0" smtClean="0"/>
              <a:t>Principles of Our New Curriculum</a:t>
            </a:r>
            <a:endParaRPr lang="en-US" dirty="0"/>
          </a:p>
        </p:txBody>
      </p:sp>
      <p:sp>
        <p:nvSpPr>
          <p:cNvPr id="3" name="TextBox 2"/>
          <p:cNvSpPr txBox="1"/>
          <p:nvPr/>
        </p:nvSpPr>
        <p:spPr>
          <a:xfrm>
            <a:off x="609600" y="2092507"/>
            <a:ext cx="3124200" cy="523220"/>
          </a:xfrm>
          <a:prstGeom prst="rect">
            <a:avLst/>
          </a:prstGeom>
          <a:noFill/>
          <a:ln w="38100">
            <a:solidFill>
              <a:srgbClr val="C00000"/>
            </a:solidFill>
          </a:ln>
        </p:spPr>
        <p:txBody>
          <a:bodyPr wrap="square" rtlCol="0">
            <a:spAutoFit/>
          </a:bodyPr>
          <a:lstStyle/>
          <a:p>
            <a:pPr algn="ctr"/>
            <a:r>
              <a:rPr lang="en-US" sz="2800" dirty="0" smtClean="0">
                <a:solidFill>
                  <a:srgbClr val="000000"/>
                </a:solidFill>
              </a:rPr>
              <a:t>Learner-centered</a:t>
            </a:r>
          </a:p>
        </p:txBody>
      </p:sp>
      <p:sp>
        <p:nvSpPr>
          <p:cNvPr id="4" name="TextBox 3"/>
          <p:cNvSpPr txBox="1"/>
          <p:nvPr/>
        </p:nvSpPr>
        <p:spPr>
          <a:xfrm>
            <a:off x="4689241" y="2478798"/>
            <a:ext cx="4114800" cy="523220"/>
          </a:xfrm>
          <a:prstGeom prst="rect">
            <a:avLst/>
          </a:prstGeom>
          <a:noFill/>
          <a:ln w="38100">
            <a:solidFill>
              <a:srgbClr val="FFFF00"/>
            </a:solidFill>
          </a:ln>
        </p:spPr>
        <p:txBody>
          <a:bodyPr wrap="square" rtlCol="0">
            <a:spAutoFit/>
          </a:bodyPr>
          <a:lstStyle/>
          <a:p>
            <a:pPr algn="ctr"/>
            <a:r>
              <a:rPr lang="en-US" sz="2800" dirty="0" smtClean="0">
                <a:solidFill>
                  <a:srgbClr val="000000"/>
                </a:solidFill>
              </a:rPr>
              <a:t>Active learning methods</a:t>
            </a:r>
          </a:p>
        </p:txBody>
      </p:sp>
      <p:sp>
        <p:nvSpPr>
          <p:cNvPr id="5" name="TextBox 4"/>
          <p:cNvSpPr txBox="1"/>
          <p:nvPr/>
        </p:nvSpPr>
        <p:spPr>
          <a:xfrm>
            <a:off x="4955941" y="3814961"/>
            <a:ext cx="3581400" cy="523220"/>
          </a:xfrm>
          <a:prstGeom prst="rect">
            <a:avLst/>
          </a:prstGeom>
          <a:noFill/>
          <a:ln w="38100">
            <a:solidFill>
              <a:srgbClr val="00B050"/>
            </a:solidFill>
          </a:ln>
        </p:spPr>
        <p:txBody>
          <a:bodyPr wrap="square" rtlCol="0">
            <a:spAutoFit/>
          </a:bodyPr>
          <a:lstStyle/>
          <a:p>
            <a:pPr algn="ctr"/>
            <a:r>
              <a:rPr lang="en-US" sz="2800" dirty="0" smtClean="0">
                <a:solidFill>
                  <a:srgbClr val="000000"/>
                </a:solidFill>
              </a:rPr>
              <a:t>Competency-based</a:t>
            </a:r>
          </a:p>
        </p:txBody>
      </p:sp>
      <p:sp>
        <p:nvSpPr>
          <p:cNvPr id="6" name="TextBox 5"/>
          <p:cNvSpPr txBox="1"/>
          <p:nvPr/>
        </p:nvSpPr>
        <p:spPr>
          <a:xfrm>
            <a:off x="4817829" y="4953237"/>
            <a:ext cx="4191000" cy="1384995"/>
          </a:xfrm>
          <a:prstGeom prst="rect">
            <a:avLst/>
          </a:prstGeom>
          <a:noFill/>
          <a:ln w="38100">
            <a:solidFill>
              <a:schemeClr val="accent2">
                <a:lumMod val="60000"/>
                <a:lumOff val="40000"/>
              </a:schemeClr>
            </a:solidFill>
          </a:ln>
        </p:spPr>
        <p:txBody>
          <a:bodyPr wrap="square" rtlCol="0">
            <a:spAutoFit/>
          </a:bodyPr>
          <a:lstStyle/>
          <a:p>
            <a:pPr algn="ctr"/>
            <a:r>
              <a:rPr lang="en-US" sz="2800" dirty="0" smtClean="0">
                <a:solidFill>
                  <a:srgbClr val="000000"/>
                </a:solidFill>
              </a:rPr>
              <a:t>Fully integrated basic, clinical, &amp; health systems sciences</a:t>
            </a:r>
          </a:p>
        </p:txBody>
      </p:sp>
      <p:sp>
        <p:nvSpPr>
          <p:cNvPr id="7" name="TextBox 6"/>
          <p:cNvSpPr txBox="1"/>
          <p:nvPr/>
        </p:nvSpPr>
        <p:spPr>
          <a:xfrm>
            <a:off x="406400" y="3002018"/>
            <a:ext cx="3733800" cy="1815882"/>
          </a:xfrm>
          <a:prstGeom prst="rect">
            <a:avLst/>
          </a:prstGeom>
          <a:noFill/>
          <a:ln w="38100">
            <a:solidFill>
              <a:schemeClr val="accent1">
                <a:lumMod val="75000"/>
              </a:schemeClr>
            </a:solidFill>
          </a:ln>
        </p:spPr>
        <p:txBody>
          <a:bodyPr wrap="square" rtlCol="0">
            <a:spAutoFit/>
          </a:bodyPr>
          <a:lstStyle/>
          <a:p>
            <a:pPr algn="ctr"/>
            <a:r>
              <a:rPr lang="en-US" sz="2800" dirty="0" smtClean="0">
                <a:solidFill>
                  <a:srgbClr val="000000"/>
                </a:solidFill>
              </a:rPr>
              <a:t>Core knowledge, skills and attitudes with opportunities for individualization</a:t>
            </a:r>
          </a:p>
        </p:txBody>
      </p:sp>
      <p:sp>
        <p:nvSpPr>
          <p:cNvPr id="8" name="TextBox 7"/>
          <p:cNvSpPr txBox="1"/>
          <p:nvPr/>
        </p:nvSpPr>
        <p:spPr>
          <a:xfrm>
            <a:off x="196850" y="5174938"/>
            <a:ext cx="4152900" cy="954107"/>
          </a:xfrm>
          <a:prstGeom prst="rect">
            <a:avLst/>
          </a:prstGeom>
          <a:noFill/>
          <a:ln w="38100">
            <a:solidFill>
              <a:srgbClr val="FFC000"/>
            </a:solidFill>
          </a:ln>
        </p:spPr>
        <p:txBody>
          <a:bodyPr wrap="square" rtlCol="0">
            <a:spAutoFit/>
          </a:bodyPr>
          <a:lstStyle/>
          <a:p>
            <a:pPr algn="ctr"/>
            <a:r>
              <a:rPr lang="en-US" sz="2800" dirty="0" smtClean="0">
                <a:solidFill>
                  <a:srgbClr val="000000"/>
                </a:solidFill>
              </a:rPr>
              <a:t>Critical thinking, inquiry, and lifelong learning</a:t>
            </a:r>
          </a:p>
        </p:txBody>
      </p:sp>
      <p:sp>
        <p:nvSpPr>
          <p:cNvPr id="2" name="Left Arrow 1"/>
          <p:cNvSpPr/>
          <p:nvPr/>
        </p:nvSpPr>
        <p:spPr>
          <a:xfrm rot="18672773">
            <a:off x="3349090" y="1694712"/>
            <a:ext cx="1195740" cy="56817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rot="17954728">
            <a:off x="7420823" y="3020990"/>
            <a:ext cx="1334026" cy="69109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364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299" y="963863"/>
            <a:ext cx="6357839" cy="5419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42042" y="1207362"/>
            <a:ext cx="1642370" cy="2031325"/>
          </a:xfrm>
          <a:prstGeom prst="rect">
            <a:avLst/>
          </a:prstGeom>
          <a:noFill/>
        </p:spPr>
        <p:txBody>
          <a:bodyPr wrap="square" rtlCol="0">
            <a:spAutoFit/>
          </a:bodyPr>
          <a:lstStyle/>
          <a:p>
            <a:r>
              <a:rPr lang="en-US" dirty="0" smtClean="0"/>
              <a:t>Lectures / Learning – first 18 months – Less Family Medicine Involvement in Curriculum</a:t>
            </a:r>
            <a:endParaRPr lang="en-US" dirty="0"/>
          </a:p>
        </p:txBody>
      </p:sp>
      <p:sp>
        <p:nvSpPr>
          <p:cNvPr id="4" name="TextBox 3"/>
          <p:cNvSpPr txBox="1"/>
          <p:nvPr/>
        </p:nvSpPr>
        <p:spPr>
          <a:xfrm>
            <a:off x="284086" y="3797867"/>
            <a:ext cx="1500326" cy="2308324"/>
          </a:xfrm>
          <a:prstGeom prst="rect">
            <a:avLst/>
          </a:prstGeom>
          <a:noFill/>
        </p:spPr>
        <p:txBody>
          <a:bodyPr wrap="square" rtlCol="0">
            <a:spAutoFit/>
          </a:bodyPr>
          <a:lstStyle/>
          <a:p>
            <a:r>
              <a:rPr lang="en-US" dirty="0" smtClean="0"/>
              <a:t>Clinical Experiences – 2.5 years!</a:t>
            </a:r>
          </a:p>
          <a:p>
            <a:endParaRPr lang="en-US" dirty="0"/>
          </a:p>
          <a:p>
            <a:r>
              <a:rPr lang="en-US" dirty="0" smtClean="0"/>
              <a:t>More elective time – Draw in students earlier</a:t>
            </a:r>
            <a:endParaRPr lang="en-US" dirty="0"/>
          </a:p>
        </p:txBody>
      </p:sp>
    </p:spTree>
    <p:extLst>
      <p:ext uri="{BB962C8B-B14F-4D97-AF65-F5344CB8AC3E}">
        <p14:creationId xmlns:p14="http://schemas.microsoft.com/office/powerpoint/2010/main" val="3517895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228600" y="1706563"/>
            <a:ext cx="3921125" cy="3890962"/>
          </a:xfrm>
          <a:ln>
            <a:solidFill>
              <a:srgbClr val="FFFF00"/>
            </a:solidFill>
          </a:ln>
        </p:spPr>
        <p:txBody>
          <a:bodyPr>
            <a:normAutofit fontScale="77500" lnSpcReduction="20000"/>
          </a:bodyPr>
          <a:lstStyle/>
          <a:p>
            <a:pPr marL="0" indent="0">
              <a:buNone/>
            </a:pPr>
            <a:r>
              <a:rPr lang="en-US" b="1" dirty="0" smtClean="0">
                <a:latin typeface="+mn-lt"/>
              </a:rPr>
              <a:t>Core – </a:t>
            </a:r>
            <a:r>
              <a:rPr lang="en-US" sz="4800" b="1" dirty="0" smtClean="0">
                <a:latin typeface="+mn-lt"/>
              </a:rPr>
              <a:t>4 weeks each</a:t>
            </a:r>
          </a:p>
          <a:p>
            <a:pPr marL="0" indent="0">
              <a:buNone/>
            </a:pPr>
            <a:endParaRPr lang="en-US" sz="4800" b="1" dirty="0" smtClean="0">
              <a:latin typeface="+mn-lt"/>
            </a:endParaRPr>
          </a:p>
          <a:p>
            <a:r>
              <a:rPr lang="en-US" dirty="0" smtClean="0">
                <a:latin typeface="+mn-lt"/>
              </a:rPr>
              <a:t>Family Medicine</a:t>
            </a:r>
          </a:p>
          <a:p>
            <a:r>
              <a:rPr lang="en-US" dirty="0" smtClean="0">
                <a:latin typeface="+mn-lt"/>
              </a:rPr>
              <a:t>Internal Medicine</a:t>
            </a:r>
          </a:p>
          <a:p>
            <a:r>
              <a:rPr lang="en-US" dirty="0" smtClean="0">
                <a:latin typeface="+mn-lt"/>
              </a:rPr>
              <a:t>Neurology</a:t>
            </a:r>
          </a:p>
          <a:p>
            <a:r>
              <a:rPr lang="en-US" dirty="0" smtClean="0">
                <a:latin typeface="+mn-lt"/>
              </a:rPr>
              <a:t>OB/</a:t>
            </a:r>
            <a:r>
              <a:rPr lang="en-US" dirty="0" err="1" smtClean="0">
                <a:latin typeface="+mn-lt"/>
              </a:rPr>
              <a:t>Gyn</a:t>
            </a:r>
            <a:endParaRPr lang="en-US" dirty="0" smtClean="0">
              <a:latin typeface="+mn-lt"/>
            </a:endParaRPr>
          </a:p>
          <a:p>
            <a:r>
              <a:rPr lang="en-US" dirty="0" smtClean="0">
                <a:latin typeface="+mn-lt"/>
              </a:rPr>
              <a:t>Pediatrics</a:t>
            </a:r>
          </a:p>
          <a:p>
            <a:r>
              <a:rPr lang="en-US" dirty="0" smtClean="0">
                <a:latin typeface="+mn-lt"/>
              </a:rPr>
              <a:t>Psychiatry</a:t>
            </a:r>
          </a:p>
          <a:p>
            <a:r>
              <a:rPr lang="en-US" dirty="0" smtClean="0">
                <a:latin typeface="+mn-lt"/>
              </a:rPr>
              <a:t>Surgery</a:t>
            </a:r>
          </a:p>
          <a:p>
            <a:endParaRPr lang="en-US" dirty="0">
              <a:latin typeface="+mn-lt"/>
            </a:endParaRPr>
          </a:p>
        </p:txBody>
      </p:sp>
      <p:sp>
        <p:nvSpPr>
          <p:cNvPr id="8" name="Content Placeholder 7"/>
          <p:cNvSpPr>
            <a:spLocks noGrp="1"/>
          </p:cNvSpPr>
          <p:nvPr>
            <p:ph sz="half" idx="4294967295"/>
          </p:nvPr>
        </p:nvSpPr>
        <p:spPr>
          <a:xfrm>
            <a:off x="5002213" y="1706563"/>
            <a:ext cx="3884612" cy="3890962"/>
          </a:xfrm>
          <a:ln>
            <a:solidFill>
              <a:srgbClr val="FFFF00"/>
            </a:solidFill>
          </a:ln>
        </p:spPr>
        <p:txBody>
          <a:bodyPr>
            <a:normAutofit fontScale="92500" lnSpcReduction="10000"/>
          </a:bodyPr>
          <a:lstStyle/>
          <a:p>
            <a:pPr marL="0" indent="0" algn="ctr">
              <a:buNone/>
            </a:pPr>
            <a:endParaRPr lang="en-US" dirty="0" smtClean="0">
              <a:latin typeface="+mn-lt"/>
            </a:endParaRPr>
          </a:p>
          <a:p>
            <a:pPr marL="0" indent="0" algn="ctr">
              <a:buNone/>
            </a:pPr>
            <a:r>
              <a:rPr lang="en-US" dirty="0" smtClean="0">
                <a:latin typeface="+mn-lt"/>
              </a:rPr>
              <a:t>Continuity experience</a:t>
            </a:r>
          </a:p>
          <a:p>
            <a:pPr marL="0" indent="0" algn="ctr">
              <a:buNone/>
            </a:pPr>
            <a:r>
              <a:rPr lang="en-US" sz="2400" i="1" dirty="0" smtClean="0">
                <a:solidFill>
                  <a:schemeClr val="accent4"/>
                </a:solidFill>
                <a:latin typeface="+mn-lt"/>
              </a:rPr>
              <a:t>New!</a:t>
            </a:r>
          </a:p>
          <a:p>
            <a:pPr marL="0" indent="0" algn="ctr">
              <a:buNone/>
            </a:pPr>
            <a:endParaRPr lang="en-US" dirty="0">
              <a:latin typeface="+mn-lt"/>
            </a:endParaRPr>
          </a:p>
          <a:p>
            <a:pPr marL="0" indent="0" algn="ctr">
              <a:buNone/>
            </a:pPr>
            <a:r>
              <a:rPr lang="en-US" dirty="0" smtClean="0">
                <a:latin typeface="+mn-lt"/>
              </a:rPr>
              <a:t>Rural experience(s)</a:t>
            </a:r>
          </a:p>
          <a:p>
            <a:pPr marL="0" indent="0" algn="ctr">
              <a:buNone/>
            </a:pPr>
            <a:endParaRPr lang="en-US" dirty="0">
              <a:latin typeface="+mn-lt"/>
            </a:endParaRPr>
          </a:p>
          <a:p>
            <a:pPr marL="0" indent="0" algn="ctr">
              <a:buNone/>
            </a:pPr>
            <a:r>
              <a:rPr lang="en-US" sz="3200" b="1" u="sng" dirty="0" smtClean="0">
                <a:solidFill>
                  <a:srgbClr val="0070C0"/>
                </a:solidFill>
                <a:latin typeface="+mn-lt"/>
              </a:rPr>
              <a:t>Elective experiences</a:t>
            </a:r>
          </a:p>
          <a:p>
            <a:pPr marL="0" indent="0" algn="ctr">
              <a:buNone/>
            </a:pPr>
            <a:r>
              <a:rPr lang="en-US" sz="2200" dirty="0" smtClean="0">
                <a:solidFill>
                  <a:srgbClr val="0070C0"/>
                </a:solidFill>
                <a:latin typeface="+mn-lt"/>
              </a:rPr>
              <a:t>2-4 weeks</a:t>
            </a:r>
          </a:p>
        </p:txBody>
      </p:sp>
      <p:sp>
        <p:nvSpPr>
          <p:cNvPr id="5" name="TextBox 4"/>
          <p:cNvSpPr txBox="1"/>
          <p:nvPr/>
        </p:nvSpPr>
        <p:spPr>
          <a:xfrm>
            <a:off x="685800" y="1143000"/>
            <a:ext cx="8001000" cy="523220"/>
          </a:xfrm>
          <a:prstGeom prst="rect">
            <a:avLst/>
          </a:prstGeom>
          <a:noFill/>
        </p:spPr>
        <p:txBody>
          <a:bodyPr wrap="square" rtlCol="0">
            <a:spAutoFit/>
          </a:bodyPr>
          <a:lstStyle/>
          <a:p>
            <a:pPr algn="ctr"/>
            <a:r>
              <a:rPr lang="en-US" sz="2800" b="1" dirty="0" smtClean="0">
                <a:solidFill>
                  <a:srgbClr val="C00000"/>
                </a:solidFill>
              </a:rPr>
              <a:t>Required Clinical Experiences</a:t>
            </a:r>
          </a:p>
        </p:txBody>
      </p:sp>
    </p:spTree>
    <p:extLst>
      <p:ext uri="{BB962C8B-B14F-4D97-AF65-F5344CB8AC3E}">
        <p14:creationId xmlns:p14="http://schemas.microsoft.com/office/powerpoint/2010/main" val="2377306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circle(in)">
                                      <p:cBhvr>
                                        <p:cTn id="7" dur="2000"/>
                                        <p:tgtEl>
                                          <p:spTgt spid="8">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7" end="7"/>
                                            </p:txEl>
                                          </p:spTgt>
                                        </p:tgtEl>
                                        <p:attrNameLst>
                                          <p:attrName>style.visibility</p:attrName>
                                        </p:attrNameLst>
                                      </p:cBhvr>
                                      <p:to>
                                        <p:strVal val="visible"/>
                                      </p:to>
                                    </p:set>
                                    <p:animEffect transition="in" filter="circle(in)">
                                      <p:cBhvr>
                                        <p:cTn id="12"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bumstedt\AppData\Local\Temp\1\vmware-bumstedt\VMwareDnD\b6eac578\43 competenc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862" y="2034982"/>
            <a:ext cx="4729958" cy="365930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idx="4294967295"/>
          </p:nvPr>
        </p:nvSpPr>
        <p:spPr>
          <a:xfrm>
            <a:off x="-241247" y="1045321"/>
            <a:ext cx="7604125" cy="828675"/>
          </a:xfrm>
        </p:spPr>
        <p:txBody>
          <a:bodyPr>
            <a:normAutofit fontScale="90000"/>
          </a:bodyPr>
          <a:lstStyle/>
          <a:p>
            <a:r>
              <a:rPr lang="en-US" dirty="0" smtClean="0"/>
              <a:t>43 OHSU Competencies for MD degree</a:t>
            </a:r>
            <a:endParaRPr lang="en-US" dirty="0"/>
          </a:p>
        </p:txBody>
      </p:sp>
      <p:sp>
        <p:nvSpPr>
          <p:cNvPr id="4" name="TextBox 3"/>
          <p:cNvSpPr txBox="1"/>
          <p:nvPr/>
        </p:nvSpPr>
        <p:spPr>
          <a:xfrm>
            <a:off x="6302358" y="1409588"/>
            <a:ext cx="2065867" cy="2677656"/>
          </a:xfrm>
          <a:prstGeom prst="rect">
            <a:avLst/>
          </a:prstGeom>
          <a:noFill/>
          <a:ln>
            <a:solidFill>
              <a:srgbClr val="FFFF00"/>
            </a:solidFill>
          </a:ln>
        </p:spPr>
        <p:txBody>
          <a:bodyPr wrap="square" rtlCol="0">
            <a:spAutoFit/>
          </a:bodyPr>
          <a:lstStyle/>
          <a:p>
            <a:r>
              <a:rPr lang="en-US" sz="2800" dirty="0" smtClean="0">
                <a:solidFill>
                  <a:srgbClr val="000000"/>
                </a:solidFill>
              </a:rPr>
              <a:t>Students will need to be “entrusted” for all 43 in order to graduate</a:t>
            </a:r>
          </a:p>
        </p:txBody>
      </p:sp>
      <p:cxnSp>
        <p:nvCxnSpPr>
          <p:cNvPr id="6" name="Straight Arrow Connector 5"/>
          <p:cNvCxnSpPr/>
          <p:nvPr/>
        </p:nvCxnSpPr>
        <p:spPr>
          <a:xfrm flipH="1">
            <a:off x="5077970" y="2518205"/>
            <a:ext cx="1033699" cy="66001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69220" y="4152202"/>
            <a:ext cx="1793630" cy="1384995"/>
          </a:xfrm>
          <a:prstGeom prst="rect">
            <a:avLst/>
          </a:prstGeom>
          <a:noFill/>
          <a:ln w="28575">
            <a:solidFill>
              <a:srgbClr val="00B050"/>
            </a:solidFill>
          </a:ln>
        </p:spPr>
        <p:txBody>
          <a:bodyPr wrap="square" rtlCol="0">
            <a:spAutoFit/>
          </a:bodyPr>
          <a:lstStyle/>
          <a:p>
            <a:pPr algn="ctr"/>
            <a:r>
              <a:rPr lang="en-US" sz="2800" dirty="0" smtClean="0">
                <a:solidFill>
                  <a:srgbClr val="000000"/>
                </a:solidFill>
              </a:rPr>
              <a:t>Plus AAMC 13 Core EPAs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7" y="5537197"/>
            <a:ext cx="8493125" cy="1274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2034" y="4843668"/>
            <a:ext cx="1169987" cy="93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93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7041" t="12668" r="18446" b="-2920"/>
          <a:stretch/>
        </p:blipFill>
        <p:spPr>
          <a:xfrm>
            <a:off x="2153376" y="976544"/>
            <a:ext cx="4846320" cy="5212080"/>
          </a:xfrm>
          <a:prstGeom prst="rect">
            <a:avLst/>
          </a:prstGeom>
        </p:spPr>
      </p:pic>
      <p:sp>
        <p:nvSpPr>
          <p:cNvPr id="3" name="Right Arrow 2"/>
          <p:cNvSpPr/>
          <p:nvPr/>
        </p:nvSpPr>
        <p:spPr>
          <a:xfrm>
            <a:off x="834501" y="3728621"/>
            <a:ext cx="1589103" cy="6214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2609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9135" t="14287" r="20369" b="-14285"/>
          <a:stretch/>
        </p:blipFill>
        <p:spPr>
          <a:xfrm>
            <a:off x="2286543" y="935389"/>
            <a:ext cx="4806716" cy="6180063"/>
          </a:xfrm>
          <a:prstGeom prst="rect">
            <a:avLst/>
          </a:prstGeom>
        </p:spPr>
      </p:pic>
      <p:sp>
        <p:nvSpPr>
          <p:cNvPr id="3" name="Right Arrow 2"/>
          <p:cNvSpPr/>
          <p:nvPr/>
        </p:nvSpPr>
        <p:spPr>
          <a:xfrm>
            <a:off x="603682" y="5069150"/>
            <a:ext cx="1753883" cy="6391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456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l="9231" t="16009" r="10813" b="3907"/>
          <a:stretch/>
        </p:blipFill>
        <p:spPr bwMode="auto">
          <a:xfrm>
            <a:off x="1296139" y="1065320"/>
            <a:ext cx="6427433" cy="5024762"/>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528954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628" y="791923"/>
            <a:ext cx="7534430" cy="1143000"/>
          </a:xfrm>
        </p:spPr>
        <p:txBody>
          <a:bodyPr/>
          <a:lstStyle/>
          <a:p>
            <a:r>
              <a:rPr lang="en-US" dirty="0" smtClean="0"/>
              <a:t>Development of Electives</a:t>
            </a:r>
            <a:endParaRPr lang="en-US" dirty="0"/>
          </a:p>
        </p:txBody>
      </p:sp>
      <p:sp>
        <p:nvSpPr>
          <p:cNvPr id="3" name="Text Placeholder 2"/>
          <p:cNvSpPr>
            <a:spLocks noGrp="1"/>
          </p:cNvSpPr>
          <p:nvPr>
            <p:ph type="body" sz="quarter" idx="10"/>
          </p:nvPr>
        </p:nvSpPr>
        <p:spPr/>
        <p:txBody>
          <a:bodyPr>
            <a:normAutofit fontScale="77500" lnSpcReduction="20000"/>
          </a:bodyPr>
          <a:lstStyle/>
          <a:p>
            <a:r>
              <a:rPr lang="en-US" dirty="0" smtClean="0"/>
              <a:t>Faculty interests</a:t>
            </a:r>
          </a:p>
          <a:p>
            <a:r>
              <a:rPr lang="en-US" dirty="0" smtClean="0"/>
              <a:t>Known Family Medicine areas of concentration  </a:t>
            </a:r>
          </a:p>
          <a:p>
            <a:r>
              <a:rPr lang="en-US" dirty="0" smtClean="0"/>
              <a:t>Student-Faculty exposures </a:t>
            </a:r>
          </a:p>
          <a:p>
            <a:r>
              <a:rPr lang="en-US" dirty="0" smtClean="0"/>
              <a:t>Pre-clinical elective interest</a:t>
            </a:r>
          </a:p>
          <a:p>
            <a:r>
              <a:rPr lang="en-US" dirty="0" smtClean="0"/>
              <a:t>Competencies/EPA progression </a:t>
            </a:r>
          </a:p>
          <a:p>
            <a:r>
              <a:rPr lang="en-US" dirty="0" smtClean="0"/>
              <a:t>FMIG driven interest and direction  </a:t>
            </a:r>
          </a:p>
          <a:p>
            <a:endParaRPr lang="en-US" dirty="0"/>
          </a:p>
        </p:txBody>
      </p:sp>
    </p:spTree>
    <p:extLst>
      <p:ext uri="{BB962C8B-B14F-4D97-AF65-F5344CB8AC3E}">
        <p14:creationId xmlns:p14="http://schemas.microsoft.com/office/powerpoint/2010/main" val="976112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666" y="731193"/>
            <a:ext cx="7534430" cy="1143000"/>
          </a:xfrm>
        </p:spPr>
        <p:txBody>
          <a:bodyPr/>
          <a:lstStyle/>
          <a:p>
            <a:r>
              <a:rPr lang="en-US" dirty="0" smtClean="0"/>
              <a:t>Electives examples </a:t>
            </a:r>
            <a:endParaRPr lang="en-US" dirty="0"/>
          </a:p>
        </p:txBody>
      </p:sp>
      <p:sp>
        <p:nvSpPr>
          <p:cNvPr id="4" name="TextBox 3"/>
          <p:cNvSpPr txBox="1"/>
          <p:nvPr/>
        </p:nvSpPr>
        <p:spPr>
          <a:xfrm>
            <a:off x="626533" y="2556933"/>
            <a:ext cx="1730612"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dirty="0" smtClean="0"/>
              <a:t>Women’s health</a:t>
            </a:r>
            <a:endParaRPr lang="en-US" dirty="0"/>
          </a:p>
        </p:txBody>
      </p:sp>
      <p:sp>
        <p:nvSpPr>
          <p:cNvPr id="5" name="TextBox 4"/>
          <p:cNvSpPr txBox="1"/>
          <p:nvPr/>
        </p:nvSpPr>
        <p:spPr>
          <a:xfrm>
            <a:off x="6216746" y="2351669"/>
            <a:ext cx="2129046"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dirty="0" smtClean="0"/>
              <a:t>Integrative Medicine</a:t>
            </a:r>
            <a:endParaRPr lang="en-US" dirty="0"/>
          </a:p>
        </p:txBody>
      </p:sp>
      <p:sp>
        <p:nvSpPr>
          <p:cNvPr id="6" name="TextBox 5"/>
          <p:cNvSpPr txBox="1"/>
          <p:nvPr/>
        </p:nvSpPr>
        <p:spPr>
          <a:xfrm>
            <a:off x="4454935" y="3777733"/>
            <a:ext cx="1852904"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dirty="0" smtClean="0"/>
              <a:t>Behavioral Health</a:t>
            </a:r>
            <a:endParaRPr lang="en-US" dirty="0"/>
          </a:p>
        </p:txBody>
      </p:sp>
      <p:sp>
        <p:nvSpPr>
          <p:cNvPr id="7" name="TextBox 6"/>
          <p:cNvSpPr txBox="1"/>
          <p:nvPr/>
        </p:nvSpPr>
        <p:spPr>
          <a:xfrm>
            <a:off x="465666" y="4563533"/>
            <a:ext cx="1600656"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dirty="0" smtClean="0"/>
              <a:t>Rural Medicine</a:t>
            </a:r>
            <a:endParaRPr lang="en-US" dirty="0"/>
          </a:p>
        </p:txBody>
      </p:sp>
      <p:sp>
        <p:nvSpPr>
          <p:cNvPr id="8" name="TextBox 7"/>
          <p:cNvSpPr txBox="1"/>
          <p:nvPr/>
        </p:nvSpPr>
        <p:spPr>
          <a:xfrm>
            <a:off x="3087087" y="4748199"/>
            <a:ext cx="1852565"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dirty="0" smtClean="0"/>
              <a:t>Hospice Medicine</a:t>
            </a:r>
            <a:endParaRPr lang="en-US" dirty="0"/>
          </a:p>
        </p:txBody>
      </p:sp>
      <p:sp>
        <p:nvSpPr>
          <p:cNvPr id="9" name="TextBox 8"/>
          <p:cNvSpPr txBox="1"/>
          <p:nvPr/>
        </p:nvSpPr>
        <p:spPr>
          <a:xfrm>
            <a:off x="2937933" y="2859669"/>
            <a:ext cx="1707168"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dirty="0" smtClean="0"/>
              <a:t>Sports Medicine</a:t>
            </a:r>
            <a:endParaRPr lang="en-US" dirty="0"/>
          </a:p>
        </p:txBody>
      </p:sp>
      <p:sp>
        <p:nvSpPr>
          <p:cNvPr id="10" name="TextBox 9"/>
          <p:cNvSpPr txBox="1"/>
          <p:nvPr/>
        </p:nvSpPr>
        <p:spPr>
          <a:xfrm>
            <a:off x="5381387" y="5579532"/>
            <a:ext cx="1963361"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dirty="0" smtClean="0"/>
              <a:t>Inpatient Medicine</a:t>
            </a:r>
            <a:endParaRPr lang="en-US" dirty="0"/>
          </a:p>
        </p:txBody>
      </p:sp>
      <p:sp>
        <p:nvSpPr>
          <p:cNvPr id="3" name="TextBox 2"/>
          <p:cNvSpPr txBox="1"/>
          <p:nvPr/>
        </p:nvSpPr>
        <p:spPr>
          <a:xfrm>
            <a:off x="6604986" y="4425033"/>
            <a:ext cx="1953088" cy="646331"/>
          </a:xfrm>
          <a:prstGeom prst="rect">
            <a:avLst/>
          </a:prstGeom>
          <a:noFill/>
          <a:ln w="38100">
            <a:solidFill>
              <a:srgbClr val="FF0000"/>
            </a:solidFill>
          </a:ln>
        </p:spPr>
        <p:txBody>
          <a:bodyPr wrap="square" rtlCol="0">
            <a:spAutoFit/>
          </a:bodyPr>
          <a:lstStyle/>
          <a:p>
            <a:r>
              <a:rPr lang="en-US" b="1" dirty="0" smtClean="0">
                <a:solidFill>
                  <a:schemeClr val="tx2"/>
                </a:solidFill>
              </a:rPr>
              <a:t>Student feedback on core rotations</a:t>
            </a:r>
            <a:endParaRPr lang="en-US" b="1" dirty="0">
              <a:solidFill>
                <a:schemeClr val="tx2"/>
              </a:solidFill>
            </a:endParaRPr>
          </a:p>
        </p:txBody>
      </p:sp>
      <p:sp>
        <p:nvSpPr>
          <p:cNvPr id="11" name="TextBox 10"/>
          <p:cNvSpPr txBox="1"/>
          <p:nvPr/>
        </p:nvSpPr>
        <p:spPr>
          <a:xfrm>
            <a:off x="3543412" y="1894791"/>
            <a:ext cx="2203377" cy="662142"/>
          </a:xfrm>
          <a:prstGeom prst="rect">
            <a:avLst/>
          </a:prstGeom>
          <a:noFill/>
          <a:ln w="38100">
            <a:solidFill>
              <a:srgbClr val="FF0000"/>
            </a:solidFill>
          </a:ln>
        </p:spPr>
        <p:txBody>
          <a:bodyPr wrap="square" rtlCol="0">
            <a:spAutoFit/>
          </a:bodyPr>
          <a:lstStyle/>
          <a:p>
            <a:r>
              <a:rPr lang="en-US" b="1" dirty="0" smtClean="0">
                <a:solidFill>
                  <a:schemeClr val="tx2"/>
                </a:solidFill>
              </a:rPr>
              <a:t>Student completion of special elective</a:t>
            </a:r>
            <a:endParaRPr lang="en-US" b="1" dirty="0">
              <a:solidFill>
                <a:schemeClr val="tx2"/>
              </a:solidFill>
            </a:endParaRPr>
          </a:p>
        </p:txBody>
      </p:sp>
      <p:sp>
        <p:nvSpPr>
          <p:cNvPr id="12" name="TextBox 11"/>
          <p:cNvSpPr txBox="1"/>
          <p:nvPr/>
        </p:nvSpPr>
        <p:spPr>
          <a:xfrm>
            <a:off x="1089777" y="3510022"/>
            <a:ext cx="2585577" cy="646331"/>
          </a:xfrm>
          <a:prstGeom prst="rect">
            <a:avLst/>
          </a:prstGeom>
          <a:noFill/>
          <a:ln w="38100">
            <a:solidFill>
              <a:srgbClr val="FF0000"/>
            </a:solidFill>
          </a:ln>
        </p:spPr>
        <p:txBody>
          <a:bodyPr wrap="square" rtlCol="0">
            <a:spAutoFit/>
          </a:bodyPr>
          <a:lstStyle/>
          <a:p>
            <a:r>
              <a:rPr lang="en-US" b="1" dirty="0" smtClean="0">
                <a:solidFill>
                  <a:schemeClr val="tx2"/>
                </a:solidFill>
              </a:rPr>
              <a:t>Student evaluation of pre-clinical experiences</a:t>
            </a:r>
            <a:endParaRPr lang="en-US" b="1" dirty="0">
              <a:solidFill>
                <a:schemeClr val="tx2"/>
              </a:solidFill>
            </a:endParaRPr>
          </a:p>
        </p:txBody>
      </p:sp>
      <p:sp>
        <p:nvSpPr>
          <p:cNvPr id="13" name="TextBox 12"/>
          <p:cNvSpPr txBox="1"/>
          <p:nvPr/>
        </p:nvSpPr>
        <p:spPr>
          <a:xfrm>
            <a:off x="1089777" y="5307966"/>
            <a:ext cx="1953088" cy="646331"/>
          </a:xfrm>
          <a:prstGeom prst="rect">
            <a:avLst/>
          </a:prstGeom>
          <a:noFill/>
          <a:ln w="38100">
            <a:solidFill>
              <a:srgbClr val="FF0000"/>
            </a:solidFill>
          </a:ln>
        </p:spPr>
        <p:txBody>
          <a:bodyPr wrap="square" rtlCol="0">
            <a:spAutoFit/>
          </a:bodyPr>
          <a:lstStyle/>
          <a:p>
            <a:r>
              <a:rPr lang="en-US" b="1" dirty="0" smtClean="0">
                <a:solidFill>
                  <a:schemeClr val="tx2"/>
                </a:solidFill>
              </a:rPr>
              <a:t>FMIG attendance of events</a:t>
            </a:r>
            <a:endParaRPr lang="en-US" b="1" dirty="0">
              <a:solidFill>
                <a:schemeClr val="tx2"/>
              </a:solidFill>
            </a:endParaRPr>
          </a:p>
        </p:txBody>
      </p:sp>
      <p:sp>
        <p:nvSpPr>
          <p:cNvPr id="14" name="TextBox 13"/>
          <p:cNvSpPr txBox="1"/>
          <p:nvPr/>
        </p:nvSpPr>
        <p:spPr>
          <a:xfrm>
            <a:off x="6047008" y="2926265"/>
            <a:ext cx="1953088" cy="646331"/>
          </a:xfrm>
          <a:prstGeom prst="rect">
            <a:avLst/>
          </a:prstGeom>
          <a:noFill/>
          <a:ln w="38100">
            <a:solidFill>
              <a:srgbClr val="FF0000"/>
            </a:solidFill>
          </a:ln>
        </p:spPr>
        <p:txBody>
          <a:bodyPr wrap="square" rtlCol="0">
            <a:spAutoFit/>
          </a:bodyPr>
          <a:lstStyle/>
          <a:p>
            <a:r>
              <a:rPr lang="en-US" b="1" dirty="0" smtClean="0">
                <a:solidFill>
                  <a:schemeClr val="tx2"/>
                </a:solidFill>
              </a:rPr>
              <a:t>FMIG requests for events/talks</a:t>
            </a:r>
            <a:endParaRPr lang="en-US" b="1" dirty="0">
              <a:solidFill>
                <a:schemeClr val="tx2"/>
              </a:solidFill>
            </a:endParaRPr>
          </a:p>
        </p:txBody>
      </p:sp>
    </p:spTree>
    <p:extLst>
      <p:ext uri="{BB962C8B-B14F-4D97-AF65-F5344CB8AC3E}">
        <p14:creationId xmlns:p14="http://schemas.microsoft.com/office/powerpoint/2010/main" val="2079318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62" y="1144848"/>
            <a:ext cx="7534430" cy="1143000"/>
          </a:xfrm>
        </p:spPr>
        <p:txBody>
          <a:bodyPr/>
          <a:lstStyle/>
          <a:p>
            <a:r>
              <a:rPr lang="en-US" dirty="0" smtClean="0"/>
              <a:t>Grading </a:t>
            </a:r>
            <a:endParaRPr lang="en-US" dirty="0"/>
          </a:p>
        </p:txBody>
      </p:sp>
      <p:sp>
        <p:nvSpPr>
          <p:cNvPr id="3" name="Text Placeholder 2"/>
          <p:cNvSpPr>
            <a:spLocks noGrp="1"/>
          </p:cNvSpPr>
          <p:nvPr>
            <p:ph type="body" sz="quarter" idx="10"/>
          </p:nvPr>
        </p:nvSpPr>
        <p:spPr>
          <a:xfrm>
            <a:off x="811213" y="2292088"/>
            <a:ext cx="7729105" cy="3558296"/>
          </a:xfrm>
        </p:spPr>
        <p:txBody>
          <a:bodyPr>
            <a:normAutofit fontScale="92500" lnSpcReduction="20000"/>
          </a:bodyPr>
          <a:lstStyle/>
          <a:p>
            <a:r>
              <a:rPr lang="en-US" dirty="0" smtClean="0"/>
              <a:t>Currently Pass-Fail</a:t>
            </a:r>
          </a:p>
          <a:p>
            <a:r>
              <a:rPr lang="en-US" dirty="0" smtClean="0"/>
              <a:t>Addressing competencies, soon to be adding to entrustment of rest of experience</a:t>
            </a:r>
          </a:p>
          <a:p>
            <a:r>
              <a:rPr lang="en-US" dirty="0" smtClean="0"/>
              <a:t>Students will pick electives with areas in which they need “entrustment.”</a:t>
            </a:r>
            <a:endParaRPr lang="en-US" dirty="0"/>
          </a:p>
        </p:txBody>
      </p:sp>
    </p:spTree>
    <p:extLst>
      <p:ext uri="{BB962C8B-B14F-4D97-AF65-F5344CB8AC3E}">
        <p14:creationId xmlns:p14="http://schemas.microsoft.com/office/powerpoint/2010/main" val="3773971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Dr. Palmer, Dr. </a:t>
            </a:r>
            <a:r>
              <a:rPr lang="en-US" dirty="0" err="1" smtClean="0"/>
              <a:t>Biagioli</a:t>
            </a:r>
            <a:r>
              <a:rPr lang="en-US" dirty="0" smtClean="0"/>
              <a:t>, Dr. Robinson and Dr. Cantone have nothing to disclose</a:t>
            </a:r>
            <a:endParaRPr lang="en-US" dirty="0"/>
          </a:p>
        </p:txBody>
      </p:sp>
    </p:spTree>
    <p:extLst>
      <p:ext uri="{BB962C8B-B14F-4D97-AF65-F5344CB8AC3E}">
        <p14:creationId xmlns:p14="http://schemas.microsoft.com/office/powerpoint/2010/main" val="3967726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62" y="894089"/>
            <a:ext cx="7534430" cy="1143000"/>
          </a:xfrm>
        </p:spPr>
        <p:txBody>
          <a:bodyPr/>
          <a:lstStyle/>
          <a:p>
            <a:r>
              <a:rPr lang="en-US" dirty="0" smtClean="0"/>
              <a:t>Data Tracking </a:t>
            </a:r>
            <a:endParaRPr lang="en-US" dirty="0"/>
          </a:p>
        </p:txBody>
      </p:sp>
      <p:sp>
        <p:nvSpPr>
          <p:cNvPr id="3" name="Text Placeholder 2"/>
          <p:cNvSpPr>
            <a:spLocks noGrp="1"/>
          </p:cNvSpPr>
          <p:nvPr>
            <p:ph type="body" sz="quarter" idx="10"/>
          </p:nvPr>
        </p:nvSpPr>
        <p:spPr>
          <a:xfrm>
            <a:off x="811213" y="2280218"/>
            <a:ext cx="7628033" cy="3500563"/>
          </a:xfrm>
        </p:spPr>
        <p:txBody>
          <a:bodyPr>
            <a:normAutofit fontScale="70000" lnSpcReduction="20000"/>
          </a:bodyPr>
          <a:lstStyle/>
          <a:p>
            <a:r>
              <a:rPr lang="en-US" dirty="0" smtClean="0"/>
              <a:t>Formulated a robust tracking system </a:t>
            </a:r>
          </a:p>
          <a:p>
            <a:pPr lvl="1"/>
            <a:r>
              <a:rPr lang="en-US" dirty="0" smtClean="0"/>
              <a:t>Students </a:t>
            </a:r>
          </a:p>
          <a:p>
            <a:pPr lvl="1"/>
            <a:r>
              <a:rPr lang="en-US" dirty="0" smtClean="0"/>
              <a:t>Grades</a:t>
            </a:r>
          </a:p>
          <a:p>
            <a:pPr lvl="1"/>
            <a:r>
              <a:rPr lang="en-US" dirty="0" smtClean="0"/>
              <a:t>Competencies</a:t>
            </a:r>
          </a:p>
          <a:p>
            <a:pPr lvl="1"/>
            <a:r>
              <a:rPr lang="en-US" dirty="0" smtClean="0"/>
              <a:t>Elective offerings and consensus  </a:t>
            </a:r>
          </a:p>
          <a:p>
            <a:r>
              <a:rPr lang="en-US" dirty="0" smtClean="0"/>
              <a:t>This starts with participation in FMIG at beginning of medical school</a:t>
            </a:r>
          </a:p>
          <a:p>
            <a:r>
              <a:rPr lang="en-US" dirty="0" smtClean="0"/>
              <a:t>Pending IRB approval to study</a:t>
            </a:r>
            <a:endParaRPr lang="en-US" dirty="0"/>
          </a:p>
        </p:txBody>
      </p:sp>
    </p:spTree>
    <p:extLst>
      <p:ext uri="{BB962C8B-B14F-4D97-AF65-F5344CB8AC3E}">
        <p14:creationId xmlns:p14="http://schemas.microsoft.com/office/powerpoint/2010/main" val="2321507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 Placeholder 2"/>
          <p:cNvSpPr>
            <a:spLocks noGrp="1"/>
          </p:cNvSpPr>
          <p:nvPr>
            <p:ph type="body" sz="quarter" idx="10"/>
          </p:nvPr>
        </p:nvSpPr>
        <p:spPr/>
        <p:txBody>
          <a:bodyPr>
            <a:normAutofit fontScale="77500" lnSpcReduction="20000"/>
          </a:bodyPr>
          <a:lstStyle/>
          <a:p>
            <a:r>
              <a:rPr lang="en-US" dirty="0" smtClean="0"/>
              <a:t>How are you currently tracking FM interest in students?</a:t>
            </a:r>
          </a:p>
          <a:p>
            <a:r>
              <a:rPr lang="en-US" dirty="0" smtClean="0"/>
              <a:t>What experiences do you offer students?</a:t>
            </a:r>
          </a:p>
          <a:p>
            <a:r>
              <a:rPr lang="en-US" dirty="0" smtClean="0"/>
              <a:t>Have you noticed matches in FM going up or down?</a:t>
            </a:r>
          </a:p>
          <a:p>
            <a:r>
              <a:rPr lang="en-US" dirty="0" smtClean="0"/>
              <a:t>Do you have FMIG and if so, how do you use it?</a:t>
            </a:r>
          </a:p>
        </p:txBody>
      </p:sp>
    </p:spTree>
    <p:extLst>
      <p:ext uri="{BB962C8B-B14F-4D97-AF65-F5344CB8AC3E}">
        <p14:creationId xmlns:p14="http://schemas.microsoft.com/office/powerpoint/2010/main" val="314029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to: </a:t>
            </a:r>
            <a:endParaRPr lang="en-US" dirty="0"/>
          </a:p>
        </p:txBody>
      </p:sp>
      <p:sp>
        <p:nvSpPr>
          <p:cNvPr id="3" name="Text Placeholder 2"/>
          <p:cNvSpPr>
            <a:spLocks noGrp="1"/>
          </p:cNvSpPr>
          <p:nvPr>
            <p:ph type="body" sz="quarter" idx="10"/>
          </p:nvPr>
        </p:nvSpPr>
        <p:spPr/>
        <p:txBody>
          <a:bodyPr/>
          <a:lstStyle/>
          <a:p>
            <a:r>
              <a:rPr lang="en-US" dirty="0" smtClean="0"/>
              <a:t>Tracy </a:t>
            </a:r>
            <a:r>
              <a:rPr lang="en-US" dirty="0" err="1" smtClean="0"/>
              <a:t>Bumsted</a:t>
            </a:r>
            <a:r>
              <a:rPr lang="en-US" dirty="0" smtClean="0"/>
              <a:t>, MD, MPH, Associate Dean of UME</a:t>
            </a:r>
          </a:p>
          <a:p>
            <a:r>
              <a:rPr lang="en-US" dirty="0" smtClean="0"/>
              <a:t>OHSU Department of Family Medicine</a:t>
            </a:r>
            <a:endParaRPr lang="en-US" dirty="0"/>
          </a:p>
        </p:txBody>
      </p:sp>
    </p:spTree>
    <p:extLst>
      <p:ext uri="{BB962C8B-B14F-4D97-AF65-F5344CB8AC3E}">
        <p14:creationId xmlns:p14="http://schemas.microsoft.com/office/powerpoint/2010/main" val="506668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Contacts</a:t>
            </a:r>
            <a:endParaRPr lang="en-US"/>
          </a:p>
        </p:txBody>
      </p:sp>
      <p:sp>
        <p:nvSpPr>
          <p:cNvPr id="3" name="Text Placeholder 2"/>
          <p:cNvSpPr>
            <a:spLocks noGrp="1"/>
          </p:cNvSpPr>
          <p:nvPr>
            <p:ph type="body" sz="quarter" idx="10"/>
          </p:nvPr>
        </p:nvSpPr>
        <p:spPr/>
        <p:txBody>
          <a:bodyPr/>
          <a:lstStyle/>
          <a:p>
            <a:r>
              <a:rPr lang="en-US" dirty="0" smtClean="0"/>
              <a:t>Sean: </a:t>
            </a:r>
            <a:r>
              <a:rPr lang="en-US" dirty="0" err="1" smtClean="0"/>
              <a:t>robinsse@ohsu.edu</a:t>
            </a:r>
            <a:endParaRPr lang="en-US" dirty="0" smtClean="0"/>
          </a:p>
          <a:p>
            <a:r>
              <a:rPr lang="en-US" dirty="0" err="1" smtClean="0"/>
              <a:t>Becca</a:t>
            </a:r>
            <a:r>
              <a:rPr lang="en-US" dirty="0" smtClean="0"/>
              <a:t>: </a:t>
            </a:r>
            <a:r>
              <a:rPr lang="en-US" dirty="0" err="1" smtClean="0"/>
              <a:t>cantone@ohsu.edu</a:t>
            </a:r>
            <a:endParaRPr lang="en-US" dirty="0"/>
          </a:p>
        </p:txBody>
      </p:sp>
    </p:spTree>
    <p:extLst>
      <p:ext uri="{BB962C8B-B14F-4D97-AF65-F5344CB8AC3E}">
        <p14:creationId xmlns:p14="http://schemas.microsoft.com/office/powerpoint/2010/main" val="1308645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069" y="2529334"/>
            <a:ext cx="8400499" cy="2172982"/>
          </a:xfrm>
        </p:spPr>
        <p:txBody>
          <a:bodyPr/>
          <a:lstStyle/>
          <a:p>
            <a:pPr marL="0" indent="0">
              <a:buNone/>
            </a:pPr>
            <a:r>
              <a:rPr lang="en-US" dirty="0"/>
              <a:t>Please evaluate this presentation using the conference mobile app</a:t>
            </a:r>
            <a:r>
              <a:rPr lang="en-US" dirty="0" smtClean="0"/>
              <a:t>! Simply </a:t>
            </a:r>
            <a:r>
              <a:rPr lang="en-US" dirty="0"/>
              <a:t>click on the "clipboard" icon </a:t>
            </a:r>
            <a:r>
              <a:rPr lang="en-US" dirty="0" smtClean="0"/>
              <a:t>      on </a:t>
            </a:r>
            <a:r>
              <a:rPr lang="en-US" dirty="0"/>
              <a:t>the presentation page.</a:t>
            </a:r>
          </a:p>
        </p:txBody>
      </p:sp>
      <p:pic>
        <p:nvPicPr>
          <p:cNvPr id="2" name="Picture 1" descr="Clipboa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871" y="3595625"/>
            <a:ext cx="465083" cy="491989"/>
          </a:xfrm>
          <a:prstGeom prst="rect">
            <a:avLst/>
          </a:prstGeom>
        </p:spPr>
      </p:pic>
    </p:spTree>
    <p:extLst>
      <p:ext uri="{BB962C8B-B14F-4D97-AF65-F5344CB8AC3E}">
        <p14:creationId xmlns:p14="http://schemas.microsoft.com/office/powerpoint/2010/main" val="2147900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HSU four-colog master brand logo." title="OHSU master brand logo"/>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64284" y="1810771"/>
            <a:ext cx="870038" cy="1490121"/>
          </a:xfrm>
          <a:prstGeom prst="rect">
            <a:avLst/>
          </a:prstGeom>
        </p:spPr>
      </p:pic>
      <p:sp>
        <p:nvSpPr>
          <p:cNvPr id="3" name="Title 1"/>
          <p:cNvSpPr txBox="1">
            <a:spLocks/>
          </p:cNvSpPr>
          <p:nvPr/>
        </p:nvSpPr>
        <p:spPr>
          <a:xfrm>
            <a:off x="713103" y="3648409"/>
            <a:ext cx="7772400" cy="100171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rgbClr val="2F92D5"/>
                </a:solidFill>
                <a:latin typeface="Lato Light"/>
                <a:ea typeface="+mj-ea"/>
                <a:cs typeface="Lato Light"/>
              </a:defRPr>
            </a:lvl1pPr>
          </a:lstStyle>
          <a:p>
            <a:pPr algn="ctr"/>
            <a:r>
              <a:rPr lang="en-US" sz="4800" spc="20" dirty="0" smtClean="0">
                <a:latin typeface="Lato Regular"/>
                <a:cs typeface="Lato Regular"/>
              </a:rPr>
              <a:t>Thank You</a:t>
            </a:r>
            <a:endParaRPr lang="en-US" sz="4800" spc="20" dirty="0">
              <a:latin typeface="Lato Regular"/>
              <a:cs typeface="Lato Regular"/>
            </a:endParaRPr>
          </a:p>
        </p:txBody>
      </p:sp>
    </p:spTree>
    <p:extLst>
      <p:ext uri="{BB962C8B-B14F-4D97-AF65-F5344CB8AC3E}">
        <p14:creationId xmlns:p14="http://schemas.microsoft.com/office/powerpoint/2010/main" val="646711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092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2-04 at 7.25.4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78" y="1175147"/>
            <a:ext cx="7655856" cy="5077863"/>
          </a:xfrm>
          <a:prstGeom prst="rect">
            <a:avLst/>
          </a:prstGeom>
        </p:spPr>
      </p:pic>
    </p:spTree>
    <p:extLst>
      <p:ext uri="{BB962C8B-B14F-4D97-AF65-F5344CB8AC3E}">
        <p14:creationId xmlns:p14="http://schemas.microsoft.com/office/powerpoint/2010/main" val="856263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2-04 at 7.26.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35" y="997097"/>
            <a:ext cx="8374341" cy="5032958"/>
          </a:xfrm>
          <a:prstGeom prst="rect">
            <a:avLst/>
          </a:prstGeom>
        </p:spPr>
      </p:pic>
    </p:spTree>
    <p:extLst>
      <p:ext uri="{BB962C8B-B14F-4D97-AF65-F5344CB8AC3E}">
        <p14:creationId xmlns:p14="http://schemas.microsoft.com/office/powerpoint/2010/main" val="3956745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2-04 at 7.26.4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30" y="902135"/>
            <a:ext cx="7430990" cy="5472156"/>
          </a:xfrm>
          <a:prstGeom prst="rect">
            <a:avLst/>
          </a:prstGeom>
        </p:spPr>
      </p:pic>
    </p:spTree>
    <p:extLst>
      <p:ext uri="{BB962C8B-B14F-4D97-AF65-F5344CB8AC3E}">
        <p14:creationId xmlns:p14="http://schemas.microsoft.com/office/powerpoint/2010/main" val="2039174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Sean Robinson, MD – Director of Family Medicine Electives and Sub-Internships</a:t>
            </a:r>
          </a:p>
          <a:p>
            <a:r>
              <a:rPr lang="en-US" dirty="0" smtClean="0"/>
              <a:t>Rebecca Cantone, MD – Director of Family Medicine Core (Clerkship), Director of Family Medicine Advising, FMIG Advisor</a:t>
            </a:r>
          </a:p>
          <a:p>
            <a:r>
              <a:rPr lang="en-US" dirty="0" smtClean="0"/>
              <a:t>Fran Biagioli, MD – Vice Chair of Education</a:t>
            </a:r>
          </a:p>
          <a:p>
            <a:r>
              <a:rPr lang="en-US" dirty="0" smtClean="0"/>
              <a:t>Ryan Palmer, </a:t>
            </a:r>
            <a:r>
              <a:rPr lang="en-US" dirty="0" err="1" smtClean="0"/>
              <a:t>EdD</a:t>
            </a:r>
            <a:r>
              <a:rPr lang="en-US" dirty="0" smtClean="0"/>
              <a:t> – Director of Curriculum Development and Evaluation, FMIG Advisor</a:t>
            </a:r>
            <a:endParaRPr lang="en-US" dirty="0"/>
          </a:p>
        </p:txBody>
      </p:sp>
    </p:spTree>
    <p:extLst>
      <p:ext uri="{BB962C8B-B14F-4D97-AF65-F5344CB8AC3E}">
        <p14:creationId xmlns:p14="http://schemas.microsoft.com/office/powerpoint/2010/main" val="3687667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2-04 at 7.26.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7" y="1086629"/>
            <a:ext cx="8724115" cy="4042102"/>
          </a:xfrm>
          <a:prstGeom prst="rect">
            <a:avLst/>
          </a:prstGeom>
        </p:spPr>
      </p:pic>
    </p:spTree>
    <p:extLst>
      <p:ext uri="{BB962C8B-B14F-4D97-AF65-F5344CB8AC3E}">
        <p14:creationId xmlns:p14="http://schemas.microsoft.com/office/powerpoint/2010/main" val="929900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2-04 at 7.27.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531"/>
            <a:ext cx="8759724" cy="3983640"/>
          </a:xfrm>
          <a:prstGeom prst="rect">
            <a:avLst/>
          </a:prstGeom>
        </p:spPr>
      </p:pic>
    </p:spTree>
    <p:extLst>
      <p:ext uri="{BB962C8B-B14F-4D97-AF65-F5344CB8AC3E}">
        <p14:creationId xmlns:p14="http://schemas.microsoft.com/office/powerpoint/2010/main" val="3306285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058" y="826356"/>
            <a:ext cx="7534430" cy="1143000"/>
          </a:xfrm>
        </p:spPr>
        <p:txBody>
          <a:bodyPr/>
          <a:lstStyle/>
          <a:p>
            <a:r>
              <a:rPr lang="en-US" dirty="0" smtClean="0"/>
              <a:t>Objectives </a:t>
            </a:r>
            <a:endParaRPr lang="en-US" dirty="0"/>
          </a:p>
        </p:txBody>
      </p:sp>
      <p:sp>
        <p:nvSpPr>
          <p:cNvPr id="3" name="Text Placeholder 2"/>
          <p:cNvSpPr>
            <a:spLocks noGrp="1"/>
          </p:cNvSpPr>
          <p:nvPr>
            <p:ph type="body" sz="quarter" idx="10"/>
          </p:nvPr>
        </p:nvSpPr>
        <p:spPr>
          <a:xfrm>
            <a:off x="811058" y="2194433"/>
            <a:ext cx="7534275" cy="3576052"/>
          </a:xfrm>
        </p:spPr>
        <p:txBody>
          <a:bodyPr>
            <a:normAutofit fontScale="70000" lnSpcReduction="20000"/>
          </a:bodyPr>
          <a:lstStyle/>
          <a:p>
            <a:pPr lvl="0"/>
            <a:r>
              <a:rPr lang="en-US" dirty="0"/>
              <a:t>Cater the development of medical school electives to </a:t>
            </a:r>
            <a:r>
              <a:rPr lang="en-US" b="1" dirty="0"/>
              <a:t>student interest</a:t>
            </a:r>
            <a:r>
              <a:rPr lang="en-US" dirty="0"/>
              <a:t> in order to develop an early interest in family medicine and </a:t>
            </a:r>
            <a:r>
              <a:rPr lang="en-US" b="1" dirty="0"/>
              <a:t>increase the family medicine workforce</a:t>
            </a:r>
          </a:p>
          <a:p>
            <a:pPr lvl="0"/>
            <a:r>
              <a:rPr lang="en-US" dirty="0"/>
              <a:t>Develop electives that have specific skill sets to improve </a:t>
            </a:r>
            <a:r>
              <a:rPr lang="en-US" dirty="0" err="1"/>
              <a:t>entrustable</a:t>
            </a:r>
            <a:r>
              <a:rPr lang="en-US" dirty="0"/>
              <a:t> professional activity (EPA) </a:t>
            </a:r>
            <a:r>
              <a:rPr lang="en-US" dirty="0" smtClean="0"/>
              <a:t>evaluation and track throughout their education</a:t>
            </a:r>
          </a:p>
          <a:p>
            <a:pPr lvl="0"/>
            <a:r>
              <a:rPr lang="en-US" dirty="0" smtClean="0"/>
              <a:t>Collaborate with </a:t>
            </a:r>
            <a:r>
              <a:rPr lang="en-US" dirty="0"/>
              <a:t>FMIG to continue </a:t>
            </a:r>
            <a:r>
              <a:rPr lang="en-US" dirty="0" smtClean="0"/>
              <a:t>involvement</a:t>
            </a:r>
            <a:endParaRPr lang="en-US" dirty="0"/>
          </a:p>
          <a:p>
            <a:endParaRPr lang="en-US" dirty="0"/>
          </a:p>
        </p:txBody>
      </p:sp>
    </p:spTree>
    <p:extLst>
      <p:ext uri="{BB962C8B-B14F-4D97-AF65-F5344CB8AC3E}">
        <p14:creationId xmlns:p14="http://schemas.microsoft.com/office/powerpoint/2010/main" val="3003211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Survey</a:t>
            </a:r>
            <a:endParaRPr lang="en-US" dirty="0"/>
          </a:p>
        </p:txBody>
      </p:sp>
      <p:sp>
        <p:nvSpPr>
          <p:cNvPr id="3" name="Text Placeholder 2"/>
          <p:cNvSpPr>
            <a:spLocks noGrp="1"/>
          </p:cNvSpPr>
          <p:nvPr>
            <p:ph type="body" sz="quarter" idx="10"/>
          </p:nvPr>
        </p:nvSpPr>
        <p:spPr/>
        <p:txBody>
          <a:bodyPr/>
          <a:lstStyle/>
          <a:p>
            <a:r>
              <a:rPr lang="en-US" dirty="0" smtClean="0"/>
              <a:t>Clerkship / Elective Directors</a:t>
            </a:r>
          </a:p>
          <a:p>
            <a:r>
              <a:rPr lang="en-US" dirty="0" smtClean="0"/>
              <a:t>FMIG Leads</a:t>
            </a:r>
          </a:p>
          <a:p>
            <a:r>
              <a:rPr lang="en-US" dirty="0" smtClean="0"/>
              <a:t>Students</a:t>
            </a:r>
          </a:p>
          <a:p>
            <a:r>
              <a:rPr lang="en-US" dirty="0" smtClean="0"/>
              <a:t>Others?</a:t>
            </a:r>
            <a:endParaRPr lang="en-US" dirty="0"/>
          </a:p>
        </p:txBody>
      </p:sp>
    </p:spTree>
    <p:extLst>
      <p:ext uri="{BB962C8B-B14F-4D97-AF65-F5344CB8AC3E}">
        <p14:creationId xmlns:p14="http://schemas.microsoft.com/office/powerpoint/2010/main" val="445676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offering electives?</a:t>
            </a:r>
            <a:endParaRPr lang="en-US" dirty="0"/>
          </a:p>
        </p:txBody>
      </p:sp>
      <p:sp>
        <p:nvSpPr>
          <p:cNvPr id="3" name="Text Placeholder 2"/>
          <p:cNvSpPr>
            <a:spLocks noGrp="1"/>
          </p:cNvSpPr>
          <p:nvPr>
            <p:ph type="body" sz="quarter" idx="10"/>
          </p:nvPr>
        </p:nvSpPr>
        <p:spPr/>
        <p:txBody>
          <a:bodyPr/>
          <a:lstStyle/>
          <a:p>
            <a:r>
              <a:rPr lang="en-US" dirty="0" smtClean="0"/>
              <a:t>How do you decide what/when to offer?</a:t>
            </a:r>
          </a:p>
          <a:p>
            <a:r>
              <a:rPr lang="en-US" dirty="0" smtClean="0"/>
              <a:t>Do you include your students?</a:t>
            </a:r>
            <a:endParaRPr lang="en-US" dirty="0"/>
          </a:p>
        </p:txBody>
      </p:sp>
    </p:spTree>
    <p:extLst>
      <p:ext uri="{BB962C8B-B14F-4D97-AF65-F5344CB8AC3E}">
        <p14:creationId xmlns:p14="http://schemas.microsoft.com/office/powerpoint/2010/main" val="1792125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67267" y="1553968"/>
            <a:ext cx="8246533" cy="3340740"/>
          </a:xfrm>
        </p:spPr>
        <p:txBody>
          <a:bodyPr/>
          <a:lstStyle/>
          <a:p>
            <a:r>
              <a:rPr lang="en-US" dirty="0" smtClean="0"/>
              <a:t> Who here is moving towards a competency based curriculum?</a:t>
            </a:r>
          </a:p>
        </p:txBody>
      </p:sp>
    </p:spTree>
    <p:extLst>
      <p:ext uri="{BB962C8B-B14F-4D97-AF65-F5344CB8AC3E}">
        <p14:creationId xmlns:p14="http://schemas.microsoft.com/office/powerpoint/2010/main" val="2172040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62" y="786484"/>
            <a:ext cx="7534430" cy="1143000"/>
          </a:xfrm>
        </p:spPr>
        <p:txBody>
          <a:bodyPr/>
          <a:lstStyle/>
          <a:p>
            <a:r>
              <a:rPr lang="en-US" dirty="0" smtClean="0"/>
              <a:t>Roadmap </a:t>
            </a:r>
            <a:endParaRPr lang="en-US" dirty="0"/>
          </a:p>
        </p:txBody>
      </p:sp>
      <p:sp>
        <p:nvSpPr>
          <p:cNvPr id="3" name="Text Placeholder 2"/>
          <p:cNvSpPr>
            <a:spLocks noGrp="1"/>
          </p:cNvSpPr>
          <p:nvPr>
            <p:ph type="body" sz="quarter" idx="10"/>
          </p:nvPr>
        </p:nvSpPr>
        <p:spPr>
          <a:xfrm>
            <a:off x="426129" y="1757780"/>
            <a:ext cx="7750684" cy="3844030"/>
          </a:xfrm>
        </p:spPr>
        <p:txBody>
          <a:bodyPr>
            <a:normAutofit fontScale="62500" lnSpcReduction="20000"/>
          </a:bodyPr>
          <a:lstStyle/>
          <a:p>
            <a:r>
              <a:rPr lang="en-US" dirty="0" smtClean="0"/>
              <a:t>Introduce the new curriculum </a:t>
            </a:r>
          </a:p>
          <a:p>
            <a:pPr lvl="1"/>
            <a:r>
              <a:rPr lang="en-US" dirty="0" err="1" smtClean="0"/>
              <a:t>yourMD</a:t>
            </a:r>
            <a:endParaRPr lang="en-US" dirty="0" smtClean="0"/>
          </a:p>
          <a:p>
            <a:pPr lvl="2"/>
            <a:r>
              <a:rPr lang="en-US" dirty="0" smtClean="0"/>
              <a:t>EPA and Competencies  </a:t>
            </a:r>
          </a:p>
          <a:p>
            <a:r>
              <a:rPr lang="en-US" dirty="0" smtClean="0"/>
              <a:t>Discuss Electives </a:t>
            </a:r>
          </a:p>
          <a:p>
            <a:pPr lvl="1"/>
            <a:r>
              <a:rPr lang="en-US" dirty="0" smtClean="0"/>
              <a:t>Development </a:t>
            </a:r>
          </a:p>
          <a:p>
            <a:pPr lvl="1"/>
            <a:r>
              <a:rPr lang="en-US" dirty="0" smtClean="0"/>
              <a:t>Data tracking </a:t>
            </a:r>
          </a:p>
          <a:p>
            <a:pPr lvl="2"/>
            <a:r>
              <a:rPr lang="en-US" dirty="0" smtClean="0"/>
              <a:t>Grading innovations </a:t>
            </a:r>
          </a:p>
          <a:p>
            <a:r>
              <a:rPr lang="en-US" dirty="0" smtClean="0"/>
              <a:t>FMIG involvement </a:t>
            </a:r>
          </a:p>
          <a:p>
            <a:pPr lvl="1"/>
            <a:r>
              <a:rPr lang="en-US" dirty="0" smtClean="0"/>
              <a:t>Using pre-clinical electives and </a:t>
            </a:r>
            <a:br>
              <a:rPr lang="en-US" dirty="0" smtClean="0"/>
            </a:br>
            <a:r>
              <a:rPr lang="en-US" dirty="0" smtClean="0"/>
              <a:t>event attendance to plan clinical </a:t>
            </a:r>
            <a:br>
              <a:rPr lang="en-US" dirty="0" smtClean="0"/>
            </a:br>
            <a:r>
              <a:rPr lang="en-US" dirty="0" smtClean="0"/>
              <a:t>electives</a:t>
            </a:r>
          </a:p>
          <a:p>
            <a:endParaRPr lang="en-US" dirty="0" smtClean="0"/>
          </a:p>
        </p:txBody>
      </p:sp>
      <p:pic>
        <p:nvPicPr>
          <p:cNvPr id="6" name="Picture 5" descr="urbanrail-net-u0026gt-europe-u0026gt-france-u0026gt-metro-de-paris-paris-subway.jp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097" y="2014563"/>
            <a:ext cx="4405769" cy="3522663"/>
          </a:xfrm>
          <a:prstGeom prst="rect">
            <a:avLst/>
          </a:prstGeom>
        </p:spPr>
      </p:pic>
    </p:spTree>
    <p:extLst>
      <p:ext uri="{BB962C8B-B14F-4D97-AF65-F5344CB8AC3E}">
        <p14:creationId xmlns:p14="http://schemas.microsoft.com/office/powerpoint/2010/main" val="3342637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05925" y="1170060"/>
            <a:ext cx="6695916" cy="1571463"/>
          </a:xfrm>
          <a:prstGeom prst="rect">
            <a:avLst/>
          </a:prstGeom>
        </p:spPr>
      </p:pic>
      <p:sp>
        <p:nvSpPr>
          <p:cNvPr id="9" name="Content Placeholder 8"/>
          <p:cNvSpPr>
            <a:spLocks noGrp="1"/>
          </p:cNvSpPr>
          <p:nvPr>
            <p:ph idx="4294967295"/>
          </p:nvPr>
        </p:nvSpPr>
        <p:spPr>
          <a:xfrm>
            <a:off x="514350" y="2840062"/>
            <a:ext cx="8201025" cy="3267076"/>
          </a:xfrm>
        </p:spPr>
        <p:txBody>
          <a:bodyPr>
            <a:normAutofit fontScale="92500" lnSpcReduction="20000"/>
          </a:bodyPr>
          <a:lstStyle/>
          <a:p>
            <a:pPr marL="0" indent="0">
              <a:buNone/>
            </a:pPr>
            <a:r>
              <a:rPr lang="en-US" sz="3200" i="1" dirty="0" smtClean="0">
                <a:solidFill>
                  <a:srgbClr val="000000"/>
                </a:solidFill>
                <a:latin typeface="Lato Regular" panose="020B0604020202020204" charset="0"/>
              </a:rPr>
              <a:t>Your MD</a:t>
            </a:r>
            <a:r>
              <a:rPr lang="en-US" sz="3200" dirty="0" smtClean="0">
                <a:solidFill>
                  <a:srgbClr val="000000"/>
                </a:solidFill>
                <a:latin typeface="Lato Regular" panose="020B0604020202020204" charset="0"/>
              </a:rPr>
              <a:t> is for:</a:t>
            </a:r>
          </a:p>
          <a:p>
            <a:r>
              <a:rPr lang="en-US" b="1" dirty="0" smtClean="0">
                <a:latin typeface="Lato Regular" panose="020B0604020202020204" charset="0"/>
              </a:rPr>
              <a:t>Students</a:t>
            </a:r>
            <a:r>
              <a:rPr lang="en-US" dirty="0" smtClean="0">
                <a:latin typeface="Lato Regular" panose="020B0604020202020204" charset="0"/>
              </a:rPr>
              <a:t> – customized path to M.D. </a:t>
            </a:r>
          </a:p>
          <a:p>
            <a:endParaRPr lang="en-US" sz="2400" dirty="0" smtClean="0">
              <a:latin typeface="Lato Regular" panose="020B0604020202020204" charset="0"/>
            </a:endParaRPr>
          </a:p>
          <a:p>
            <a:r>
              <a:rPr lang="en-US" b="1" dirty="0" smtClean="0">
                <a:latin typeface="Lato Regular" panose="020B0604020202020204" charset="0"/>
              </a:rPr>
              <a:t>Faculty</a:t>
            </a:r>
            <a:r>
              <a:rPr lang="en-US" dirty="0" smtClean="0">
                <a:latin typeface="Lato Regular" panose="020B0604020202020204" charset="0"/>
              </a:rPr>
              <a:t> – developed by faculty</a:t>
            </a:r>
          </a:p>
          <a:p>
            <a:endParaRPr lang="en-US" sz="2400" dirty="0" smtClean="0">
              <a:latin typeface="Lato Regular" panose="020B0604020202020204" charset="0"/>
            </a:endParaRPr>
          </a:p>
          <a:p>
            <a:r>
              <a:rPr lang="en-US" b="1" dirty="0" smtClean="0">
                <a:latin typeface="Lato Regular" panose="020B0604020202020204" charset="0"/>
              </a:rPr>
              <a:t>Society</a:t>
            </a:r>
            <a:r>
              <a:rPr lang="en-US" dirty="0" smtClean="0">
                <a:latin typeface="Lato Regular" panose="020B0604020202020204" charset="0"/>
              </a:rPr>
              <a:t> – produce physicians with knowledge, skills and attitudes that society needs most in 21</a:t>
            </a:r>
            <a:r>
              <a:rPr lang="en-US" baseline="30000" dirty="0" smtClean="0">
                <a:latin typeface="Lato Regular" panose="020B0604020202020204" charset="0"/>
              </a:rPr>
              <a:t>st</a:t>
            </a:r>
            <a:r>
              <a:rPr lang="en-US" dirty="0" smtClean="0">
                <a:latin typeface="Lato Regular" panose="020B0604020202020204" charset="0"/>
              </a:rPr>
              <a:t> century</a:t>
            </a:r>
            <a:endParaRPr lang="en-US" dirty="0">
              <a:latin typeface="Lato Regular" panose="020B0604020202020204" charset="0"/>
            </a:endParaRPr>
          </a:p>
        </p:txBody>
      </p:sp>
    </p:spTree>
    <p:extLst>
      <p:ext uri="{BB962C8B-B14F-4D97-AF65-F5344CB8AC3E}">
        <p14:creationId xmlns:p14="http://schemas.microsoft.com/office/powerpoint/2010/main" val="4052997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5838</TotalTime>
  <Words>1459</Words>
  <Application>Microsoft Macintosh PowerPoint</Application>
  <PresentationFormat>On-screen Show (4:3)</PresentationFormat>
  <Paragraphs>188</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Helvetica</vt:lpstr>
      <vt:lpstr>Lato Light</vt:lpstr>
      <vt:lpstr>Lato Regular</vt:lpstr>
      <vt:lpstr>Mangal</vt:lpstr>
      <vt:lpstr>Office Theme</vt:lpstr>
      <vt:lpstr>Innovative Implementation of Family Medicine Electives in a New Curriculum  </vt:lpstr>
      <vt:lpstr>Disclosures</vt:lpstr>
      <vt:lpstr>Who We Are</vt:lpstr>
      <vt:lpstr>Objectives </vt:lpstr>
      <vt:lpstr>Audience Survey</vt:lpstr>
      <vt:lpstr>Who is offering electives?</vt:lpstr>
      <vt:lpstr>PowerPoint Presentation</vt:lpstr>
      <vt:lpstr>Roadmap </vt:lpstr>
      <vt:lpstr>PowerPoint Presentation</vt:lpstr>
      <vt:lpstr>Principles of Our New Curriculum</vt:lpstr>
      <vt:lpstr>PowerPoint Presentation</vt:lpstr>
      <vt:lpstr>PowerPoint Presentation</vt:lpstr>
      <vt:lpstr>43 OHSU Competencies for MD degree</vt:lpstr>
      <vt:lpstr>PowerPoint Presentation</vt:lpstr>
      <vt:lpstr>PowerPoint Presentation</vt:lpstr>
      <vt:lpstr>PowerPoint Presentation</vt:lpstr>
      <vt:lpstr>Development of Electives</vt:lpstr>
      <vt:lpstr>Electives examples </vt:lpstr>
      <vt:lpstr>Grading </vt:lpstr>
      <vt:lpstr>Data Tracking </vt:lpstr>
      <vt:lpstr>Discussion</vt:lpstr>
      <vt:lpstr>Thank you to: </vt:lpstr>
      <vt:lpstr>Contacts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STFM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rebecca cantone</cp:lastModifiedBy>
  <cp:revision>63</cp:revision>
  <cp:lastPrinted>2017-02-08T05:42:47Z</cp:lastPrinted>
  <dcterms:created xsi:type="dcterms:W3CDTF">2013-07-17T19:19:39Z</dcterms:created>
  <dcterms:modified xsi:type="dcterms:W3CDTF">2017-02-08T05:54:10Z</dcterms:modified>
</cp:coreProperties>
</file>