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9"/>
  </p:notesMasterIdLst>
  <p:sldIdLst>
    <p:sldId id="259" r:id="rId2"/>
    <p:sldId id="260" r:id="rId3"/>
    <p:sldId id="267" r:id="rId4"/>
    <p:sldId id="261" r:id="rId5"/>
    <p:sldId id="262" r:id="rId6"/>
    <p:sldId id="263" r:id="rId7"/>
    <p:sldId id="288" r:id="rId8"/>
    <p:sldId id="264" r:id="rId9"/>
    <p:sldId id="287" r:id="rId10"/>
    <p:sldId id="268" r:id="rId11"/>
    <p:sldId id="269" r:id="rId12"/>
    <p:sldId id="301" r:id="rId13"/>
    <p:sldId id="291" r:id="rId14"/>
    <p:sldId id="271" r:id="rId15"/>
    <p:sldId id="274" r:id="rId16"/>
    <p:sldId id="275" r:id="rId17"/>
    <p:sldId id="276" r:id="rId18"/>
    <p:sldId id="277" r:id="rId19"/>
    <p:sldId id="292" r:id="rId20"/>
    <p:sldId id="278" r:id="rId21"/>
    <p:sldId id="279" r:id="rId22"/>
    <p:sldId id="281" r:id="rId23"/>
    <p:sldId id="280" r:id="rId24"/>
    <p:sldId id="265" r:id="rId25"/>
    <p:sldId id="272" r:id="rId26"/>
    <p:sldId id="300" r:id="rId27"/>
    <p:sldId id="293" r:id="rId28"/>
    <p:sldId id="270" r:id="rId29"/>
    <p:sldId id="294" r:id="rId30"/>
    <p:sldId id="295" r:id="rId31"/>
    <p:sldId id="296" r:id="rId32"/>
    <p:sldId id="297" r:id="rId33"/>
    <p:sldId id="273" r:id="rId34"/>
    <p:sldId id="290" r:id="rId35"/>
    <p:sldId id="299" r:id="rId36"/>
    <p:sldId id="289"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14"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75C2C-742C-4E42-99F3-C55FA442A955}"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BBE4E-59EE-4D43-AAE7-60D84AF1EA14}" type="slidenum">
              <a:rPr lang="en-US" smtClean="0"/>
              <a:t>‹#›</a:t>
            </a:fld>
            <a:endParaRPr lang="en-US"/>
          </a:p>
        </p:txBody>
      </p:sp>
    </p:spTree>
    <p:extLst>
      <p:ext uri="{BB962C8B-B14F-4D97-AF65-F5344CB8AC3E}">
        <p14:creationId xmlns:p14="http://schemas.microsoft.com/office/powerpoint/2010/main" val="342062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Dr. Wendy </a:t>
            </a:r>
            <a:r>
              <a:rPr lang="en-US" dirty="0" err="1"/>
              <a:t>Linderholm</a:t>
            </a:r>
            <a:r>
              <a:rPr lang="en-US" dirty="0"/>
              <a:t> and I’m here with Dr. Jessica McClintock to present Managing Suicidal Risk in Family Medicine:  Clinical &amp; Ethical Considerations.  Our colleague, Dr. Barbara Ackerman, could not be here today.  She just completed treatment for cancer and, happily, is making a full recovery.</a:t>
            </a:r>
          </a:p>
        </p:txBody>
      </p:sp>
      <p:sp>
        <p:nvSpPr>
          <p:cNvPr id="4" name="Slide Number Placeholder 3"/>
          <p:cNvSpPr>
            <a:spLocks noGrp="1"/>
          </p:cNvSpPr>
          <p:nvPr>
            <p:ph type="sldNum" sz="quarter" idx="5"/>
          </p:nvPr>
        </p:nvSpPr>
        <p:spPr/>
        <p:txBody>
          <a:bodyPr/>
          <a:lstStyle/>
          <a:p>
            <a:fld id="{21285AB8-8E8A-4B3E-BCC2-75356F2BBF17}" type="slidenum">
              <a:rPr lang="en-US" smtClean="0"/>
              <a:t>1</a:t>
            </a:fld>
            <a:endParaRPr lang="en-US"/>
          </a:p>
        </p:txBody>
      </p:sp>
    </p:spTree>
    <p:extLst>
      <p:ext uri="{BB962C8B-B14F-4D97-AF65-F5344CB8AC3E}">
        <p14:creationId xmlns:p14="http://schemas.microsoft.com/office/powerpoint/2010/main" val="354215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BBE4E-59EE-4D43-AAE7-60D84AF1EA14}" type="slidenum">
              <a:rPr lang="en-US" smtClean="0"/>
              <a:t>30</a:t>
            </a:fld>
            <a:endParaRPr lang="en-US"/>
          </a:p>
        </p:txBody>
      </p:sp>
    </p:spTree>
    <p:extLst>
      <p:ext uri="{BB962C8B-B14F-4D97-AF65-F5344CB8AC3E}">
        <p14:creationId xmlns:p14="http://schemas.microsoft.com/office/powerpoint/2010/main" val="416941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Six brief interventions that are applicable to primary care that can help the primary care provider and behavioral health consultant manage suicide risk for appropriate patients. These interventions include use of coping cards to address distorted beliefs and self- perceptions, creation of a “survival kit” or “hope box” to target suicidal emotional states, developing a “reasons for living list,” behavioral activation, relaxation exercises, and mindfulness exercises.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Patients who present with suicidal risk factors but who are judged as a result of the assessment to be at minimal risk at the current visit should be monitored for indications of increasing risk. Follow-up visits are recommended at weekly intervals; during these visits, the screening tool can be readministered, and any life stressors that have occurred can be discussed. This is also a good opportunity to review the crisis response plan and talk through successes or difficulties in using it. If low levels of suicide risk are maintained and no additional treatment for an underlying mental health disorder is indicated, monitoring visits can be spaced farther apart. However, because suicidal risk factors have been present, the patient should be directed to schedule a same-day appointment if a significant life stressor occurs or if emotional symptoms such as depression or anxiety worsen. To maintain a collaborative therapeutic alliance and to encourage return visits during a potential sui-</a:t>
            </a:r>
            <a:r>
              <a:rPr lang="en-US" sz="1200" b="0" kern="1200" dirty="0" err="1">
                <a:solidFill>
                  <a:schemeClr val="tx1"/>
                </a:solidFill>
                <a:effectLst/>
                <a:latin typeface="+mn-lt"/>
                <a:ea typeface="+mn-ea"/>
                <a:cs typeface="+mn-cs"/>
              </a:rPr>
              <a:t>cidal</a:t>
            </a:r>
            <a:r>
              <a:rPr lang="en-US" sz="1200" b="0" kern="1200" dirty="0">
                <a:solidFill>
                  <a:schemeClr val="tx1"/>
                </a:solidFill>
                <a:effectLst/>
                <a:latin typeface="+mn-lt"/>
                <a:ea typeface="+mn-ea"/>
                <a:cs typeface="+mn-cs"/>
              </a:rPr>
              <a:t> crisis, regular “check-in” visits with the BHC are beneficial even when suicidal risk remains low. These visits might occur with decreasing frequency, such as monthly, then every other month, and then quarterly and then biannually. Patients needing more frequent appointments for monitoring, emotional support, or psychological interventions (i.e., weekly visits) over an extended period of time may need to be referred to a specialty mental health provider.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0BBE4E-59EE-4D43-AAE7-60D84AF1EA14}" type="slidenum">
              <a:rPr lang="en-US" smtClean="0"/>
              <a:t>31</a:t>
            </a:fld>
            <a:endParaRPr lang="en-US"/>
          </a:p>
        </p:txBody>
      </p:sp>
    </p:spTree>
    <p:extLst>
      <p:ext uri="{BB962C8B-B14F-4D97-AF65-F5344CB8AC3E}">
        <p14:creationId xmlns:p14="http://schemas.microsoft.com/office/powerpoint/2010/main" val="410471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BBE4E-59EE-4D43-AAE7-60D84AF1EA14}" type="slidenum">
              <a:rPr lang="en-US" smtClean="0"/>
              <a:t>36</a:t>
            </a:fld>
            <a:endParaRPr lang="en-US"/>
          </a:p>
        </p:txBody>
      </p:sp>
    </p:spTree>
    <p:extLst>
      <p:ext uri="{BB962C8B-B14F-4D97-AF65-F5344CB8AC3E}">
        <p14:creationId xmlns:p14="http://schemas.microsoft.com/office/powerpoint/2010/main" val="120450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disclosure statement.  We have no actual or potential conflicts of interest to report.</a:t>
            </a:r>
          </a:p>
        </p:txBody>
      </p:sp>
      <p:sp>
        <p:nvSpPr>
          <p:cNvPr id="4" name="Slide Number Placeholder 3"/>
          <p:cNvSpPr>
            <a:spLocks noGrp="1"/>
          </p:cNvSpPr>
          <p:nvPr>
            <p:ph type="sldNum" sz="quarter" idx="5"/>
          </p:nvPr>
        </p:nvSpPr>
        <p:spPr/>
        <p:txBody>
          <a:bodyPr/>
          <a:lstStyle/>
          <a:p>
            <a:fld id="{21285AB8-8E8A-4B3E-BCC2-75356F2BBF17}" type="slidenum">
              <a:rPr lang="en-US" smtClean="0"/>
              <a:t>2</a:t>
            </a:fld>
            <a:endParaRPr lang="en-US"/>
          </a:p>
        </p:txBody>
      </p:sp>
    </p:spTree>
    <p:extLst>
      <p:ext uri="{BB962C8B-B14F-4D97-AF65-F5344CB8AC3E}">
        <p14:creationId xmlns:p14="http://schemas.microsoft.com/office/powerpoint/2010/main" val="9402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this presentation, we hope you can describe:  [state the learning objectives] .</a:t>
            </a:r>
          </a:p>
        </p:txBody>
      </p:sp>
      <p:sp>
        <p:nvSpPr>
          <p:cNvPr id="4" name="Slide Number Placeholder 3"/>
          <p:cNvSpPr>
            <a:spLocks noGrp="1"/>
          </p:cNvSpPr>
          <p:nvPr>
            <p:ph type="sldNum" sz="quarter" idx="5"/>
          </p:nvPr>
        </p:nvSpPr>
        <p:spPr/>
        <p:txBody>
          <a:bodyPr/>
          <a:lstStyle/>
          <a:p>
            <a:fld id="{21285AB8-8E8A-4B3E-BCC2-75356F2BBF17}" type="slidenum">
              <a:rPr lang="en-US" smtClean="0"/>
              <a:t>4</a:t>
            </a:fld>
            <a:endParaRPr lang="en-US"/>
          </a:p>
        </p:txBody>
      </p:sp>
    </p:spTree>
    <p:extLst>
      <p:ext uri="{BB962C8B-B14F-4D97-AF65-F5344CB8AC3E}">
        <p14:creationId xmlns:p14="http://schemas.microsoft.com/office/powerpoint/2010/main" val="34127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motives for giving this presentation start with numbers. The CDC estimates that between 2012 and 2014, an average of 30 million Americans a year sought help from a physician for a mental health-related problem.  About one-third of these patients saw a primary care physician, not a psychiatrist.  Here’s another number:  on average, over 110 people in the United States complete suicide every day.  One third of these individuals were in treatment when they died by suicide.  The risk of encountering a patient who will complete suicide is a risk all healthcare professionals face.</a:t>
            </a:r>
          </a:p>
        </p:txBody>
      </p:sp>
      <p:sp>
        <p:nvSpPr>
          <p:cNvPr id="4" name="Slide Number Placeholder 3"/>
          <p:cNvSpPr>
            <a:spLocks noGrp="1"/>
          </p:cNvSpPr>
          <p:nvPr>
            <p:ph type="sldNum" sz="quarter" idx="5"/>
          </p:nvPr>
        </p:nvSpPr>
        <p:spPr/>
        <p:txBody>
          <a:bodyPr/>
          <a:lstStyle/>
          <a:p>
            <a:fld id="{21285AB8-8E8A-4B3E-BCC2-75356F2BBF17}" type="slidenum">
              <a:rPr lang="en-US" smtClean="0"/>
              <a:t>5</a:t>
            </a:fld>
            <a:endParaRPr lang="en-US"/>
          </a:p>
        </p:txBody>
      </p:sp>
    </p:spTree>
    <p:extLst>
      <p:ext uri="{BB962C8B-B14F-4D97-AF65-F5344CB8AC3E}">
        <p14:creationId xmlns:p14="http://schemas.microsoft.com/office/powerpoint/2010/main" val="55756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uncommon for even severely depressed patients to first seek help from their family doctor.  CLICK [for animation] Many depressed patients assume their symptoms reflect a medical condition. CLICK  Some depressed patients want to avoid the stigma associated with mental disorders.  CLICK Others can’t get access to a psychiatrist.</a:t>
            </a:r>
          </a:p>
        </p:txBody>
      </p:sp>
      <p:sp>
        <p:nvSpPr>
          <p:cNvPr id="4" name="Slide Number Placeholder 3"/>
          <p:cNvSpPr>
            <a:spLocks noGrp="1"/>
          </p:cNvSpPr>
          <p:nvPr>
            <p:ph type="sldNum" sz="quarter" idx="5"/>
          </p:nvPr>
        </p:nvSpPr>
        <p:spPr/>
        <p:txBody>
          <a:bodyPr/>
          <a:lstStyle/>
          <a:p>
            <a:fld id="{21285AB8-8E8A-4B3E-BCC2-75356F2BBF17}" type="slidenum">
              <a:rPr lang="en-US" smtClean="0"/>
              <a:t>6</a:t>
            </a:fld>
            <a:endParaRPr lang="en-US"/>
          </a:p>
        </p:txBody>
      </p:sp>
    </p:spTree>
    <p:extLst>
      <p:ext uri="{BB962C8B-B14F-4D97-AF65-F5344CB8AC3E}">
        <p14:creationId xmlns:p14="http://schemas.microsoft.com/office/powerpoint/2010/main" val="194572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confident are you in working with suicidal patients?
https://www.polleverywhere.com/multiple_choice_polls/UICu2FrIt5QZSPnXD2J4o?flow=Default&amp;onscreen=persist</a:t>
            </a:r>
          </a:p>
        </p:txBody>
      </p:sp>
      <p:sp>
        <p:nvSpPr>
          <p:cNvPr id="4" name="Slide Number Placeholder 3"/>
          <p:cNvSpPr>
            <a:spLocks noGrp="1"/>
          </p:cNvSpPr>
          <p:nvPr>
            <p:ph type="sldNum" sz="quarter" idx="10"/>
          </p:nvPr>
        </p:nvSpPr>
        <p:spPr/>
        <p:txBody>
          <a:bodyPr/>
          <a:lstStyle/>
          <a:p>
            <a:fld id="{C60BBE4E-59EE-4D43-AAE7-60D84AF1EA14}" type="slidenum">
              <a:rPr lang="en-US" smtClean="0"/>
              <a:t>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0987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factors influence our discomfort with discussing suicide?
https://www.polleverywhere.com/free_text_polls/YoiboVEiizqg1rrCkoXgN</a:t>
            </a:r>
          </a:p>
        </p:txBody>
      </p:sp>
      <p:sp>
        <p:nvSpPr>
          <p:cNvPr id="4" name="Slide Number Placeholder 3"/>
          <p:cNvSpPr>
            <a:spLocks noGrp="1"/>
          </p:cNvSpPr>
          <p:nvPr>
            <p:ph type="sldNum" sz="quarter" idx="10"/>
          </p:nvPr>
        </p:nvSpPr>
        <p:spPr/>
        <p:txBody>
          <a:bodyPr/>
          <a:lstStyle/>
          <a:p>
            <a:fld id="{C60BBE4E-59EE-4D43-AAE7-60D84AF1EA14}" type="slidenum">
              <a:rPr lang="en-US" smtClean="0"/>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229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Is suicide always suicide? What conditions make deciphering this challenging? (e.g. terminal illness)
https://www.polleverywhere.com/free_text_polls/ZqnePSgJegGdNDDkpOKRX</a:t>
            </a:r>
          </a:p>
        </p:txBody>
      </p:sp>
      <p:sp>
        <p:nvSpPr>
          <p:cNvPr id="4" name="Slide Number Placeholder 3"/>
          <p:cNvSpPr>
            <a:spLocks noGrp="1"/>
          </p:cNvSpPr>
          <p:nvPr>
            <p:ph type="sldNum" sz="quarter" idx="10"/>
          </p:nvPr>
        </p:nvSpPr>
        <p:spPr/>
        <p:txBody>
          <a:bodyPr/>
          <a:lstStyle/>
          <a:p>
            <a:fld id="{C60BBE4E-59EE-4D43-AAE7-60D84AF1EA14}" type="slidenum">
              <a:rPr lang="en-US" smtClean="0"/>
              <a:t>19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8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BHCs should assist clinics in establishing standardized protocols for managing potential suicide risk dispositions in primary care, to include involuntary hospitalization when necessary. On the basis of the results of assessment, the BHC should advise the PCP regarding the patient’s level of risk and recommended intervention and assist in the implementation of the appropriate protocol,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Identify a mutually agreeable plan to recommend to the primary care provider to keep the patient safe, reduce distress, maintain the highest level of autonomy possible, and support commitment to staying engaged in treatment. Include a short-term plan for dealing with crisis that includes increasing levels of intervention, as needed. Also include a longer term plan for addressing underlying issues. The agreed-on plan should address both suicidal symptoms and risk specifically, as well as any underlying mental health disorder.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60BBE4E-59EE-4D43-AAE7-60D84AF1EA14}" type="slidenum">
              <a:rPr lang="en-US" smtClean="0"/>
              <a:t>29</a:t>
            </a:fld>
            <a:endParaRPr lang="en-US"/>
          </a:p>
        </p:txBody>
      </p:sp>
    </p:spTree>
    <p:extLst>
      <p:ext uri="{BB962C8B-B14F-4D97-AF65-F5344CB8AC3E}">
        <p14:creationId xmlns:p14="http://schemas.microsoft.com/office/powerpoint/2010/main" val="351084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B152EBF-76F6-493F-861F-CBD8088B69FD}" type="datetimeFigureOut">
              <a:rPr lang="en-US" smtClean="0"/>
              <a:t>11/6/2020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5959A84-1D84-42AC-B479-D95BD6108F9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40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2EBF-76F6-493F-861F-CBD8088B69F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262517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2EBF-76F6-493F-861F-CBD8088B69F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259790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2EBF-76F6-493F-861F-CBD8088B69F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21938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52EBF-76F6-493F-861F-CBD8088B69F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9A84-1D84-42AC-B479-D95BD6108F9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75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152EBF-76F6-493F-861F-CBD8088B69F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50192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152EBF-76F6-493F-861F-CBD8088B69FD}"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298257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52EBF-76F6-493F-861F-CBD8088B69FD}"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117395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2EBF-76F6-493F-861F-CBD8088B69FD}"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72787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152EBF-76F6-493F-861F-CBD8088B69F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179113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152EBF-76F6-493F-861F-CBD8088B69F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9A84-1D84-42AC-B479-D95BD6108F96}" type="slidenum">
              <a:rPr lang="en-US" smtClean="0"/>
              <a:t>‹#›</a:t>
            </a:fld>
            <a:endParaRPr lang="en-US"/>
          </a:p>
        </p:txBody>
      </p:sp>
    </p:spTree>
    <p:extLst>
      <p:ext uri="{BB962C8B-B14F-4D97-AF65-F5344CB8AC3E}">
        <p14:creationId xmlns:p14="http://schemas.microsoft.com/office/powerpoint/2010/main" val="80873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B152EBF-76F6-493F-861F-CBD8088B69FD}" type="datetimeFigureOut">
              <a:rPr lang="en-US" smtClean="0"/>
              <a:t>11/6/2020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5959A84-1D84-42AC-B479-D95BD6108F96}" type="slidenum">
              <a:rPr lang="en-US" smtClean="0"/>
              <a:t>‹#›</a:t>
            </a:fld>
            <a:endParaRPr lang="en-US"/>
          </a:p>
        </p:txBody>
      </p:sp>
    </p:spTree>
    <p:extLst>
      <p:ext uri="{BB962C8B-B14F-4D97-AF65-F5344CB8AC3E}">
        <p14:creationId xmlns:p14="http://schemas.microsoft.com/office/powerpoint/2010/main" val="218951035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orthernlighthealth.org/getattachment/Locations/Acadia-Hospital/News-Events/Events/2019-Acadia-Ethics-Conference/Afternoon-Presentation-Suicide-Assessment.pdf.aspx?lang=en-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northernlighthealth.org/getattachment/Locations/Acadia-Hospital/News-Events/Events/2019-Acadia-Ethics-Conference/Afternoon-Presentation-Suicide-Assessment.pdf.aspx?lang=en-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prc.org/settings/primary-car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mh.nih.gov/research/research-conducted-at-nimh/asq-toolkit-materials/index.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uicidepreventionlifeline.org/wp-content/uploads/2016/08/Brown_StanleySafetyPlanTemplate.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hqscreeners.com/" TargetMode="External"/><Relationship Id="rId2" Type="http://schemas.openxmlformats.org/officeDocument/2006/relationships/hyperlink" Target="http://www.integration.samhsa.gov/images/res/PHQ%20-%20Question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ams-car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P9qmstKo-oc" TargetMode="External"/><Relationship Id="rId2" Type="http://schemas.openxmlformats.org/officeDocument/2006/relationships/hyperlink" Target="https://www.youtube.com/watch?v=nXJmdMoNuY4" TargetMode="External"/><Relationship Id="rId1" Type="http://schemas.openxmlformats.org/officeDocument/2006/relationships/slideLayout" Target="../slideLayouts/slideLayout2.xml"/><Relationship Id="rId6" Type="http://schemas.openxmlformats.org/officeDocument/2006/relationships/hyperlink" Target="https://www.youtube.com/watch?v=3lda4KyXbLE" TargetMode="External"/><Relationship Id="rId5" Type="http://schemas.openxmlformats.org/officeDocument/2006/relationships/hyperlink" Target="https://www.youtube.com/watch?v=GXvIReIAlWA" TargetMode="External"/><Relationship Id="rId4" Type="http://schemas.openxmlformats.org/officeDocument/2006/relationships/hyperlink" Target="https://www.youtube.com/watch?v=mQVOWTayEz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northernlighthealth.org/getattachment/Locations/Acadia-Hospital/News-Events/Events/2019-Acadia-Ethics-Conference/Afternoon-Presentation-Suicide-Assessment.pdf.aspx?lang=en-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9272" y="1439694"/>
            <a:ext cx="3602337" cy="5019473"/>
          </a:xfrm>
          <a:prstGeom prst="rect">
            <a:avLst/>
          </a:prstGeom>
          <a:solidFill>
            <a:schemeClr val="tx2">
              <a:lumMod val="50000"/>
              <a:lumOff val="50000"/>
            </a:schemeClr>
          </a:solidFill>
        </p:spPr>
        <p:txBody>
          <a:bodyPr wrap="square" rtlCol="0">
            <a:spAutoFit/>
          </a:bodyPr>
          <a:lstStyle/>
          <a:p>
            <a:endParaRPr lang="en-US" dirty="0"/>
          </a:p>
        </p:txBody>
      </p:sp>
      <p:pic>
        <p:nvPicPr>
          <p:cNvPr id="14" name="Picture 1">
            <a:extLst>
              <a:ext uri="{FF2B5EF4-FFF2-40B4-BE49-F238E27FC236}">
                <a16:creationId xmlns:a16="http://schemas.microsoft.com/office/drawing/2014/main" id="{596E524D-E80E-460F-8BE6-6F9FC2AE94AA}"/>
              </a:ext>
            </a:extLst>
          </p:cNvPr>
          <p:cNvPicPr>
            <a:picLocks noChangeAspect="1"/>
          </p:cNvPicPr>
          <p:nvPr/>
        </p:nvPicPr>
        <p:blipFill rotWithShape="1">
          <a:blip r:embed="rId3"/>
          <a:srcRect r="-1" b="15708"/>
          <a:stretch/>
        </p:blipFill>
        <p:spPr>
          <a:xfrm>
            <a:off x="1525" y="10"/>
            <a:ext cx="12188950" cy="6857990"/>
          </a:xfrm>
          <a:prstGeom prst="rect">
            <a:avLst/>
          </a:prstGeom>
        </p:spPr>
      </p:pic>
      <p:sp>
        <p:nvSpPr>
          <p:cNvPr id="3" name="TextBox 2"/>
          <p:cNvSpPr txBox="1"/>
          <p:nvPr/>
        </p:nvSpPr>
        <p:spPr>
          <a:xfrm>
            <a:off x="556474" y="966792"/>
            <a:ext cx="4404632" cy="4924425"/>
          </a:xfrm>
          <a:prstGeom prst="rect">
            <a:avLst/>
          </a:prstGeom>
          <a:solidFill>
            <a:srgbClr val="D8DDE4"/>
          </a:solidFill>
        </p:spPr>
        <p:txBody>
          <a:bodyPr wrap="square" rtlCol="0">
            <a:spAutoFit/>
          </a:bodyPr>
          <a:lstStyle/>
          <a:p>
            <a:pPr algn="ctr"/>
            <a:endParaRPr lang="en-US" sz="2800" dirty="0"/>
          </a:p>
          <a:p>
            <a:pPr algn="ctr"/>
            <a:r>
              <a:rPr lang="en-US" sz="2800" b="1" dirty="0"/>
              <a:t>Managing Suicidal Risk</a:t>
            </a:r>
            <a:br>
              <a:rPr lang="en-US" sz="2800" b="1" dirty="0"/>
            </a:br>
            <a:r>
              <a:rPr lang="en-US" sz="2800" b="1" dirty="0"/>
              <a:t>in Family Medicine:</a:t>
            </a:r>
            <a:br>
              <a:rPr lang="en-US" sz="2800" b="1" dirty="0"/>
            </a:br>
            <a:r>
              <a:rPr lang="en-US" sz="2800" b="1" dirty="0"/>
              <a:t>Clinical &amp; Ethical</a:t>
            </a:r>
            <a:br>
              <a:rPr lang="en-US" sz="2800" b="1" dirty="0"/>
            </a:br>
            <a:r>
              <a:rPr lang="en-US" sz="2800" b="1" dirty="0"/>
              <a:t>Considerations</a:t>
            </a:r>
            <a:br>
              <a:rPr lang="en-US" b="1" dirty="0"/>
            </a:br>
            <a:endParaRPr lang="en-US" b="1" dirty="0"/>
          </a:p>
          <a:p>
            <a:endParaRPr lang="en-US" b="1" dirty="0"/>
          </a:p>
          <a:p>
            <a:endParaRPr lang="en-US" b="1" dirty="0"/>
          </a:p>
          <a:p>
            <a:pPr>
              <a:lnSpc>
                <a:spcPct val="140000"/>
              </a:lnSpc>
            </a:pPr>
            <a:r>
              <a:rPr lang="en-US" sz="2000" b="1" dirty="0"/>
              <a:t>Wendy Linderholm, </a:t>
            </a:r>
            <a:r>
              <a:rPr lang="en-US" sz="2000" b="1" dirty="0" err="1"/>
              <a:t>PsyD</a:t>
            </a:r>
            <a:r>
              <a:rPr lang="en-US" sz="2000" b="1" dirty="0"/>
              <a:t> (she/her)</a:t>
            </a:r>
          </a:p>
          <a:p>
            <a:pPr>
              <a:lnSpc>
                <a:spcPct val="140000"/>
              </a:lnSpc>
            </a:pPr>
            <a:r>
              <a:rPr lang="en-US" sz="2000" b="1" dirty="0"/>
              <a:t>Jessica B. McClintock, PhD (she/her)</a:t>
            </a:r>
          </a:p>
          <a:p>
            <a:pPr>
              <a:lnSpc>
                <a:spcPct val="140000"/>
              </a:lnSpc>
            </a:pPr>
            <a:r>
              <a:rPr lang="en-US" sz="2000" b="1" dirty="0"/>
              <a:t>Barbara C. Ackerman, PhD (she/her)</a:t>
            </a:r>
          </a:p>
          <a:p>
            <a:br>
              <a:rPr lang="en-US" dirty="0">
                <a:solidFill>
                  <a:schemeClr val="bg1"/>
                </a:solidFill>
              </a:rPr>
            </a:br>
            <a:endParaRPr lang="en-US" dirty="0"/>
          </a:p>
        </p:txBody>
      </p:sp>
    </p:spTree>
    <p:extLst>
      <p:ext uri="{BB962C8B-B14F-4D97-AF65-F5344CB8AC3E}">
        <p14:creationId xmlns:p14="http://schemas.microsoft.com/office/powerpoint/2010/main" val="367960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influence </a:t>
            </a:r>
            <a:r>
              <a:rPr lang="en-US" dirty="0">
                <a:solidFill>
                  <a:schemeClr val="accent6"/>
                </a:solidFill>
              </a:rPr>
              <a:t>OUR</a:t>
            </a:r>
            <a:r>
              <a:rPr lang="en-US" dirty="0"/>
              <a:t> discomfort with discussing suicide:</a:t>
            </a:r>
          </a:p>
        </p:txBody>
      </p:sp>
      <p:sp>
        <p:nvSpPr>
          <p:cNvPr id="3" name="Content Placeholder 2"/>
          <p:cNvSpPr>
            <a:spLocks noGrp="1"/>
          </p:cNvSpPr>
          <p:nvPr>
            <p:ph idx="1"/>
          </p:nvPr>
        </p:nvSpPr>
        <p:spPr>
          <a:xfrm>
            <a:off x="1143000" y="2191624"/>
            <a:ext cx="9872871" cy="3731004"/>
          </a:xfrm>
        </p:spPr>
        <p:txBody>
          <a:bodyPr numCol="2"/>
          <a:lstStyle/>
          <a:p>
            <a:r>
              <a:rPr lang="en-US" dirty="0"/>
              <a:t>Personal and family history </a:t>
            </a:r>
          </a:p>
          <a:p>
            <a:r>
              <a:rPr lang="en-US" dirty="0"/>
              <a:t>Regional and community values</a:t>
            </a:r>
          </a:p>
          <a:p>
            <a:r>
              <a:rPr lang="en-US" dirty="0"/>
              <a:t>Religious beliefs </a:t>
            </a:r>
          </a:p>
          <a:p>
            <a:r>
              <a:rPr lang="en-US" dirty="0"/>
              <a:t>Training and experience in the field </a:t>
            </a:r>
          </a:p>
          <a:p>
            <a:r>
              <a:rPr lang="en-US" dirty="0"/>
              <a:t>Cultural background </a:t>
            </a:r>
          </a:p>
          <a:p>
            <a:r>
              <a:rPr lang="en-US" dirty="0"/>
              <a:t>Stigma </a:t>
            </a:r>
          </a:p>
          <a:p>
            <a:r>
              <a:rPr lang="en-US" dirty="0"/>
              <a:t>Does it make me responsible if they die by suicide after talking to me?</a:t>
            </a:r>
          </a:p>
          <a:p>
            <a:r>
              <a:rPr lang="en-US" dirty="0"/>
              <a:t>Talking about uncomfortable related topics like GUNS, SUBSTANCE USE etc.</a:t>
            </a:r>
          </a:p>
          <a:p>
            <a:r>
              <a:rPr lang="en-US" dirty="0"/>
              <a:t>Other?</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a:t>
            </a:r>
            <a:r>
              <a:rPr lang="en-US" sz="1100" dirty="0">
                <a:hlinkClick r:id="rId2"/>
              </a:rPr>
              <a:t>https://northernlighthealth.org/getattachment/Locations/Acadia-Hospital/News-Events/Events/2019-Acadia-Ethics-Conference/Afternoon-Presentation-Suicide-Assessment.pdf.aspx?lang=en-US</a:t>
            </a:r>
            <a:r>
              <a:rPr lang="en-US" sz="1100" dirty="0"/>
              <a:t> </a:t>
            </a:r>
          </a:p>
        </p:txBody>
      </p:sp>
    </p:spTree>
    <p:extLst>
      <p:ext uri="{BB962C8B-B14F-4D97-AF65-F5344CB8AC3E}">
        <p14:creationId xmlns:p14="http://schemas.microsoft.com/office/powerpoint/2010/main" val="369284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influence </a:t>
            </a:r>
            <a:r>
              <a:rPr lang="en-US" dirty="0">
                <a:solidFill>
                  <a:schemeClr val="accent6"/>
                </a:solidFill>
              </a:rPr>
              <a:t>their</a:t>
            </a:r>
            <a:r>
              <a:rPr lang="en-US" dirty="0"/>
              <a:t> discomfort with discussing </a:t>
            </a:r>
            <a:r>
              <a:rPr lang="en-US" dirty="0">
                <a:solidFill>
                  <a:schemeClr val="accent6"/>
                </a:solidFill>
              </a:rPr>
              <a:t>their</a:t>
            </a:r>
            <a:r>
              <a:rPr lang="en-US" dirty="0"/>
              <a:t> suicidality: </a:t>
            </a:r>
          </a:p>
        </p:txBody>
      </p:sp>
      <p:sp>
        <p:nvSpPr>
          <p:cNvPr id="3" name="Content Placeholder 2"/>
          <p:cNvSpPr>
            <a:spLocks noGrp="1"/>
          </p:cNvSpPr>
          <p:nvPr>
            <p:ph idx="1"/>
          </p:nvPr>
        </p:nvSpPr>
        <p:spPr/>
        <p:txBody>
          <a:bodyPr>
            <a:normAutofit lnSpcReduction="10000"/>
          </a:bodyPr>
          <a:lstStyle/>
          <a:p>
            <a:r>
              <a:rPr lang="en-US" dirty="0"/>
              <a:t>Personal and family history </a:t>
            </a:r>
          </a:p>
          <a:p>
            <a:r>
              <a:rPr lang="en-US" dirty="0"/>
              <a:t>Regional and community values </a:t>
            </a:r>
          </a:p>
          <a:p>
            <a:r>
              <a:rPr lang="en-US" dirty="0"/>
              <a:t>Religious beliefs </a:t>
            </a:r>
          </a:p>
          <a:p>
            <a:r>
              <a:rPr lang="en-US" dirty="0"/>
              <a:t>Cultural background </a:t>
            </a:r>
          </a:p>
          <a:p>
            <a:r>
              <a:rPr lang="en-US" dirty="0"/>
              <a:t>Membership in an oppressed group </a:t>
            </a:r>
          </a:p>
          <a:p>
            <a:r>
              <a:rPr lang="en-US" dirty="0"/>
              <a:t>Personality and education </a:t>
            </a:r>
          </a:p>
          <a:p>
            <a:r>
              <a:rPr lang="en-US" dirty="0"/>
              <a:t>Gender </a:t>
            </a:r>
          </a:p>
          <a:p>
            <a:r>
              <a:rPr lang="en-US" dirty="0"/>
              <a:t>STIGMA </a:t>
            </a:r>
          </a:p>
          <a:p>
            <a:r>
              <a:rPr lang="en-US" dirty="0"/>
              <a:t>Other</a:t>
            </a:r>
          </a:p>
        </p:txBody>
      </p:sp>
      <p:sp>
        <p:nvSpPr>
          <p:cNvPr id="4" name="TextBox 3"/>
          <p:cNvSpPr txBox="1"/>
          <p:nvPr/>
        </p:nvSpPr>
        <p:spPr>
          <a:xfrm>
            <a:off x="792331"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a:t>
            </a:r>
            <a:r>
              <a:rPr lang="en-US" sz="1100" dirty="0">
                <a:hlinkClick r:id="rId2"/>
              </a:rPr>
              <a:t>https://northernlighthealth.org/getattachment/Locations/Acadia-Hospital/News-Events/Events/2019-Acadia-Ethics-Conference/Afternoon-Presentation-Suicide-Assessment.pdf.aspx?lang=en-US</a:t>
            </a:r>
            <a:r>
              <a:rPr lang="en-US" sz="1100" dirty="0"/>
              <a:t> </a:t>
            </a:r>
          </a:p>
        </p:txBody>
      </p:sp>
    </p:spTree>
    <p:extLst>
      <p:ext uri="{BB962C8B-B14F-4D97-AF65-F5344CB8AC3E}">
        <p14:creationId xmlns:p14="http://schemas.microsoft.com/office/powerpoint/2010/main" val="223543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D036D0D5-3AA0-47FD-A83C-7A06CA2EE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A way to handle trigger warnings is to develop a one-time-only one (opini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70" t="7600" r="7596" b="8063"/>
          <a:stretch/>
        </p:blipFill>
        <p:spPr bwMode="auto">
          <a:xfrm>
            <a:off x="2823098" y="397629"/>
            <a:ext cx="6098959" cy="607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2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36D0D5-3AA0-47FD-A83C-7A06CA2EE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3FF0025-03AB-4126-9E23-1B4F2D4B17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3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149C42-FAD2-4559-80A1-B6E921D04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024" y="480060"/>
            <a:ext cx="7851378" cy="5888534"/>
          </a:xfrm>
          <a:prstGeom prst="rect">
            <a:avLst/>
          </a:prstGeom>
        </p:spPr>
      </p:pic>
    </p:spTree>
    <p:extLst>
      <p:ext uri="{BB962C8B-B14F-4D97-AF65-F5344CB8AC3E}">
        <p14:creationId xmlns:p14="http://schemas.microsoft.com/office/powerpoint/2010/main" val="169090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Where’s the ethical dilemma(s)?</a:t>
            </a:r>
            <a:br>
              <a:rPr lang="en-US" dirty="0"/>
            </a:br>
            <a:r>
              <a:rPr lang="en-US" dirty="0"/>
              <a:t>How’d we get here?</a:t>
            </a:r>
          </a:p>
        </p:txBody>
      </p:sp>
      <p:sp>
        <p:nvSpPr>
          <p:cNvPr id="3" name="Content Placeholder 2"/>
          <p:cNvSpPr>
            <a:spLocks noGrp="1"/>
          </p:cNvSpPr>
          <p:nvPr>
            <p:ph idx="1"/>
          </p:nvPr>
        </p:nvSpPr>
        <p:spPr>
          <a:xfrm>
            <a:off x="1143000" y="2231472"/>
            <a:ext cx="9872871" cy="3864528"/>
          </a:xfrm>
        </p:spPr>
        <p:txBody>
          <a:bodyPr/>
          <a:lstStyle/>
          <a:p>
            <a:r>
              <a:rPr lang="en-US" dirty="0"/>
              <a:t>Philosophical attitudes on suicide vary:</a:t>
            </a:r>
          </a:p>
          <a:p>
            <a:r>
              <a:rPr lang="en-US" dirty="0">
                <a:solidFill>
                  <a:schemeClr val="accent6"/>
                </a:solidFill>
              </a:rPr>
              <a:t>Moralistic Perspective</a:t>
            </a:r>
            <a:r>
              <a:rPr lang="en-US" dirty="0"/>
              <a:t>: Suicide is always wrong/unacceptable</a:t>
            </a:r>
          </a:p>
          <a:p>
            <a:r>
              <a:rPr lang="en-US" dirty="0">
                <a:solidFill>
                  <a:schemeClr val="accent6"/>
                </a:solidFill>
              </a:rPr>
              <a:t>Libertarian Perspective</a:t>
            </a:r>
            <a:r>
              <a:rPr lang="en-US" dirty="0"/>
              <a:t>: Emphasize the freedom of choice </a:t>
            </a:r>
          </a:p>
          <a:p>
            <a:r>
              <a:rPr lang="en-US" dirty="0">
                <a:solidFill>
                  <a:schemeClr val="accent6"/>
                </a:solidFill>
              </a:rPr>
              <a:t>Relativist approaches</a:t>
            </a:r>
            <a:r>
              <a:rPr lang="en-US" dirty="0"/>
              <a:t>: “it depends” - context matters</a:t>
            </a:r>
            <a:br>
              <a:rPr lang="en-US" dirty="0"/>
            </a:br>
            <a:endParaRPr lang="en-US" dirty="0"/>
          </a:p>
          <a:p>
            <a:pPr marL="45720" indent="0" algn="r">
              <a:buNone/>
            </a:pPr>
            <a:r>
              <a:rPr lang="en-US" b="1" dirty="0">
                <a:solidFill>
                  <a:srgbClr val="7030A0"/>
                </a:solidFill>
              </a:rPr>
              <a:t>Attitudes may vary even in the same person </a:t>
            </a:r>
          </a:p>
          <a:p>
            <a:pPr marL="45720" indent="0" algn="r">
              <a:buNone/>
            </a:pPr>
            <a:r>
              <a:rPr lang="en-US" b="1" dirty="0">
                <a:solidFill>
                  <a:srgbClr val="7030A0"/>
                </a:solidFill>
              </a:rPr>
              <a:t>given different circumstances.</a:t>
            </a:r>
          </a:p>
          <a:p>
            <a:pPr marL="45720" indent="0" algn="r">
              <a:buNone/>
            </a:pPr>
            <a:r>
              <a:rPr lang="en-US" b="1" dirty="0">
                <a:solidFill>
                  <a:srgbClr val="7030A0"/>
                </a:solidFill>
              </a:rPr>
              <a:t>Where do you place yourself??</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201316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1712167" cy="5363361"/>
          </a:xfrm>
        </p:spPr>
        <p:txBody>
          <a:bodyPr vert="vert270">
            <a:normAutofit/>
          </a:bodyPr>
          <a:lstStyle/>
          <a:p>
            <a:pPr algn="ctr"/>
            <a:r>
              <a:rPr lang="en-US" sz="5400" dirty="0"/>
              <a:t>Moralistic</a:t>
            </a:r>
            <a:br>
              <a:rPr lang="en-US" sz="5400" dirty="0"/>
            </a:br>
            <a:r>
              <a:rPr lang="en-US" sz="5400" dirty="0"/>
              <a:t> Perspective</a:t>
            </a:r>
          </a:p>
        </p:txBody>
      </p:sp>
      <p:sp>
        <p:nvSpPr>
          <p:cNvPr id="3" name="Content Placeholder 2"/>
          <p:cNvSpPr>
            <a:spLocks noGrp="1"/>
          </p:cNvSpPr>
          <p:nvPr>
            <p:ph idx="1"/>
          </p:nvPr>
        </p:nvSpPr>
        <p:spPr>
          <a:xfrm>
            <a:off x="3144417" y="794157"/>
            <a:ext cx="8181848" cy="5240323"/>
          </a:xfrm>
        </p:spPr>
        <p:txBody>
          <a:bodyPr>
            <a:normAutofit/>
          </a:bodyPr>
          <a:lstStyle/>
          <a:p>
            <a:pPr>
              <a:lnSpc>
                <a:spcPct val="100000"/>
              </a:lnSpc>
            </a:pPr>
            <a:r>
              <a:rPr lang="en-US" dirty="0"/>
              <a:t>Moralistic: Suicide is always wrong/unacceptable.</a:t>
            </a:r>
          </a:p>
          <a:p>
            <a:pPr>
              <a:lnSpc>
                <a:spcPct val="100000"/>
              </a:lnSpc>
            </a:pPr>
            <a:r>
              <a:rPr lang="en-US" dirty="0"/>
              <a:t>We have a moral obligation and a duty to protect life and to prevent suicide. The protection of life constitutes an overriding value and takes precedence in decision-making. </a:t>
            </a:r>
          </a:p>
          <a:p>
            <a:pPr>
              <a:lnSpc>
                <a:spcPct val="100000"/>
              </a:lnSpc>
            </a:pPr>
            <a:r>
              <a:rPr lang="en-US" dirty="0"/>
              <a:t>Reflects historic Puritan and other Christian values </a:t>
            </a:r>
          </a:p>
          <a:p>
            <a:pPr>
              <a:lnSpc>
                <a:spcPct val="100000"/>
              </a:lnSpc>
            </a:pPr>
            <a:r>
              <a:rPr lang="en-US" dirty="0"/>
              <a:t>Manifested into historic laws against suicidal behavior </a:t>
            </a:r>
          </a:p>
          <a:p>
            <a:pPr>
              <a:lnSpc>
                <a:spcPct val="100000"/>
              </a:lnSpc>
            </a:pPr>
            <a:r>
              <a:rPr lang="en-US" dirty="0"/>
              <a:t>Although suicide is now often decriminalized, many countries have some form of Good Samaritan law, which obliges citizens to intervene and save an endangered life. – These laws may be invoked to justify the necessity of stopping suicides by active interventions since they do not distinguish between self-inflicted deaths, accidental deaths, and homicides.</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Retrieved from: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245726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a Moralist Perspective</a:t>
            </a:r>
          </a:p>
        </p:txBody>
      </p:sp>
      <p:sp>
        <p:nvSpPr>
          <p:cNvPr id="3" name="Content Placeholder 2"/>
          <p:cNvSpPr>
            <a:spLocks noGrp="1"/>
          </p:cNvSpPr>
          <p:nvPr>
            <p:ph idx="1"/>
          </p:nvPr>
        </p:nvSpPr>
        <p:spPr>
          <a:xfrm>
            <a:off x="1143000" y="1995944"/>
            <a:ext cx="9872871" cy="3680927"/>
          </a:xfrm>
        </p:spPr>
        <p:txBody>
          <a:bodyPr>
            <a:normAutofit fontScale="92500" lnSpcReduction="20000"/>
          </a:bodyPr>
          <a:lstStyle/>
          <a:p>
            <a:pPr marL="45720" indent="0">
              <a:buNone/>
            </a:pPr>
            <a:r>
              <a:rPr lang="en-US" dirty="0"/>
              <a:t>If someone is deemed to be at "imminent risk" of self-harm:</a:t>
            </a:r>
          </a:p>
          <a:p>
            <a:pPr marL="45720" indent="0">
              <a:buNone/>
            </a:pPr>
            <a:r>
              <a:rPr lang="en-US" dirty="0"/>
              <a:t>Providers/healthcare has the legal right and ethical responsibility to limit autonomy.</a:t>
            </a:r>
          </a:p>
          <a:p>
            <a:pPr marL="45720" indent="0">
              <a:buNone/>
            </a:pPr>
            <a:endParaRPr lang="en-US" sz="1100" dirty="0"/>
          </a:p>
          <a:p>
            <a:r>
              <a:rPr lang="en-US" dirty="0"/>
              <a:t>Protective custody to hold someone to be evaluated</a:t>
            </a:r>
          </a:p>
          <a:p>
            <a:r>
              <a:rPr lang="en-US" dirty="0"/>
              <a:t>Involuntary hospitalization and enforced treatment</a:t>
            </a:r>
          </a:p>
          <a:p>
            <a:r>
              <a:rPr lang="en-US" dirty="0"/>
              <a:t>The limits to confidentiality in order to assess or to prevent harm</a:t>
            </a:r>
          </a:p>
          <a:p>
            <a:pPr marL="45720" indent="0" algn="r">
              <a:buNone/>
            </a:pPr>
            <a:endParaRPr lang="en-US" b="1" dirty="0">
              <a:solidFill>
                <a:srgbClr val="7030A0"/>
              </a:solidFill>
            </a:endParaRPr>
          </a:p>
          <a:p>
            <a:pPr marL="45720" indent="0" algn="r">
              <a:buNone/>
            </a:pPr>
            <a:r>
              <a:rPr lang="en-US" sz="2600" b="1" dirty="0">
                <a:solidFill>
                  <a:srgbClr val="7030A0"/>
                </a:solidFill>
              </a:rPr>
              <a:t>Our legal guidelines have historically been </a:t>
            </a:r>
          </a:p>
          <a:p>
            <a:pPr marL="45720" indent="0" algn="r">
              <a:buNone/>
            </a:pPr>
            <a:r>
              <a:rPr lang="en-US" sz="2600" b="1" dirty="0">
                <a:solidFill>
                  <a:srgbClr val="7030A0"/>
                </a:solidFill>
              </a:rPr>
              <a:t>based on moralistic principles.</a:t>
            </a:r>
            <a:endParaRPr lang="en-US" b="1" dirty="0">
              <a:solidFill>
                <a:srgbClr val="7030A0"/>
              </a:solidFill>
            </a:endParaRP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Retrieved from: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331754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600200" cy="5399314"/>
          </a:xfrm>
        </p:spPr>
        <p:txBody>
          <a:bodyPr vert="vert270">
            <a:noAutofit/>
          </a:bodyPr>
          <a:lstStyle/>
          <a:p>
            <a:pPr algn="ctr"/>
            <a:r>
              <a:rPr lang="en-US" sz="5400" dirty="0"/>
              <a:t>Libertarian Perspective</a:t>
            </a:r>
          </a:p>
        </p:txBody>
      </p:sp>
      <p:sp>
        <p:nvSpPr>
          <p:cNvPr id="3" name="Content Placeholder 2"/>
          <p:cNvSpPr>
            <a:spLocks noGrp="1"/>
          </p:cNvSpPr>
          <p:nvPr>
            <p:ph idx="1"/>
          </p:nvPr>
        </p:nvSpPr>
        <p:spPr>
          <a:xfrm>
            <a:off x="3153747" y="858416"/>
            <a:ext cx="8423060" cy="4901682"/>
          </a:xfrm>
        </p:spPr>
        <p:txBody>
          <a:bodyPr>
            <a:normAutofit/>
          </a:bodyPr>
          <a:lstStyle/>
          <a:p>
            <a:pPr marL="45720" indent="0">
              <a:buNone/>
            </a:pPr>
            <a:r>
              <a:rPr lang="en-US" sz="2800" dirty="0"/>
              <a:t>Emphasizes the freedom of choice by individuals to determine whether or not to live or die. </a:t>
            </a:r>
          </a:p>
          <a:p>
            <a:pPr marL="45720" indent="0">
              <a:buNone/>
            </a:pPr>
            <a:endParaRPr lang="en-US" sz="2800" dirty="0"/>
          </a:p>
          <a:p>
            <a:pPr lvl="2"/>
            <a:r>
              <a:rPr lang="en-US" sz="2800" dirty="0"/>
              <a:t>from a Libertarian point of view there is no specific obligation to intervene and prevent a suicide.</a:t>
            </a:r>
          </a:p>
          <a:p>
            <a:pPr marL="548640" lvl="2" indent="0">
              <a:buNone/>
            </a:pPr>
            <a:endParaRPr lang="en-US" sz="2400" dirty="0">
              <a:solidFill>
                <a:srgbClr val="7030A0"/>
              </a:solidFill>
            </a:endParaRPr>
          </a:p>
          <a:p>
            <a:pPr marL="548640" lvl="2" indent="0">
              <a:buNone/>
            </a:pPr>
            <a:endParaRPr lang="en-US" sz="2400" dirty="0">
              <a:solidFill>
                <a:srgbClr val="7030A0"/>
              </a:solidFill>
            </a:endParaRPr>
          </a:p>
          <a:p>
            <a:pPr marL="45720" indent="0" algn="ctr">
              <a:buNone/>
            </a:pPr>
            <a:r>
              <a:rPr lang="en-US" sz="2400" b="1" dirty="0">
                <a:solidFill>
                  <a:srgbClr val="7030A0"/>
                </a:solidFill>
              </a:rPr>
              <a:t>“Libertarianism typically asserts that the right to suicide is </a:t>
            </a:r>
          </a:p>
          <a:p>
            <a:pPr marL="45720" indent="0" algn="ctr">
              <a:buNone/>
            </a:pPr>
            <a:r>
              <a:rPr lang="en-US" sz="2400" b="1" dirty="0">
                <a:solidFill>
                  <a:srgbClr val="7030A0"/>
                </a:solidFill>
              </a:rPr>
              <a:t>a right of noninterference, that others are morally barred from</a:t>
            </a:r>
          </a:p>
          <a:p>
            <a:pPr marL="45720" indent="0" algn="ctr">
              <a:buNone/>
            </a:pPr>
            <a:r>
              <a:rPr lang="en-US" sz="2400" b="1" dirty="0">
                <a:solidFill>
                  <a:srgbClr val="7030A0"/>
                </a:solidFill>
              </a:rPr>
              <a:t> interfering with suicidal behavior.”</a:t>
            </a:r>
          </a:p>
          <a:p>
            <a:pPr marL="548640" lvl="2" indent="0" algn="ctr">
              <a:buNone/>
            </a:pPr>
            <a:r>
              <a:rPr lang="en-US" sz="1600" b="1" dirty="0">
                <a:solidFill>
                  <a:srgbClr val="7030A0"/>
                </a:solidFill>
              </a:rPr>
              <a:t>Jean Marion, 2011</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66702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637522" cy="5486400"/>
          </a:xfrm>
        </p:spPr>
        <p:txBody>
          <a:bodyPr vert="vert270">
            <a:noAutofit/>
          </a:bodyPr>
          <a:lstStyle/>
          <a:p>
            <a:pPr algn="ctr"/>
            <a:r>
              <a:rPr lang="en-US" sz="5400" dirty="0"/>
              <a:t>Relativist</a:t>
            </a:r>
            <a:br>
              <a:rPr lang="en-US" sz="5400" dirty="0"/>
            </a:br>
            <a:r>
              <a:rPr lang="en-US" sz="5400" dirty="0"/>
              <a:t> Perspective</a:t>
            </a:r>
          </a:p>
        </p:txBody>
      </p:sp>
      <p:sp>
        <p:nvSpPr>
          <p:cNvPr id="3" name="Content Placeholder 2"/>
          <p:cNvSpPr>
            <a:spLocks noGrp="1"/>
          </p:cNvSpPr>
          <p:nvPr>
            <p:ph idx="1"/>
          </p:nvPr>
        </p:nvSpPr>
        <p:spPr>
          <a:xfrm>
            <a:off x="3433665" y="858416"/>
            <a:ext cx="7582206" cy="5237584"/>
          </a:xfrm>
        </p:spPr>
        <p:txBody>
          <a:bodyPr>
            <a:normAutofit/>
          </a:bodyPr>
          <a:lstStyle/>
          <a:p>
            <a:pPr marL="45720" indent="0">
              <a:buNone/>
            </a:pPr>
            <a:r>
              <a:rPr lang="en-US" dirty="0"/>
              <a:t>Based upon either contemporary situational and cultural variables or the anticipated consequences of action or inaction.  </a:t>
            </a:r>
          </a:p>
          <a:p>
            <a:pPr marL="45720" indent="0">
              <a:buNone/>
            </a:pPr>
            <a:r>
              <a:rPr lang="en-US" b="1" dirty="0">
                <a:solidFill>
                  <a:schemeClr val="accent6"/>
                </a:solidFill>
              </a:rPr>
              <a:t>“It Depends” </a:t>
            </a:r>
          </a:p>
          <a:p>
            <a:r>
              <a:rPr lang="en-US" dirty="0"/>
              <a:t>People generally find the suicide of an elderly person to be  more "acceptable" than the suicide of a young person </a:t>
            </a:r>
          </a:p>
          <a:p>
            <a:r>
              <a:rPr lang="en-US" dirty="0"/>
              <a:t>Suicide is generally more accepted when the person is suffering from a painful terminal illness or a progressive chronic illness than for an otherwise healthy person. (what about mental health?) </a:t>
            </a:r>
          </a:p>
          <a:p>
            <a:r>
              <a:rPr lang="en-US" b="1" dirty="0">
                <a:solidFill>
                  <a:srgbClr val="7030A0"/>
                </a:solidFill>
              </a:rPr>
              <a:t>Common theme</a:t>
            </a:r>
            <a:r>
              <a:rPr lang="en-US" dirty="0"/>
              <a:t>: That the obligation to protect life varies depending upon an analysis of the situation.</a:t>
            </a:r>
          </a:p>
          <a:p>
            <a:r>
              <a:rPr lang="en-US" dirty="0"/>
              <a:t>Places both more burden and more freedom on the individual.</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103690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4990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DC42C2-6B58-404C-B339-2C72808A5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887956-D82B-491F-8922-18E82C9798E3}"/>
              </a:ext>
            </a:extLst>
          </p:cNvPr>
          <p:cNvSpPr>
            <a:spLocks noGrp="1"/>
          </p:cNvSpPr>
          <p:nvPr>
            <p:ph type="title"/>
          </p:nvPr>
        </p:nvSpPr>
        <p:spPr>
          <a:xfrm>
            <a:off x="4441783" y="609600"/>
            <a:ext cx="6693061" cy="1356360"/>
          </a:xfrm>
        </p:spPr>
        <p:txBody>
          <a:bodyPr>
            <a:normAutofit/>
          </a:bodyPr>
          <a:lstStyle/>
          <a:p>
            <a:r>
              <a:rPr lang="en-US">
                <a:solidFill>
                  <a:srgbClr val="FFFFFF"/>
                </a:solidFill>
              </a:rPr>
              <a:t>DISCLOSURE STATEMENT</a:t>
            </a:r>
          </a:p>
        </p:txBody>
      </p:sp>
      <p:pic>
        <p:nvPicPr>
          <p:cNvPr id="1026" name="Picture 2" descr="42 Sad Businesswoman With Empty Pockets Stock Photos, Pictures &amp;  Royalty-Free Images - iStock"/>
          <p:cNvPicPr>
            <a:picLocks noChangeAspect="1" noChangeArrowheads="1"/>
          </p:cNvPicPr>
          <p:nvPr/>
        </p:nvPicPr>
        <p:blipFill rotWithShape="1">
          <a:blip r:embed="rId3">
            <a:extLst>
              <a:ext uri="{28A0092B-C50C-407E-A947-70E740481C1C}">
                <a14:useLocalDpi xmlns:a14="http://schemas.microsoft.com/office/drawing/2010/main" val="0"/>
              </a:ext>
            </a:extLst>
          </a:blip>
          <a:srcRect l="37022" r="24810" b="-2"/>
          <a:stretch/>
        </p:blipFill>
        <p:spPr bwMode="auto">
          <a:xfrm>
            <a:off x="232861"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319D22-50CD-4D43-8271-B3F066C06FFE}"/>
              </a:ext>
            </a:extLst>
          </p:cNvPr>
          <p:cNvSpPr>
            <a:spLocks noGrp="1"/>
          </p:cNvSpPr>
          <p:nvPr>
            <p:ph idx="1"/>
          </p:nvPr>
        </p:nvSpPr>
        <p:spPr>
          <a:xfrm>
            <a:off x="4441783" y="2057400"/>
            <a:ext cx="6693061" cy="4038600"/>
          </a:xfrm>
        </p:spPr>
        <p:txBody>
          <a:bodyPr>
            <a:normAutofit/>
          </a:bodyPr>
          <a:lstStyle/>
          <a:p>
            <a:endParaRPr lang="en-US">
              <a:solidFill>
                <a:srgbClr val="FFFFFF"/>
              </a:solidFill>
            </a:endParaRPr>
          </a:p>
          <a:p>
            <a:pPr marL="0" indent="0">
              <a:buNone/>
            </a:pPr>
            <a:r>
              <a:rPr lang="en-US">
                <a:solidFill>
                  <a:srgbClr val="FFFFFF"/>
                </a:solidFill>
              </a:rPr>
              <a:t>We have no actual or potential conflicts of interest </a:t>
            </a:r>
          </a:p>
          <a:p>
            <a:pPr marL="0" indent="0">
              <a:buNone/>
            </a:pPr>
            <a:r>
              <a:rPr lang="en-US">
                <a:solidFill>
                  <a:srgbClr val="FFFFFF"/>
                </a:solidFill>
              </a:rPr>
              <a:t>to report in relation to this presentation.</a:t>
            </a:r>
          </a:p>
          <a:p>
            <a:pPr marL="0" indent="0">
              <a:buNone/>
            </a:pPr>
            <a:endParaRPr lang="en-US">
              <a:solidFill>
                <a:srgbClr val="FFFFFF"/>
              </a:solidFill>
            </a:endParaRPr>
          </a:p>
          <a:p>
            <a:pPr marL="0" indent="0">
              <a:buNone/>
            </a:pPr>
            <a:r>
              <a:rPr lang="en-US">
                <a:solidFill>
                  <a:srgbClr val="FFFFFF"/>
                </a:solidFill>
              </a:rPr>
              <a:t>Wendy Linderholm, PsyD</a:t>
            </a:r>
          </a:p>
          <a:p>
            <a:pPr marL="0" indent="0">
              <a:buNone/>
            </a:pPr>
            <a:r>
              <a:rPr lang="en-US">
                <a:solidFill>
                  <a:srgbClr val="FFFFFF"/>
                </a:solidFill>
              </a:rPr>
              <a:t>Jessica B. McClintock, PhD</a:t>
            </a:r>
          </a:p>
          <a:p>
            <a:pPr marL="0" indent="0">
              <a:buNone/>
            </a:pPr>
            <a:r>
              <a:rPr lang="en-US">
                <a:solidFill>
                  <a:srgbClr val="FFFFFF"/>
                </a:solidFill>
              </a:rPr>
              <a:t>Barbara C. Ackerman, PhD</a:t>
            </a:r>
          </a:p>
          <a:p>
            <a:endParaRPr lang="en-US">
              <a:solidFill>
                <a:srgbClr val="FFFFFF"/>
              </a:solidFill>
            </a:endParaRPr>
          </a:p>
        </p:txBody>
      </p:sp>
      <p:sp>
        <p:nvSpPr>
          <p:cNvPr id="73" name="Rectangle 72">
            <a:extLst>
              <a:ext uri="{FF2B5EF4-FFF2-40B4-BE49-F238E27FC236}">
                <a16:creationId xmlns:a16="http://schemas.microsoft.com/office/drawing/2014/main" id="{FCF82941-5589-49BF-B6B1-76122B2D0E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816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 Depends” ??</a:t>
            </a:r>
          </a:p>
        </p:txBody>
      </p:sp>
      <p:sp>
        <p:nvSpPr>
          <p:cNvPr id="3" name="Content Placeholder 2"/>
          <p:cNvSpPr>
            <a:spLocks noGrp="1"/>
          </p:cNvSpPr>
          <p:nvPr>
            <p:ph idx="1"/>
          </p:nvPr>
        </p:nvSpPr>
        <p:spPr/>
        <p:txBody>
          <a:bodyPr>
            <a:normAutofit/>
          </a:bodyPr>
          <a:lstStyle/>
          <a:p>
            <a:pPr marL="274320" lvl="1" indent="0">
              <a:buNone/>
            </a:pPr>
            <a:r>
              <a:rPr lang="en-US" sz="2400" dirty="0"/>
              <a:t>Is suicide always suicide?</a:t>
            </a:r>
          </a:p>
          <a:p>
            <a:pPr lvl="2"/>
            <a:r>
              <a:rPr lang="en-US" sz="2000" dirty="0"/>
              <a:t>Terminal illness</a:t>
            </a:r>
          </a:p>
          <a:p>
            <a:pPr lvl="2"/>
            <a:r>
              <a:rPr lang="en-US" sz="2000" dirty="0"/>
              <a:t>Chronic intractable mental illness </a:t>
            </a:r>
          </a:p>
          <a:p>
            <a:pPr lvl="2"/>
            <a:r>
              <a:rPr lang="en-US" sz="2000" dirty="0"/>
              <a:t>Chronic intractable pain </a:t>
            </a:r>
          </a:p>
          <a:p>
            <a:pPr lvl="2"/>
            <a:r>
              <a:rPr lang="en-US" sz="2000" dirty="0"/>
              <a:t>Alzheimer's and fear of loss of self </a:t>
            </a:r>
          </a:p>
          <a:p>
            <a:pPr lvl="2"/>
            <a:r>
              <a:rPr lang="en-US" sz="2000" dirty="0"/>
              <a:t>What if the patient is a minor or incapacitated adult? </a:t>
            </a:r>
          </a:p>
          <a:p>
            <a:pPr lvl="2"/>
            <a:r>
              <a:rPr lang="en-US" sz="2000" dirty="0"/>
              <a:t>When is someone unable to give consent? </a:t>
            </a:r>
          </a:p>
          <a:p>
            <a:pPr lvl="2"/>
            <a:r>
              <a:rPr lang="en-US" sz="2000" dirty="0"/>
              <a:t>Intoxicated? </a:t>
            </a:r>
          </a:p>
          <a:p>
            <a:pPr lvl="2"/>
            <a:r>
              <a:rPr lang="en-US" sz="2000" dirty="0"/>
              <a:t>Delusional or command hallucinations? </a:t>
            </a:r>
          </a:p>
          <a:p>
            <a:pPr lvl="2"/>
            <a:r>
              <a:rPr lang="en-US" sz="2000" dirty="0"/>
              <a:t>Delirium? </a:t>
            </a:r>
          </a:p>
          <a:p>
            <a:pPr lvl="2"/>
            <a:r>
              <a:rPr lang="en-US" sz="2000" dirty="0"/>
              <a:t>In acute pain?</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46280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Prevention = Ethical Landmines!</a:t>
            </a:r>
          </a:p>
        </p:txBody>
      </p:sp>
      <p:sp>
        <p:nvSpPr>
          <p:cNvPr id="3" name="Content Placeholder 2"/>
          <p:cNvSpPr>
            <a:spLocks noGrp="1"/>
          </p:cNvSpPr>
          <p:nvPr>
            <p:ph idx="1"/>
          </p:nvPr>
        </p:nvSpPr>
        <p:spPr/>
        <p:txBody>
          <a:bodyPr>
            <a:normAutofit/>
          </a:bodyPr>
          <a:lstStyle/>
          <a:p>
            <a:r>
              <a:rPr lang="en-US" sz="2400" dirty="0"/>
              <a:t>Generally, a suicidal crisis is both transient and treatable.</a:t>
            </a:r>
          </a:p>
          <a:p>
            <a:r>
              <a:rPr lang="en-US" sz="2400" dirty="0"/>
              <a:t>90% or more of the people who attempt suicide do not go on to die by suicide.</a:t>
            </a:r>
          </a:p>
          <a:p>
            <a:r>
              <a:rPr lang="en-US" sz="2400" dirty="0"/>
              <a:t>Can suicide be a rational act?  Under what circumstances? Who decides?</a:t>
            </a:r>
          </a:p>
          <a:p>
            <a:r>
              <a:rPr lang="en-US" sz="2400" dirty="0"/>
              <a:t> Emergent intervention may include actions: </a:t>
            </a:r>
          </a:p>
          <a:p>
            <a:pPr lvl="2"/>
            <a:r>
              <a:rPr lang="en-US" sz="2200" dirty="0"/>
              <a:t>taken without the individual’s consent </a:t>
            </a:r>
          </a:p>
          <a:p>
            <a:pPr lvl="2"/>
            <a:r>
              <a:rPr lang="en-US" sz="2200" dirty="0"/>
              <a:t>which limit a person’s freedom </a:t>
            </a:r>
          </a:p>
          <a:p>
            <a:pPr lvl="2"/>
            <a:r>
              <a:rPr lang="en-US" sz="2200" dirty="0"/>
              <a:t>Often feel and are disempowering</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Retrieved from: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249407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778" y="950052"/>
            <a:ext cx="9872871" cy="4939020"/>
          </a:xfrm>
        </p:spPr>
        <p:txBody>
          <a:bodyPr>
            <a:normAutofit lnSpcReduction="10000"/>
          </a:bodyPr>
          <a:lstStyle/>
          <a:p>
            <a:pPr marL="45720" indent="0" algn="ctr">
              <a:buNone/>
            </a:pPr>
            <a:r>
              <a:rPr lang="en-US" sz="3600" b="1" dirty="0">
                <a:solidFill>
                  <a:schemeClr val="accent6"/>
                </a:solidFill>
              </a:rPr>
              <a:t>Two conflicting ethical imperatives: </a:t>
            </a:r>
          </a:p>
          <a:p>
            <a:pPr marL="45720" indent="0" algn="ctr">
              <a:buNone/>
            </a:pPr>
            <a:endParaRPr lang="en-US" sz="3600" dirty="0"/>
          </a:p>
          <a:p>
            <a:pPr marL="45720" indent="0" algn="ctr">
              <a:buNone/>
            </a:pPr>
            <a:r>
              <a:rPr lang="en-US" sz="3600" dirty="0"/>
              <a:t>The right of a person to autonomous choice</a:t>
            </a:r>
          </a:p>
          <a:p>
            <a:pPr marL="45720" indent="0" algn="ctr">
              <a:buNone/>
            </a:pPr>
            <a:endParaRPr lang="en-US" sz="2800" dirty="0"/>
          </a:p>
          <a:p>
            <a:pPr marL="45720" indent="0" algn="ctr">
              <a:buNone/>
            </a:pPr>
            <a:r>
              <a:rPr lang="en-US" sz="3600" dirty="0"/>
              <a:t>Versus</a:t>
            </a:r>
          </a:p>
          <a:p>
            <a:pPr marL="45720" indent="0" algn="ctr">
              <a:buNone/>
            </a:pPr>
            <a:endParaRPr lang="en-US" sz="2800" dirty="0"/>
          </a:p>
          <a:p>
            <a:pPr marL="45720" indent="0" algn="ctr">
              <a:buNone/>
            </a:pPr>
            <a:r>
              <a:rPr lang="en-US" sz="3600" dirty="0"/>
              <a:t>The need to protect vulnerable people </a:t>
            </a:r>
          </a:p>
          <a:p>
            <a:pPr marL="45720" indent="0" algn="ctr">
              <a:buNone/>
            </a:pPr>
            <a:r>
              <a:rPr lang="en-US" sz="3600" dirty="0"/>
              <a:t>(do no harm)</a:t>
            </a:r>
          </a:p>
        </p:txBody>
      </p:sp>
      <p:sp>
        <p:nvSpPr>
          <p:cNvPr id="5" name="TextBox 4"/>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Retrieved from: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114403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a Suicidal Crisis – aspects that complicate this even further</a:t>
            </a:r>
          </a:p>
        </p:txBody>
      </p:sp>
      <p:sp>
        <p:nvSpPr>
          <p:cNvPr id="3" name="Content Placeholder 2"/>
          <p:cNvSpPr>
            <a:spLocks noGrp="1"/>
          </p:cNvSpPr>
          <p:nvPr>
            <p:ph idx="1"/>
          </p:nvPr>
        </p:nvSpPr>
        <p:spPr>
          <a:xfrm>
            <a:off x="1145649" y="2272843"/>
            <a:ext cx="9872871" cy="4038600"/>
          </a:xfrm>
        </p:spPr>
        <p:txBody>
          <a:bodyPr/>
          <a:lstStyle/>
          <a:p>
            <a:r>
              <a:rPr lang="en-US" dirty="0"/>
              <a:t>Time is, or seems, critical</a:t>
            </a:r>
          </a:p>
          <a:p>
            <a:r>
              <a:rPr lang="en-US" dirty="0"/>
              <a:t>Emotions often run high</a:t>
            </a:r>
          </a:p>
          <a:p>
            <a:r>
              <a:rPr lang="en-US" dirty="0"/>
              <a:t>Risk of harm is real and may be imminent</a:t>
            </a:r>
          </a:p>
          <a:p>
            <a:r>
              <a:rPr lang="en-US" dirty="0"/>
              <a:t>Context plays a factor</a:t>
            </a:r>
          </a:p>
          <a:p>
            <a:r>
              <a:rPr lang="en-US" dirty="0"/>
              <a:t>We all have feelings, attitudes and needs; the suicidal person and the professionals.  </a:t>
            </a:r>
          </a:p>
          <a:p>
            <a:pPr marL="45720" indent="0">
              <a:buNone/>
            </a:pPr>
            <a:r>
              <a:rPr lang="en-US" dirty="0"/>
              <a:t>	</a:t>
            </a:r>
            <a:r>
              <a:rPr lang="en-US" dirty="0">
                <a:solidFill>
                  <a:schemeClr val="accent6"/>
                </a:solidFill>
              </a:rPr>
              <a:t>They may not be congruent!</a:t>
            </a:r>
          </a:p>
        </p:txBody>
      </p:sp>
      <p:sp>
        <p:nvSpPr>
          <p:cNvPr id="4" name="TextBox 3"/>
          <p:cNvSpPr txBox="1"/>
          <p:nvPr/>
        </p:nvSpPr>
        <p:spPr>
          <a:xfrm>
            <a:off x="755009" y="6096000"/>
            <a:ext cx="10821798" cy="430887"/>
          </a:xfrm>
          <a:prstGeom prst="rect">
            <a:avLst/>
          </a:prstGeom>
          <a:noFill/>
        </p:spPr>
        <p:txBody>
          <a:bodyPr wrap="square" rtlCol="0">
            <a:spAutoFit/>
          </a:bodyPr>
          <a:lstStyle/>
          <a:p>
            <a:r>
              <a:rPr lang="en-US" sz="1100" dirty="0"/>
              <a:t>Used with permission from: Marley, G. (2019) Ethical Issues in Suicide Prevention and Management. Retrieved from: https://northernlighthealth.org/getattachment/Locations/Acadia-Hospital/News-Events/Events/2019-Acadia-Ethics-Conference/Afternoon-Presentation-Suicide-Assessment.pdf.aspx?lang=en-US</a:t>
            </a:r>
          </a:p>
        </p:txBody>
      </p:sp>
    </p:spTree>
    <p:extLst>
      <p:ext uri="{BB962C8B-B14F-4D97-AF65-F5344CB8AC3E}">
        <p14:creationId xmlns:p14="http://schemas.microsoft.com/office/powerpoint/2010/main" val="144902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5554" y="2273416"/>
            <a:ext cx="2648824" cy="2490131"/>
          </a:xfrm>
          <a:ln w="28575">
            <a:solidFill>
              <a:schemeClr val="accent1"/>
            </a:solidFill>
          </a:ln>
        </p:spPr>
        <p:txBody>
          <a:bodyPr/>
          <a:lstStyle/>
          <a:p>
            <a:r>
              <a:rPr lang="en-US" dirty="0"/>
              <a:t>Suicide Screening</a:t>
            </a:r>
          </a:p>
        </p:txBody>
      </p:sp>
      <p:sp>
        <p:nvSpPr>
          <p:cNvPr id="3" name="Content Placeholder 2"/>
          <p:cNvSpPr>
            <a:spLocks noGrp="1"/>
          </p:cNvSpPr>
          <p:nvPr>
            <p:ph idx="1"/>
          </p:nvPr>
        </p:nvSpPr>
        <p:spPr>
          <a:xfrm>
            <a:off x="4320737" y="1896799"/>
            <a:ext cx="6854932" cy="3243363"/>
          </a:xfrm>
        </p:spPr>
        <p:txBody>
          <a:bodyPr>
            <a:normAutofit fontScale="92500" lnSpcReduction="10000"/>
          </a:bodyPr>
          <a:lstStyle/>
          <a:p>
            <a:r>
              <a:rPr lang="en-US" sz="2800" dirty="0"/>
              <a:t>ASQ – Ask Suicide-Screening Questions – NIMH toolkit</a:t>
            </a:r>
          </a:p>
          <a:p>
            <a:pPr marL="45720" indent="0">
              <a:buNone/>
            </a:pPr>
            <a:endParaRPr lang="en-US" sz="2800" dirty="0"/>
          </a:p>
          <a:p>
            <a:r>
              <a:rPr lang="en-US" sz="2800" dirty="0"/>
              <a:t>PHQ-9</a:t>
            </a:r>
          </a:p>
          <a:p>
            <a:pPr marL="45720" indent="0">
              <a:buNone/>
            </a:pPr>
            <a:endParaRPr lang="en-US" sz="2800" dirty="0"/>
          </a:p>
          <a:p>
            <a:r>
              <a:rPr lang="en-US" sz="2800" dirty="0"/>
              <a:t>Suicide Prevention Resource Center  </a:t>
            </a:r>
            <a:r>
              <a:rPr lang="en-US" sz="2800" dirty="0">
                <a:hlinkClick r:id="rId2"/>
              </a:rPr>
              <a:t>http://www.sprc.org/settings/primary-care</a:t>
            </a:r>
            <a:r>
              <a:rPr lang="en-US" sz="2800" dirty="0"/>
              <a:t> </a:t>
            </a:r>
          </a:p>
        </p:txBody>
      </p:sp>
    </p:spTree>
    <p:extLst>
      <p:ext uri="{BB962C8B-B14F-4D97-AF65-F5344CB8AC3E}">
        <p14:creationId xmlns:p14="http://schemas.microsoft.com/office/powerpoint/2010/main" val="19224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26155" y="609600"/>
            <a:ext cx="5144993" cy="1356360"/>
          </a:xfrm>
        </p:spPr>
        <p:txBody>
          <a:bodyPr>
            <a:normAutofit/>
          </a:bodyPr>
          <a:lstStyle/>
          <a:p>
            <a:r>
              <a:rPr lang="en-US" sz="3200" dirty="0"/>
              <a:t>ASQ – Suicide Screening Tool</a:t>
            </a:r>
          </a:p>
        </p:txBody>
      </p:sp>
      <p:pic>
        <p:nvPicPr>
          <p:cNvPr id="6" name="Picture 5"/>
          <p:cNvPicPr>
            <a:picLocks noChangeAspect="1"/>
          </p:cNvPicPr>
          <p:nvPr/>
        </p:nvPicPr>
        <p:blipFill>
          <a:blip r:embed="rId2"/>
          <a:stretch>
            <a:fillRect/>
          </a:stretch>
        </p:blipFill>
        <p:spPr>
          <a:xfrm>
            <a:off x="984921" y="243840"/>
            <a:ext cx="4884033" cy="6261582"/>
          </a:xfrm>
          <a:prstGeom prst="rect">
            <a:avLst/>
          </a:prstGeom>
        </p:spPr>
      </p:pic>
      <p:sp>
        <p:nvSpPr>
          <p:cNvPr id="3" name="Content Placeholder 2"/>
          <p:cNvSpPr>
            <a:spLocks noGrp="1"/>
          </p:cNvSpPr>
          <p:nvPr>
            <p:ph idx="1"/>
          </p:nvPr>
        </p:nvSpPr>
        <p:spPr>
          <a:xfrm>
            <a:off x="6802017" y="2043404"/>
            <a:ext cx="4669131" cy="4052596"/>
          </a:xfrm>
        </p:spPr>
        <p:txBody>
          <a:bodyPr>
            <a:normAutofit/>
          </a:bodyPr>
          <a:lstStyle/>
          <a:p>
            <a:r>
              <a:rPr lang="en-US" sz="1600" dirty="0">
                <a:hlinkClick r:id="rId3"/>
              </a:rPr>
              <a:t>https://www.nimh.nih.gov/research/research-conducted-at-nimh/asq-toolkit-materials/index.shtml</a:t>
            </a:r>
            <a:endParaRPr lang="en-US" sz="1600" dirty="0"/>
          </a:p>
          <a:p>
            <a:r>
              <a:rPr lang="en-US" sz="1600" dirty="0"/>
              <a:t>Available in these language translations:</a:t>
            </a:r>
          </a:p>
          <a:p>
            <a:endParaRPr lang="en-US" sz="1600" dirty="0"/>
          </a:p>
        </p:txBody>
      </p:sp>
      <p:sp>
        <p:nvSpPr>
          <p:cNvPr id="7" name="TextBox 6"/>
          <p:cNvSpPr txBox="1"/>
          <p:nvPr/>
        </p:nvSpPr>
        <p:spPr>
          <a:xfrm>
            <a:off x="7986567" y="3147903"/>
            <a:ext cx="2484598" cy="2554545"/>
          </a:xfrm>
          <a:prstGeom prst="rect">
            <a:avLst/>
          </a:prstGeom>
          <a:noFill/>
        </p:spPr>
        <p:txBody>
          <a:bodyPr wrap="square" numCol="2" rtlCol="0">
            <a:spAutoFit/>
          </a:bodyPr>
          <a:lstStyle/>
          <a:p>
            <a:r>
              <a:rPr lang="en-US" sz="1600" dirty="0">
                <a:solidFill>
                  <a:schemeClr val="accent6"/>
                </a:solidFill>
              </a:rPr>
              <a:t>Arabic Chinese</a:t>
            </a:r>
          </a:p>
          <a:p>
            <a:r>
              <a:rPr lang="en-US" sz="1600" dirty="0">
                <a:solidFill>
                  <a:schemeClr val="accent6"/>
                </a:solidFill>
              </a:rPr>
              <a:t>Dutch</a:t>
            </a:r>
          </a:p>
          <a:p>
            <a:r>
              <a:rPr lang="en-US" sz="1600" dirty="0">
                <a:solidFill>
                  <a:schemeClr val="accent6"/>
                </a:solidFill>
              </a:rPr>
              <a:t>French</a:t>
            </a:r>
          </a:p>
          <a:p>
            <a:r>
              <a:rPr lang="en-US" sz="1600" dirty="0">
                <a:solidFill>
                  <a:schemeClr val="accent6"/>
                </a:solidFill>
              </a:rPr>
              <a:t>Hebrew</a:t>
            </a:r>
          </a:p>
          <a:p>
            <a:r>
              <a:rPr lang="en-US" sz="1600" dirty="0">
                <a:solidFill>
                  <a:schemeClr val="accent6"/>
                </a:solidFill>
              </a:rPr>
              <a:t>Italian</a:t>
            </a:r>
          </a:p>
          <a:p>
            <a:r>
              <a:rPr lang="en-US" sz="1600" dirty="0">
                <a:solidFill>
                  <a:schemeClr val="accent6"/>
                </a:solidFill>
              </a:rPr>
              <a:t>Japanese</a:t>
            </a:r>
          </a:p>
          <a:p>
            <a:endParaRPr lang="en-US" sz="1600" dirty="0">
              <a:solidFill>
                <a:schemeClr val="accent6"/>
              </a:solidFill>
            </a:endParaRPr>
          </a:p>
          <a:p>
            <a:endParaRPr lang="en-US" sz="1600" dirty="0">
              <a:solidFill>
                <a:schemeClr val="accent6"/>
              </a:solidFill>
            </a:endParaRPr>
          </a:p>
          <a:p>
            <a:endParaRPr lang="en-US" sz="1600" dirty="0">
              <a:solidFill>
                <a:schemeClr val="accent6"/>
              </a:solidFill>
            </a:endParaRPr>
          </a:p>
          <a:p>
            <a:r>
              <a:rPr lang="en-US" sz="1600" dirty="0">
                <a:solidFill>
                  <a:schemeClr val="accent6"/>
                </a:solidFill>
              </a:rPr>
              <a:t>Korean </a:t>
            </a:r>
          </a:p>
          <a:p>
            <a:r>
              <a:rPr lang="en-US" sz="1600" dirty="0">
                <a:solidFill>
                  <a:schemeClr val="accent6"/>
                </a:solidFill>
              </a:rPr>
              <a:t>Portuguese</a:t>
            </a:r>
          </a:p>
          <a:p>
            <a:r>
              <a:rPr lang="en-US" sz="1600" dirty="0">
                <a:solidFill>
                  <a:schemeClr val="accent6"/>
                </a:solidFill>
              </a:rPr>
              <a:t>Russian</a:t>
            </a:r>
          </a:p>
          <a:p>
            <a:r>
              <a:rPr lang="en-US" sz="1600" dirty="0">
                <a:solidFill>
                  <a:schemeClr val="accent6"/>
                </a:solidFill>
              </a:rPr>
              <a:t>Somali</a:t>
            </a:r>
          </a:p>
          <a:p>
            <a:r>
              <a:rPr lang="en-US" sz="1600" dirty="0">
                <a:solidFill>
                  <a:schemeClr val="accent6"/>
                </a:solidFill>
              </a:rPr>
              <a:t>Spanish</a:t>
            </a:r>
          </a:p>
          <a:p>
            <a:r>
              <a:rPr lang="en-US" sz="1600" dirty="0">
                <a:solidFill>
                  <a:schemeClr val="accent6"/>
                </a:solidFill>
              </a:rPr>
              <a:t>Vietnamese </a:t>
            </a:r>
          </a:p>
        </p:txBody>
      </p:sp>
    </p:spTree>
    <p:extLst>
      <p:ext uri="{BB962C8B-B14F-4D97-AF65-F5344CB8AC3E}">
        <p14:creationId xmlns:p14="http://schemas.microsoft.com/office/powerpoint/2010/main" val="275192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 </a:t>
            </a:r>
            <a:br>
              <a:rPr lang="en-US" dirty="0"/>
            </a:br>
            <a:r>
              <a:rPr lang="en-US" dirty="0"/>
              <a:t>worksheet</a:t>
            </a:r>
          </a:p>
        </p:txBody>
      </p:sp>
      <p:pic>
        <p:nvPicPr>
          <p:cNvPr id="5" name="Content Placeholder 4"/>
          <p:cNvPicPr>
            <a:picLocks noGrp="1" noChangeAspect="1"/>
          </p:cNvPicPr>
          <p:nvPr>
            <p:ph idx="1"/>
          </p:nvPr>
        </p:nvPicPr>
        <p:blipFill rotWithShape="1">
          <a:blip r:embed="rId2"/>
          <a:srcRect l="32592" t="15223" r="32045" b="5643"/>
          <a:stretch/>
        </p:blipFill>
        <p:spPr>
          <a:xfrm>
            <a:off x="6090082" y="263911"/>
            <a:ext cx="4847207" cy="6101380"/>
          </a:xfrm>
          <a:prstGeom prst="rect">
            <a:avLst/>
          </a:prstGeom>
        </p:spPr>
      </p:pic>
      <p:sp>
        <p:nvSpPr>
          <p:cNvPr id="6" name="TextBox 5"/>
          <p:cNvSpPr txBox="1"/>
          <p:nvPr/>
        </p:nvSpPr>
        <p:spPr>
          <a:xfrm>
            <a:off x="1340527" y="2787588"/>
            <a:ext cx="4367815" cy="923330"/>
          </a:xfrm>
          <a:prstGeom prst="rect">
            <a:avLst/>
          </a:prstGeom>
          <a:noFill/>
        </p:spPr>
        <p:txBody>
          <a:bodyPr wrap="square" rtlCol="0">
            <a:spAutoFit/>
          </a:bodyPr>
          <a:lstStyle/>
          <a:p>
            <a:r>
              <a:rPr lang="en-US" dirty="0">
                <a:hlinkClick r:id="rId3"/>
              </a:rPr>
              <a:t>https://suicidepreventionlifeline.org/wp-content/uploads/2016/08/Brown_StanleySafetyPlanTemplate.pdf</a:t>
            </a:r>
            <a:r>
              <a:rPr lang="en-US" dirty="0"/>
              <a:t> </a:t>
            </a:r>
          </a:p>
        </p:txBody>
      </p:sp>
    </p:spTree>
    <p:extLst>
      <p:ext uri="{BB962C8B-B14F-4D97-AF65-F5344CB8AC3E}">
        <p14:creationId xmlns:p14="http://schemas.microsoft.com/office/powerpoint/2010/main" val="170667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6FD3-76AE-A341-9B8B-A0DDBEC89DA0}"/>
              </a:ext>
            </a:extLst>
          </p:cNvPr>
          <p:cNvSpPr>
            <a:spLocks noGrp="1"/>
          </p:cNvSpPr>
          <p:nvPr>
            <p:ph type="title"/>
          </p:nvPr>
        </p:nvSpPr>
        <p:spPr/>
        <p:txBody>
          <a:bodyPr/>
          <a:lstStyle/>
          <a:p>
            <a:r>
              <a:rPr lang="en-US" dirty="0"/>
              <a:t>Other Screening Tools</a:t>
            </a:r>
          </a:p>
        </p:txBody>
      </p:sp>
      <p:sp>
        <p:nvSpPr>
          <p:cNvPr id="3" name="Content Placeholder 2">
            <a:extLst>
              <a:ext uri="{FF2B5EF4-FFF2-40B4-BE49-F238E27FC236}">
                <a16:creationId xmlns:a16="http://schemas.microsoft.com/office/drawing/2014/main" id="{88445401-3A20-2C4D-956F-B5844E72F794}"/>
              </a:ext>
            </a:extLst>
          </p:cNvPr>
          <p:cNvSpPr>
            <a:spLocks noGrp="1"/>
          </p:cNvSpPr>
          <p:nvPr>
            <p:ph idx="1"/>
          </p:nvPr>
        </p:nvSpPr>
        <p:spPr/>
        <p:txBody>
          <a:bodyPr/>
          <a:lstStyle/>
          <a:p>
            <a:pPr marL="45720" indent="0">
              <a:buNone/>
            </a:pPr>
            <a:r>
              <a:rPr lang="en-US" sz="2000" b="1" dirty="0"/>
              <a:t>The Patient Health Questionnaire (PHQ–9)</a:t>
            </a:r>
            <a:r>
              <a:rPr lang="en-US" sz="2000" dirty="0"/>
              <a:t> is a nine-question screening tool to identify depression. It is designed to be used in primary care settings and question 9 (“In the past two weeks, have you had thoughts that you would be better off dead, or of hurting yourself?”) screens for suicide. </a:t>
            </a:r>
          </a:p>
          <a:p>
            <a:pPr marL="45720" indent="0">
              <a:buNone/>
            </a:pPr>
            <a:endParaRPr lang="en-US" sz="2000" dirty="0"/>
          </a:p>
          <a:p>
            <a:pPr marL="45720" indent="0">
              <a:buNone/>
            </a:pPr>
            <a:r>
              <a:rPr lang="en-US" sz="2000" dirty="0"/>
              <a:t>It is available at </a:t>
            </a:r>
          </a:p>
          <a:p>
            <a:pPr marL="45720" indent="0">
              <a:buNone/>
            </a:pPr>
            <a:r>
              <a:rPr lang="en-US" sz="2000" dirty="0">
                <a:hlinkClick r:id="rId2"/>
              </a:rPr>
              <a:t>http://www.integration.samhsa.gov/images/res/PHQ%20-%20Questions.pdf</a:t>
            </a:r>
            <a:r>
              <a:rPr lang="en-US" sz="2000" dirty="0"/>
              <a:t>  or </a:t>
            </a:r>
            <a:r>
              <a:rPr lang="en-US" sz="2000" dirty="0">
                <a:hlinkClick r:id="rId3"/>
              </a:rPr>
              <a:t>http://www.phqscreeners.com</a:t>
            </a:r>
            <a:r>
              <a:rPr lang="en-US" sz="2000" dirty="0"/>
              <a:t> </a:t>
            </a:r>
          </a:p>
          <a:p>
            <a:pPr marL="45720" indent="0">
              <a:buNone/>
            </a:pPr>
            <a:endParaRPr lang="en-US" sz="2000" dirty="0"/>
          </a:p>
          <a:p>
            <a:pPr marL="45720" indent="0">
              <a:buNone/>
            </a:pPr>
            <a:endParaRPr lang="en-US" dirty="0"/>
          </a:p>
        </p:txBody>
      </p:sp>
    </p:spTree>
    <p:extLst>
      <p:ext uri="{BB962C8B-B14F-4D97-AF65-F5344CB8AC3E}">
        <p14:creationId xmlns:p14="http://schemas.microsoft.com/office/powerpoint/2010/main" val="94098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screen for suicide</a:t>
            </a:r>
          </a:p>
        </p:txBody>
      </p:sp>
      <p:sp>
        <p:nvSpPr>
          <p:cNvPr id="3" name="Content Placeholder 2"/>
          <p:cNvSpPr>
            <a:spLocks noGrp="1"/>
          </p:cNvSpPr>
          <p:nvPr>
            <p:ph idx="1"/>
          </p:nvPr>
        </p:nvSpPr>
        <p:spPr/>
        <p:txBody>
          <a:bodyPr/>
          <a:lstStyle/>
          <a:p>
            <a:r>
              <a:rPr lang="en-US" dirty="0"/>
              <a:t>Talk about suicide directly and without hesitation. </a:t>
            </a:r>
          </a:p>
          <a:p>
            <a:r>
              <a:rPr lang="en-US" dirty="0"/>
              <a:t>Ask using concrete and direct language. </a:t>
            </a:r>
          </a:p>
          <a:p>
            <a:pPr lvl="1"/>
            <a:r>
              <a:rPr lang="en-US" dirty="0"/>
              <a:t>Are you having thoughts of your suicide? </a:t>
            </a:r>
          </a:p>
          <a:p>
            <a:pPr lvl="1"/>
            <a:r>
              <a:rPr lang="en-US" dirty="0"/>
              <a:t>Are you thinking about dying today?</a:t>
            </a:r>
          </a:p>
          <a:p>
            <a:pPr lvl="1"/>
            <a:r>
              <a:rPr lang="en-US" dirty="0"/>
              <a:t>How often do you consider killing yourself? </a:t>
            </a:r>
          </a:p>
          <a:p>
            <a:r>
              <a:rPr lang="en-US" dirty="0"/>
              <a:t>Vague or indirect questions elicit vague responses: </a:t>
            </a:r>
          </a:p>
          <a:p>
            <a:pPr lvl="1"/>
            <a:r>
              <a:rPr lang="en-US" dirty="0"/>
              <a:t>Are you thinking of hurting yourself? </a:t>
            </a:r>
          </a:p>
          <a:p>
            <a:pPr lvl="1"/>
            <a:r>
              <a:rPr lang="en-US" dirty="0"/>
              <a:t>Do you feel safe? </a:t>
            </a:r>
          </a:p>
          <a:p>
            <a:r>
              <a:rPr lang="en-US" dirty="0"/>
              <a:t>When in doubt about the answer, repeat the question differently. </a:t>
            </a:r>
          </a:p>
        </p:txBody>
      </p:sp>
    </p:spTree>
    <p:extLst>
      <p:ext uri="{BB962C8B-B14F-4D97-AF65-F5344CB8AC3E}">
        <p14:creationId xmlns:p14="http://schemas.microsoft.com/office/powerpoint/2010/main" val="4083351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67F7-EF60-174F-87CE-DC3AA081D0DF}"/>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400" b="1" cap="all">
                <a:solidFill>
                  <a:srgbClr val="FFFFFF"/>
                </a:solidFill>
              </a:rPr>
              <a:t>Level of Risk</a:t>
            </a:r>
          </a:p>
        </p:txBody>
      </p:sp>
      <p:pic>
        <p:nvPicPr>
          <p:cNvPr id="13" name="Content Placeholder 12" descr="Table&#10;&#10;Description automatically generated">
            <a:extLst>
              <a:ext uri="{FF2B5EF4-FFF2-40B4-BE49-F238E27FC236}">
                <a16:creationId xmlns:a16="http://schemas.microsoft.com/office/drawing/2014/main" id="{B18F5491-A93D-BF43-9738-D87E67EE2B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700" y="649797"/>
            <a:ext cx="6630984" cy="5379528"/>
          </a:xfrm>
        </p:spPr>
      </p:pic>
      <p:sp>
        <p:nvSpPr>
          <p:cNvPr id="15" name="Rectangle 14">
            <a:extLst>
              <a:ext uri="{FF2B5EF4-FFF2-40B4-BE49-F238E27FC236}">
                <a16:creationId xmlns:a16="http://schemas.microsoft.com/office/drawing/2014/main" id="{A3CFDABC-A4D5-B14D-AC43-711085624BB6}"/>
              </a:ext>
            </a:extLst>
          </p:cNvPr>
          <p:cNvSpPr/>
          <p:nvPr/>
        </p:nvSpPr>
        <p:spPr>
          <a:xfrm>
            <a:off x="726700" y="6124457"/>
            <a:ext cx="6096000" cy="615553"/>
          </a:xfrm>
          <a:prstGeom prst="rect">
            <a:avLst/>
          </a:prstGeom>
        </p:spPr>
        <p:txBody>
          <a:bodyPr>
            <a:spAutoFit/>
          </a:bodyPr>
          <a:lstStyle/>
          <a:p>
            <a:r>
              <a:rPr lang="en-US" sz="800" i="1" dirty="0">
                <a:latin typeface="DejaVuSansMono"/>
              </a:rPr>
              <a:t>Integrated Behavioral Health in Primary Care: Step-By-Step Guidance for Assessment and Intervention</a:t>
            </a:r>
            <a:r>
              <a:rPr lang="en-US" sz="800" dirty="0">
                <a:latin typeface="DejaVuSansMono"/>
              </a:rPr>
              <a:t>, by C. L. Hunter, J. L. Goodie, M. S. </a:t>
            </a:r>
            <a:r>
              <a:rPr lang="en-US" sz="800" dirty="0" err="1">
                <a:latin typeface="DejaVuSansMono"/>
              </a:rPr>
              <a:t>Oordt</a:t>
            </a:r>
            <a:r>
              <a:rPr lang="en-US" sz="800" dirty="0">
                <a:latin typeface="DejaVuSansMono"/>
              </a:rPr>
              <a:t>, and A. C. </a:t>
            </a:r>
            <a:r>
              <a:rPr lang="en-US" sz="800" dirty="0" err="1">
                <a:latin typeface="DejaVuSansMono"/>
              </a:rPr>
              <a:t>Dobmeyer</a:t>
            </a:r>
            <a:br>
              <a:rPr lang="en-US" sz="800" dirty="0">
                <a:latin typeface="DejaVuSansMono"/>
              </a:rPr>
            </a:br>
            <a:endParaRPr lang="en-US" dirty="0"/>
          </a:p>
        </p:txBody>
      </p:sp>
    </p:spTree>
    <p:extLst>
      <p:ext uri="{BB962C8B-B14F-4D97-AF65-F5344CB8AC3E}">
        <p14:creationId xmlns:p14="http://schemas.microsoft.com/office/powerpoint/2010/main" val="177730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2078372" cy="5486400"/>
          </a:xfrm>
        </p:spPr>
        <p:txBody>
          <a:bodyPr/>
          <a:lstStyle/>
          <a:p>
            <a:r>
              <a:rPr lang="en-US" dirty="0"/>
              <a:t>What we’ll cover today</a:t>
            </a:r>
          </a:p>
        </p:txBody>
      </p:sp>
      <p:sp>
        <p:nvSpPr>
          <p:cNvPr id="3" name="Content Placeholder 2"/>
          <p:cNvSpPr>
            <a:spLocks noGrp="1"/>
          </p:cNvSpPr>
          <p:nvPr>
            <p:ph idx="1"/>
          </p:nvPr>
        </p:nvSpPr>
        <p:spPr>
          <a:xfrm>
            <a:off x="3489821" y="914400"/>
            <a:ext cx="8347046" cy="5360565"/>
          </a:xfrm>
        </p:spPr>
        <p:txBody>
          <a:bodyPr>
            <a:normAutofit/>
          </a:bodyPr>
          <a:lstStyle/>
          <a:p>
            <a:r>
              <a:rPr lang="en-US" sz="3600" dirty="0"/>
              <a:t>Some </a:t>
            </a:r>
            <a:r>
              <a:rPr lang="en-US" sz="3600" dirty="0">
                <a:solidFill>
                  <a:schemeClr val="accent6"/>
                </a:solidFill>
              </a:rPr>
              <a:t>stats</a:t>
            </a:r>
            <a:r>
              <a:rPr lang="en-US" sz="3600" dirty="0"/>
              <a:t> about patient care and suicide</a:t>
            </a:r>
          </a:p>
          <a:p>
            <a:endParaRPr lang="en-US" sz="900" dirty="0"/>
          </a:p>
          <a:p>
            <a:r>
              <a:rPr lang="en-US" sz="3600" dirty="0"/>
              <a:t>Why Pts see Family Docs when suicidal</a:t>
            </a:r>
          </a:p>
          <a:p>
            <a:pPr marL="45720" indent="0">
              <a:buNone/>
            </a:pPr>
            <a:endParaRPr lang="en-US" sz="900" dirty="0"/>
          </a:p>
          <a:p>
            <a:r>
              <a:rPr lang="en-US" sz="3600" dirty="0"/>
              <a:t>Overview of practical </a:t>
            </a:r>
            <a:r>
              <a:rPr lang="en-US" sz="3600" dirty="0">
                <a:solidFill>
                  <a:schemeClr val="accent6"/>
                </a:solidFill>
              </a:rPr>
              <a:t>ethical</a:t>
            </a:r>
            <a:r>
              <a:rPr lang="en-US" sz="3600" dirty="0"/>
              <a:t> issues in suicide prevention and management</a:t>
            </a:r>
          </a:p>
          <a:p>
            <a:pPr marL="45720" indent="0">
              <a:buNone/>
            </a:pPr>
            <a:endParaRPr lang="en-US" sz="900" dirty="0"/>
          </a:p>
          <a:p>
            <a:r>
              <a:rPr lang="en-US" sz="3600" dirty="0"/>
              <a:t>Suicide </a:t>
            </a:r>
            <a:r>
              <a:rPr lang="en-US" sz="3600" dirty="0">
                <a:solidFill>
                  <a:schemeClr val="accent6"/>
                </a:solidFill>
              </a:rPr>
              <a:t>screening tools</a:t>
            </a:r>
            <a:endParaRPr lang="en-US" sz="2400" dirty="0"/>
          </a:p>
          <a:p>
            <a:pPr marL="45720" indent="0">
              <a:buNone/>
            </a:pPr>
            <a:endParaRPr lang="en-US" sz="900" dirty="0"/>
          </a:p>
          <a:p>
            <a:r>
              <a:rPr lang="en-US" sz="3600" dirty="0"/>
              <a:t>Suicidality </a:t>
            </a:r>
            <a:r>
              <a:rPr lang="en-US" sz="3600" dirty="0">
                <a:solidFill>
                  <a:schemeClr val="accent6"/>
                </a:solidFill>
              </a:rPr>
              <a:t>treatment </a:t>
            </a:r>
            <a:r>
              <a:rPr lang="en-US" sz="3600" dirty="0"/>
              <a:t>options </a:t>
            </a:r>
            <a:endParaRPr lang="en-US" dirty="0"/>
          </a:p>
          <a:p>
            <a:pPr marL="45720" indent="0">
              <a:buNone/>
            </a:pPr>
            <a:endParaRPr lang="en-US" dirty="0"/>
          </a:p>
        </p:txBody>
      </p:sp>
    </p:spTree>
    <p:extLst>
      <p:ext uri="{BB962C8B-B14F-4D97-AF65-F5344CB8AC3E}">
        <p14:creationId xmlns:p14="http://schemas.microsoft.com/office/powerpoint/2010/main" val="409777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2332" y="2154572"/>
            <a:ext cx="2682380" cy="2508308"/>
          </a:xfrm>
          <a:ln w="28575">
            <a:solidFill>
              <a:schemeClr val="accent1"/>
            </a:solidFill>
          </a:ln>
        </p:spPr>
        <p:txBody>
          <a:bodyPr/>
          <a:lstStyle/>
          <a:p>
            <a:r>
              <a:rPr lang="en-US" dirty="0"/>
              <a:t>Suicidality Treatment</a:t>
            </a:r>
          </a:p>
        </p:txBody>
      </p:sp>
      <p:sp>
        <p:nvSpPr>
          <p:cNvPr id="3" name="Content Placeholder 2"/>
          <p:cNvSpPr>
            <a:spLocks noGrp="1"/>
          </p:cNvSpPr>
          <p:nvPr>
            <p:ph idx="1"/>
          </p:nvPr>
        </p:nvSpPr>
        <p:spPr>
          <a:xfrm>
            <a:off x="4186106" y="721453"/>
            <a:ext cx="6829765" cy="5374547"/>
          </a:xfrm>
        </p:spPr>
        <p:txBody>
          <a:bodyPr>
            <a:normAutofit/>
          </a:bodyPr>
          <a:lstStyle/>
          <a:p>
            <a:endParaRPr lang="en-US" dirty="0"/>
          </a:p>
          <a:p>
            <a:r>
              <a:rPr lang="en-US" dirty="0"/>
              <a:t>Lower levels of risk can be effectively monitored and managed in primary care</a:t>
            </a:r>
          </a:p>
          <a:p>
            <a:r>
              <a:rPr lang="en-US" b="1" dirty="0"/>
              <a:t>Safety or crisis response plan </a:t>
            </a:r>
            <a:r>
              <a:rPr lang="en-US" dirty="0"/>
              <a:t>should be created in collaboration with patient whether treatment will be provided in the primary care setting or a referral will be made to a specialty behavioral health provider </a:t>
            </a:r>
          </a:p>
          <a:p>
            <a:r>
              <a:rPr lang="en-US" dirty="0"/>
              <a:t>Time-limited cognitive behavioral treatment addressing distortions in thinking and teaching adaptive coping skills have been shown to be effective in reducing suicidal ideation and behavior</a:t>
            </a:r>
          </a:p>
          <a:p>
            <a:r>
              <a:rPr lang="en-US" dirty="0"/>
              <a:t>Collaborative Assessment and Management of Suicidality (CAMS)</a:t>
            </a:r>
          </a:p>
        </p:txBody>
      </p:sp>
    </p:spTree>
    <p:extLst>
      <p:ext uri="{BB962C8B-B14F-4D97-AF65-F5344CB8AC3E}">
        <p14:creationId xmlns:p14="http://schemas.microsoft.com/office/powerpoint/2010/main" val="194824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A4AD-59F4-5D48-A000-7C88FE201902}"/>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000" b="1" cap="all" dirty="0">
                <a:solidFill>
                  <a:srgbClr val="FFFFFF"/>
                </a:solidFill>
              </a:rPr>
              <a:t>Brief Interventions</a:t>
            </a:r>
          </a:p>
        </p:txBody>
      </p:sp>
      <p:pic>
        <p:nvPicPr>
          <p:cNvPr id="5" name="Content Placeholder 4" descr="A picture containing table&#10;&#10;Description automatically generated">
            <a:extLst>
              <a:ext uri="{FF2B5EF4-FFF2-40B4-BE49-F238E27FC236}">
                <a16:creationId xmlns:a16="http://schemas.microsoft.com/office/drawing/2014/main" id="{79239EB2-3BC4-7F4B-A6E4-B67F25A2F1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864" y="263469"/>
            <a:ext cx="5379136" cy="6365845"/>
          </a:xfrm>
          <a:prstGeom prst="rect">
            <a:avLst/>
          </a:prstGeom>
        </p:spPr>
      </p:pic>
      <p:sp>
        <p:nvSpPr>
          <p:cNvPr id="6" name="Rectangle 5">
            <a:extLst>
              <a:ext uri="{FF2B5EF4-FFF2-40B4-BE49-F238E27FC236}">
                <a16:creationId xmlns:a16="http://schemas.microsoft.com/office/drawing/2014/main" id="{CD9CE9FD-B739-064D-95F1-6092AE9F73B0}"/>
              </a:ext>
            </a:extLst>
          </p:cNvPr>
          <p:cNvSpPr/>
          <p:nvPr/>
        </p:nvSpPr>
        <p:spPr>
          <a:xfrm>
            <a:off x="7883236" y="5803649"/>
            <a:ext cx="3962400" cy="769441"/>
          </a:xfrm>
          <a:prstGeom prst="rect">
            <a:avLst/>
          </a:prstGeom>
        </p:spPr>
        <p:txBody>
          <a:bodyPr wrap="square">
            <a:spAutoFit/>
          </a:bodyPr>
          <a:lstStyle/>
          <a:p>
            <a:r>
              <a:rPr lang="en-US" sz="1100" i="1" dirty="0">
                <a:latin typeface="DejaVuSansMono"/>
              </a:rPr>
              <a:t>Integrated Behavioral Health in Primary Care: Step-By-Step Guidance for Assessment and Intervention</a:t>
            </a:r>
            <a:r>
              <a:rPr lang="en-US" sz="1100" dirty="0">
                <a:latin typeface="DejaVuSansMono"/>
              </a:rPr>
              <a:t>, by C. L. Hunter, J. L. Goodie, M. S. </a:t>
            </a:r>
            <a:r>
              <a:rPr lang="en-US" sz="1100" dirty="0" err="1">
                <a:latin typeface="DejaVuSansMono"/>
              </a:rPr>
              <a:t>Oordt</a:t>
            </a:r>
            <a:r>
              <a:rPr lang="en-US" sz="1100" dirty="0">
                <a:latin typeface="DejaVuSansMono"/>
              </a:rPr>
              <a:t>, and A. C. </a:t>
            </a:r>
            <a:r>
              <a:rPr lang="en-US" sz="1100" dirty="0" err="1">
                <a:latin typeface="DejaVuSansMono"/>
              </a:rPr>
              <a:t>Dobmeyer</a:t>
            </a:r>
            <a:br>
              <a:rPr lang="en-US" sz="1100" dirty="0">
                <a:latin typeface="DejaVuSansMono"/>
              </a:rPr>
            </a:br>
            <a:endParaRPr lang="en-US" sz="1100" dirty="0"/>
          </a:p>
        </p:txBody>
      </p:sp>
    </p:spTree>
    <p:extLst>
      <p:ext uri="{BB962C8B-B14F-4D97-AF65-F5344CB8AC3E}">
        <p14:creationId xmlns:p14="http://schemas.microsoft.com/office/powerpoint/2010/main" val="3640361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7FB4-07A2-AE43-AF2F-15F2E2C3A793}"/>
              </a:ext>
            </a:extLst>
          </p:cNvPr>
          <p:cNvSpPr>
            <a:spLocks noGrp="1"/>
          </p:cNvSpPr>
          <p:nvPr>
            <p:ph type="title"/>
          </p:nvPr>
        </p:nvSpPr>
        <p:spPr/>
        <p:txBody>
          <a:bodyPr>
            <a:noAutofit/>
          </a:bodyPr>
          <a:lstStyle/>
          <a:p>
            <a:pPr fontAlgn="base"/>
            <a:r>
              <a:rPr lang="en-US" sz="2800" b="1" dirty="0"/>
              <a:t>Collaborative Assessment and Management of Suicidality (CAMS)</a:t>
            </a:r>
            <a:br>
              <a:rPr lang="en-US" sz="2800" b="1" dirty="0"/>
            </a:br>
            <a:endParaRPr lang="en-US" sz="2800" b="1" dirty="0"/>
          </a:p>
        </p:txBody>
      </p:sp>
      <p:sp>
        <p:nvSpPr>
          <p:cNvPr id="3" name="Content Placeholder 2">
            <a:extLst>
              <a:ext uri="{FF2B5EF4-FFF2-40B4-BE49-F238E27FC236}">
                <a16:creationId xmlns:a16="http://schemas.microsoft.com/office/drawing/2014/main" id="{5FF8C4C8-B5D2-C64D-BFBC-6568A5C54DE1}"/>
              </a:ext>
            </a:extLst>
          </p:cNvPr>
          <p:cNvSpPr>
            <a:spLocks noGrp="1"/>
          </p:cNvSpPr>
          <p:nvPr>
            <p:ph idx="1"/>
          </p:nvPr>
        </p:nvSpPr>
        <p:spPr/>
        <p:txBody>
          <a:bodyPr/>
          <a:lstStyle/>
          <a:p>
            <a:r>
              <a:rPr lang="en-US" dirty="0"/>
              <a:t>Evidence-Based Psychological Treatment for Suicide</a:t>
            </a:r>
          </a:p>
          <a:p>
            <a:r>
              <a:rPr lang="en-US" dirty="0"/>
              <a:t>CAMS is both a philosophy and a treatment intervention</a:t>
            </a:r>
          </a:p>
          <a:p>
            <a:r>
              <a:rPr lang="en-US" dirty="0"/>
              <a:t>Flexible approach that can be used across theoretical orientations and disciplines for a wide range of suicidal patients across treatment settings and different treatment modalities.</a:t>
            </a:r>
          </a:p>
          <a:p>
            <a:r>
              <a:rPr lang="en-US" dirty="0"/>
              <a:t>With CAMS, the clinician partners with the patient at every stage of managing the suicide risk – from assessment to treatment planning to discharge</a:t>
            </a:r>
          </a:p>
          <a:p>
            <a:r>
              <a:rPr lang="en-US" dirty="0"/>
              <a:t>12 sessions</a:t>
            </a:r>
          </a:p>
          <a:p>
            <a:r>
              <a:rPr lang="en-US" dirty="0"/>
              <a:t>More information on this modality can be found here: </a:t>
            </a:r>
            <a:r>
              <a:rPr lang="en-US" dirty="0">
                <a:hlinkClick r:id="rId2"/>
              </a:rPr>
              <a:t>https://cams-care.com/</a:t>
            </a:r>
            <a:endParaRPr lang="en-US" dirty="0"/>
          </a:p>
          <a:p>
            <a:endParaRPr lang="en-US" dirty="0"/>
          </a:p>
        </p:txBody>
      </p:sp>
    </p:spTree>
    <p:extLst>
      <p:ext uri="{BB962C8B-B14F-4D97-AF65-F5344CB8AC3E}">
        <p14:creationId xmlns:p14="http://schemas.microsoft.com/office/powerpoint/2010/main" val="300531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a:t>
            </a:r>
            <a:r>
              <a:rPr lang="en-US" sz="3600" dirty="0"/>
              <a:t>have this list easily available as a </a:t>
            </a:r>
            <a:br>
              <a:rPr lang="en-US" sz="3600" dirty="0"/>
            </a:br>
            <a:r>
              <a:rPr lang="en-US" sz="3600" dirty="0"/>
              <a:t>			flyer and a .phrase for EMR</a:t>
            </a:r>
            <a:endParaRPr lang="en-US" dirty="0"/>
          </a:p>
        </p:txBody>
      </p:sp>
      <p:sp>
        <p:nvSpPr>
          <p:cNvPr id="3" name="Content Placeholder 2"/>
          <p:cNvSpPr>
            <a:spLocks noGrp="1"/>
          </p:cNvSpPr>
          <p:nvPr>
            <p:ph idx="1"/>
          </p:nvPr>
        </p:nvSpPr>
        <p:spPr>
          <a:xfrm>
            <a:off x="1143000" y="2139192"/>
            <a:ext cx="9678798" cy="4278385"/>
          </a:xfrm>
        </p:spPr>
        <p:txBody>
          <a:bodyPr>
            <a:normAutofit fontScale="92500" lnSpcReduction="20000"/>
          </a:bodyPr>
          <a:lstStyle/>
          <a:p>
            <a:r>
              <a:rPr lang="en-US" b="1" u="sng" dirty="0">
                <a:solidFill>
                  <a:schemeClr val="accent6"/>
                </a:solidFill>
              </a:rPr>
              <a:t>National Suicide Prevention Lifeline</a:t>
            </a:r>
            <a:br>
              <a:rPr lang="en-US" dirty="0"/>
            </a:br>
            <a:r>
              <a:rPr lang="en-US" dirty="0"/>
              <a:t>1-800-273-TALK (8255)</a:t>
            </a:r>
            <a:br>
              <a:rPr lang="en-US" dirty="0"/>
            </a:br>
            <a:r>
              <a:rPr lang="en-US" dirty="0"/>
              <a:t>Spanish/</a:t>
            </a:r>
            <a:r>
              <a:rPr lang="en-US" dirty="0" err="1"/>
              <a:t>Español</a:t>
            </a:r>
            <a:r>
              <a:rPr lang="en-US" dirty="0"/>
              <a:t>: 1-888-628-9454</a:t>
            </a:r>
          </a:p>
          <a:p>
            <a:r>
              <a:rPr lang="en-US" b="1" u="sng" dirty="0">
                <a:solidFill>
                  <a:schemeClr val="accent6"/>
                </a:solidFill>
              </a:rPr>
              <a:t>Crisis Text Line </a:t>
            </a:r>
            <a:br>
              <a:rPr lang="en-US" dirty="0"/>
            </a:br>
            <a:r>
              <a:rPr lang="en-US" dirty="0"/>
              <a:t>Text HOME to 741-741 					        		       Crisistextline.org  								                Free, 24/7, confidential</a:t>
            </a:r>
          </a:p>
          <a:p>
            <a:r>
              <a:rPr lang="en-US" b="1" u="sng" dirty="0">
                <a:solidFill>
                  <a:schemeClr val="accent6"/>
                </a:solidFill>
              </a:rPr>
              <a:t>Trans Lifeline </a:t>
            </a:r>
            <a:r>
              <a:rPr lang="en-US" dirty="0"/>
              <a:t>								 Transgender/genderqueer Peer Support Hotline 					     US: 877-565-8860 / Canada: 877-330-6366                                              	              Translifeline.org</a:t>
            </a:r>
          </a:p>
          <a:p>
            <a:r>
              <a:rPr lang="en-US" b="1" u="sng" dirty="0">
                <a:solidFill>
                  <a:schemeClr val="accent6"/>
                </a:solidFill>
              </a:rPr>
              <a:t>Physician Support Line</a:t>
            </a:r>
            <a:r>
              <a:rPr lang="en-US" dirty="0">
                <a:solidFill>
                  <a:schemeClr val="accent6"/>
                </a:solidFill>
              </a:rPr>
              <a:t> </a:t>
            </a:r>
            <a:r>
              <a:rPr lang="en-US" dirty="0"/>
              <a:t>							    Free, confidential peer support1-888-409-0141 	                   www.physiciansupportline.com							         8 AM – 1 AM EST/7 days a week</a:t>
            </a:r>
          </a:p>
          <a:p>
            <a:endParaRPr lang="en-US" dirty="0"/>
          </a:p>
        </p:txBody>
      </p:sp>
      <p:sp>
        <p:nvSpPr>
          <p:cNvPr id="4" name="TextBox 3"/>
          <p:cNvSpPr txBox="1"/>
          <p:nvPr/>
        </p:nvSpPr>
        <p:spPr>
          <a:xfrm>
            <a:off x="7222921" y="2214694"/>
            <a:ext cx="2801923" cy="1569660"/>
          </a:xfrm>
          <a:prstGeom prst="rect">
            <a:avLst/>
          </a:prstGeom>
          <a:noFill/>
        </p:spPr>
        <p:txBody>
          <a:bodyPr wrap="square" rtlCol="0">
            <a:spAutoFit/>
          </a:bodyPr>
          <a:lstStyle/>
          <a:p>
            <a:r>
              <a:rPr lang="en-US" sz="2400" b="1" dirty="0">
                <a:solidFill>
                  <a:schemeClr val="accent6"/>
                </a:solidFill>
              </a:rPr>
              <a:t>***ADD the Intimate Partner Violence Programs in your area</a:t>
            </a:r>
          </a:p>
        </p:txBody>
      </p:sp>
    </p:spTree>
    <p:extLst>
      <p:ext uri="{BB962C8B-B14F-4D97-AF65-F5344CB8AC3E}">
        <p14:creationId xmlns:p14="http://schemas.microsoft.com/office/powerpoint/2010/main" val="2940079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references</a:t>
            </a:r>
          </a:p>
        </p:txBody>
      </p:sp>
      <p:sp>
        <p:nvSpPr>
          <p:cNvPr id="3" name="Content Placeholder 2"/>
          <p:cNvSpPr>
            <a:spLocks noGrp="1"/>
          </p:cNvSpPr>
          <p:nvPr>
            <p:ph idx="1"/>
          </p:nvPr>
        </p:nvSpPr>
        <p:spPr/>
        <p:txBody>
          <a:bodyPr>
            <a:normAutofit/>
          </a:bodyPr>
          <a:lstStyle/>
          <a:p>
            <a:r>
              <a:rPr lang="en-US" dirty="0">
                <a:solidFill>
                  <a:srgbClr val="7030A0"/>
                </a:solidFill>
              </a:rPr>
              <a:t>Guns, Suicide, and Legislating the Doctor-Patient Relationship (5:32 minutes) </a:t>
            </a:r>
            <a:r>
              <a:rPr lang="en-US" dirty="0">
                <a:hlinkClick r:id="rId2"/>
              </a:rPr>
              <a:t>https://www.youtube.com/watch?v=nXJmdMoNuY4</a:t>
            </a:r>
            <a:r>
              <a:rPr lang="en-US" dirty="0"/>
              <a:t> </a:t>
            </a:r>
          </a:p>
          <a:p>
            <a:r>
              <a:rPr lang="en-US" dirty="0">
                <a:solidFill>
                  <a:srgbClr val="7030A0"/>
                </a:solidFill>
              </a:rPr>
              <a:t>Safe Gun Storage Saves Lives (5:05 minutes)</a:t>
            </a:r>
            <a:r>
              <a:rPr lang="en-US" dirty="0"/>
              <a:t>	 </a:t>
            </a:r>
            <a:r>
              <a:rPr lang="en-US" dirty="0">
                <a:hlinkClick r:id="rId3"/>
              </a:rPr>
              <a:t>https://www.youtube.com/watch?v=P9qmstKo-oc</a:t>
            </a:r>
            <a:r>
              <a:rPr lang="en-US" dirty="0"/>
              <a:t> </a:t>
            </a:r>
          </a:p>
          <a:p>
            <a:r>
              <a:rPr lang="en-US" dirty="0">
                <a:solidFill>
                  <a:srgbClr val="7030A0"/>
                </a:solidFill>
              </a:rPr>
              <a:t>Guns Increase Suicide Mortality (3:09 minutes)</a:t>
            </a:r>
            <a:r>
              <a:rPr lang="en-US" dirty="0"/>
              <a:t> </a:t>
            </a:r>
            <a:r>
              <a:rPr lang="en-US" dirty="0">
                <a:hlinkClick r:id="rId4"/>
              </a:rPr>
              <a:t>https://www.youtube.com/watch?v=mQVOWTayEz4</a:t>
            </a:r>
            <a:r>
              <a:rPr lang="en-US" dirty="0"/>
              <a:t> </a:t>
            </a:r>
          </a:p>
          <a:p>
            <a:r>
              <a:rPr lang="en-US" dirty="0">
                <a:solidFill>
                  <a:srgbClr val="7030A0"/>
                </a:solidFill>
              </a:rPr>
              <a:t>Deaths of Despair and Decreasing Life Expectancy in the US (7:18 minutes) </a:t>
            </a:r>
            <a:r>
              <a:rPr lang="en-US" dirty="0">
                <a:hlinkClick r:id="rId5"/>
              </a:rPr>
              <a:t>https://www.youtube.com/watch?v=GXvIReIAlWA</a:t>
            </a:r>
            <a:r>
              <a:rPr lang="en-US" dirty="0"/>
              <a:t> </a:t>
            </a:r>
          </a:p>
          <a:p>
            <a:r>
              <a:rPr lang="en-US" dirty="0">
                <a:solidFill>
                  <a:srgbClr val="7030A0"/>
                </a:solidFill>
              </a:rPr>
              <a:t>Doctors and Depression (6:18 minutes)</a:t>
            </a:r>
            <a:r>
              <a:rPr lang="en-US" dirty="0"/>
              <a:t>	      </a:t>
            </a:r>
            <a:r>
              <a:rPr lang="en-US" u="sng" dirty="0">
                <a:hlinkClick r:id="rId6"/>
              </a:rPr>
              <a:t>https://www.youtube.com/watch?v=3lda4KyXbLE</a:t>
            </a:r>
            <a:endParaRPr lang="en-US" u="sng" dirty="0"/>
          </a:p>
          <a:p>
            <a:endParaRPr lang="en-US" dirty="0"/>
          </a:p>
        </p:txBody>
      </p:sp>
    </p:spTree>
    <p:extLst>
      <p:ext uri="{BB962C8B-B14F-4D97-AF65-F5344CB8AC3E}">
        <p14:creationId xmlns:p14="http://schemas.microsoft.com/office/powerpoint/2010/main" val="350010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The Value Of A Well-Written Thank-You 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64" y="1470754"/>
            <a:ext cx="6045576" cy="391451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01DE285-0E91-490C-B492-6C6390FDDBB7}"/>
              </a:ext>
            </a:extLst>
          </p:cNvPr>
          <p:cNvSpPr>
            <a:spLocks noGrp="1"/>
          </p:cNvSpPr>
          <p:nvPr/>
        </p:nvSpPr>
        <p:spPr>
          <a:xfrm>
            <a:off x="7365886" y="1351946"/>
            <a:ext cx="4347858" cy="43014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90000"/>
              </a:lnSpc>
              <a:buClr>
                <a:schemeClr val="accent1"/>
              </a:buClr>
              <a:buSzPct val="80000"/>
              <a:defRPr/>
            </a:pPr>
            <a:r>
              <a:rPr lang="en-US" dirty="0">
                <a:solidFill>
                  <a:schemeClr val="tx1"/>
                </a:solidFill>
              </a:rPr>
              <a:t>Wendy Linderholm, </a:t>
            </a:r>
            <a:r>
              <a:rPr lang="en-US" dirty="0" err="1">
                <a:solidFill>
                  <a:schemeClr val="tx1"/>
                </a:solidFill>
              </a:rPr>
              <a:t>PsyD</a:t>
            </a:r>
            <a:r>
              <a:rPr lang="en-US" dirty="0">
                <a:solidFill>
                  <a:schemeClr val="tx1"/>
                </a:solidFill>
              </a:rPr>
              <a:t> (she/her)</a:t>
            </a:r>
          </a:p>
          <a:p>
            <a:pPr>
              <a:lnSpc>
                <a:spcPct val="90000"/>
              </a:lnSpc>
              <a:buClr>
                <a:schemeClr val="accent1"/>
              </a:buClr>
              <a:buSzPct val="80000"/>
              <a:defRPr/>
            </a:pPr>
            <a:r>
              <a:rPr lang="en-US" sz="1400" b="0" dirty="0">
                <a:solidFill>
                  <a:schemeClr val="tx1"/>
                </a:solidFill>
              </a:rPr>
              <a:t>Director of Behavioral Health </a:t>
            </a:r>
            <a:r>
              <a:rPr lang="en-US" sz="1400" b="0" dirty="0">
                <a:solidFill>
                  <a:srgbClr val="7030A0"/>
                </a:solidFill>
              </a:rPr>
              <a:t>|</a:t>
            </a:r>
            <a:r>
              <a:rPr lang="en-US" sz="1400" b="0" dirty="0">
                <a:solidFill>
                  <a:schemeClr val="tx1"/>
                </a:solidFill>
              </a:rPr>
              <a:t> Family Medicine             Memorial Care Long Beach Medical Center                     Ph 562.933.0064	       </a:t>
            </a:r>
            <a:r>
              <a:rPr lang="en-US" sz="1400" b="0" dirty="0">
                <a:solidFill>
                  <a:srgbClr val="7030A0"/>
                </a:solidFill>
              </a:rPr>
              <a:t>wlinderholm@memorialcare.org</a:t>
            </a:r>
          </a:p>
          <a:p>
            <a:pPr indent="-182880">
              <a:lnSpc>
                <a:spcPct val="90000"/>
              </a:lnSpc>
              <a:buClr>
                <a:schemeClr val="accent1"/>
              </a:buClr>
              <a:buSzPct val="80000"/>
              <a:buFont typeface="Corbel" pitchFamily="34" charset="0"/>
              <a:buChar char="•"/>
              <a:defRPr/>
            </a:pPr>
            <a:endParaRPr lang="en-US" sz="1200" dirty="0">
              <a:solidFill>
                <a:schemeClr val="tx1"/>
              </a:solidFill>
            </a:endParaRPr>
          </a:p>
          <a:p>
            <a:pPr>
              <a:lnSpc>
                <a:spcPct val="90000"/>
              </a:lnSpc>
              <a:buClr>
                <a:schemeClr val="accent1"/>
              </a:buClr>
              <a:buSzPct val="80000"/>
              <a:defRPr/>
            </a:pPr>
            <a:r>
              <a:rPr lang="en-US" dirty="0">
                <a:solidFill>
                  <a:schemeClr val="tx1"/>
                </a:solidFill>
              </a:rPr>
              <a:t>Jessica B. McClintock, PhD</a:t>
            </a:r>
            <a:r>
              <a:rPr lang="en-US" sz="1200" dirty="0">
                <a:solidFill>
                  <a:schemeClr val="tx1"/>
                </a:solidFill>
              </a:rPr>
              <a:t>, </a:t>
            </a:r>
            <a:r>
              <a:rPr lang="en-US" dirty="0">
                <a:solidFill>
                  <a:schemeClr val="tx1"/>
                </a:solidFill>
              </a:rPr>
              <a:t>Asst. Prof.</a:t>
            </a:r>
            <a:r>
              <a:rPr lang="en-US" sz="2800" dirty="0">
                <a:solidFill>
                  <a:schemeClr val="tx1"/>
                </a:solidFill>
              </a:rPr>
              <a:t> </a:t>
            </a:r>
          </a:p>
          <a:p>
            <a:pPr>
              <a:lnSpc>
                <a:spcPct val="90000"/>
              </a:lnSpc>
              <a:buClr>
                <a:schemeClr val="accent1"/>
              </a:buClr>
              <a:buSzPct val="80000"/>
              <a:defRPr/>
            </a:pPr>
            <a:r>
              <a:rPr lang="en-US" sz="1400" b="0" dirty="0">
                <a:solidFill>
                  <a:schemeClr val="tx1"/>
                </a:solidFill>
              </a:rPr>
              <a:t>Loma Linda University Family Medicine / Psychology		                        Ph 909.558.6814 x62036          </a:t>
            </a:r>
            <a:r>
              <a:rPr lang="en-US" sz="1400" b="0" dirty="0">
                <a:solidFill>
                  <a:srgbClr val="7030A0"/>
                </a:solidFill>
              </a:rPr>
              <a:t>Jmcclintock@llu.edu</a:t>
            </a:r>
          </a:p>
          <a:p>
            <a:pPr indent="-182880">
              <a:lnSpc>
                <a:spcPct val="90000"/>
              </a:lnSpc>
              <a:buClr>
                <a:schemeClr val="accent1"/>
              </a:buClr>
              <a:buSzPct val="80000"/>
              <a:buFont typeface="Corbel" pitchFamily="34" charset="0"/>
              <a:buChar char="•"/>
              <a:defRPr/>
            </a:pPr>
            <a:endParaRPr lang="en-US" sz="1200" dirty="0">
              <a:solidFill>
                <a:schemeClr val="tx1"/>
              </a:solidFill>
            </a:endParaRPr>
          </a:p>
          <a:p>
            <a:pPr>
              <a:lnSpc>
                <a:spcPct val="90000"/>
              </a:lnSpc>
              <a:buClr>
                <a:schemeClr val="accent1"/>
              </a:buClr>
              <a:buSzPct val="80000"/>
              <a:defRPr/>
            </a:pPr>
            <a:r>
              <a:rPr lang="en-US" sz="1900" dirty="0">
                <a:solidFill>
                  <a:schemeClr val="tx1"/>
                </a:solidFill>
              </a:rPr>
              <a:t>Barbara C. Ackerman, PhD    </a:t>
            </a:r>
          </a:p>
          <a:p>
            <a:pPr>
              <a:lnSpc>
                <a:spcPct val="90000"/>
              </a:lnSpc>
              <a:buClr>
                <a:schemeClr val="accent1"/>
              </a:buClr>
              <a:buSzPct val="80000"/>
              <a:defRPr/>
            </a:pPr>
            <a:r>
              <a:rPr lang="en-US" sz="1500" b="0" dirty="0">
                <a:solidFill>
                  <a:schemeClr val="tx1"/>
                </a:solidFill>
              </a:rPr>
              <a:t>Assistant Program Director  RUHS/UCR FMRP                  Moreno Valley Community Health Center     Ph 951.867.3945   	    </a:t>
            </a:r>
            <a:r>
              <a:rPr lang="en-US" sz="1500" b="0" dirty="0">
                <a:solidFill>
                  <a:srgbClr val="7030A0"/>
                </a:solidFill>
              </a:rPr>
              <a:t>b.ackerman@ruhealth.org  </a:t>
            </a:r>
            <a:r>
              <a:rPr lang="en-US" sz="1500" b="0" dirty="0">
                <a:solidFill>
                  <a:schemeClr val="tx1"/>
                </a:solidFill>
              </a:rPr>
              <a:t>                     </a:t>
            </a:r>
            <a:endParaRPr lang="en-US" sz="1200" b="0" dirty="0">
              <a:solidFill>
                <a:schemeClr val="tx1"/>
              </a:solidFill>
            </a:endParaRPr>
          </a:p>
        </p:txBody>
      </p:sp>
    </p:spTree>
    <p:extLst>
      <p:ext uri="{BB962C8B-B14F-4D97-AF65-F5344CB8AC3E}">
        <p14:creationId xmlns:p14="http://schemas.microsoft.com/office/powerpoint/2010/main" val="105551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77500" lnSpcReduction="20000"/>
          </a:bodyPr>
          <a:lstStyle/>
          <a:p>
            <a:r>
              <a:rPr lang="en-US" sz="2400" dirty="0"/>
              <a:t>American Academy of Family Physicians. Mental health care services by Family Physicians (Position Paper).  https://222.aafp.org/about/policies/all/mental-services.html   Accessed 01/02/2019.</a:t>
            </a:r>
          </a:p>
          <a:p>
            <a:r>
              <a:rPr lang="en-US" sz="2400" dirty="0"/>
              <a:t>Barney, L.J., Griffiths, K.M., </a:t>
            </a:r>
            <a:r>
              <a:rPr lang="en-US" sz="2400" dirty="0" err="1"/>
              <a:t>Jorm</a:t>
            </a:r>
            <a:r>
              <a:rPr lang="en-US" sz="2400" dirty="0"/>
              <a:t>, A.F., &amp; Christensen, H. (2006). Stigma about depression and its impact on help-seeking intentions.  Australian and New Zealand Journal of Psychiatry, 40(1), 51-64.</a:t>
            </a:r>
          </a:p>
          <a:p>
            <a:r>
              <a:rPr lang="en-US" sz="2400" dirty="0"/>
              <a:t>Bauer, M., Pfennig, A., Severus, E., </a:t>
            </a:r>
            <a:r>
              <a:rPr lang="en-US" sz="2400" dirty="0" err="1"/>
              <a:t>Whybrow</a:t>
            </a:r>
            <a:r>
              <a:rPr lang="en-US" sz="2400" dirty="0"/>
              <a:t>, P.C., Angst, J., Moller, H.J. (2013). World Federation of Societies of Biological Psychiatry (WFSBP) guidelines for biologic treatment of unipolar depressive disorders, part 1: update 2013 on the acute and continuation treatment of unipolar depressive disorders.  The World Journal of </a:t>
            </a:r>
            <a:r>
              <a:rPr lang="en-US" sz="2400" dirty="0" err="1"/>
              <a:t>Biologcal</a:t>
            </a:r>
            <a:r>
              <a:rPr lang="en-US" sz="2400" dirty="0"/>
              <a:t> Psychiatry, 14(5), 334-385.</a:t>
            </a:r>
          </a:p>
          <a:p>
            <a:r>
              <a:rPr lang="en-US" sz="2400" dirty="0"/>
              <a:t>Centers for Disease Control &amp; Prevention; Cherry, D., Albert, M., </a:t>
            </a:r>
            <a:r>
              <a:rPr lang="en-US" sz="2400" dirty="0" err="1"/>
              <a:t>McCraig</a:t>
            </a:r>
            <a:r>
              <a:rPr lang="en-US" sz="2400" dirty="0"/>
              <a:t>, L.F. Mental health-related physician office visits by adults aged 18 and over: United States, 2012-2014.  NCHS Data Brief No. 311, June 2018.</a:t>
            </a:r>
          </a:p>
          <a:p>
            <a:r>
              <a:rPr lang="en-US" sz="2400" dirty="0"/>
              <a:t>Conner, A. Azrael, D. Miller, M. (2019). Suicide Case-Fatality Rates in the United States, 2007 to 2014. Annals of Internal Medicine, 171(12):885-895.</a:t>
            </a:r>
          </a:p>
          <a:p>
            <a:endParaRPr lang="en-US" sz="2400" dirty="0"/>
          </a:p>
          <a:p>
            <a:endParaRPr lang="en-US" dirty="0"/>
          </a:p>
        </p:txBody>
      </p:sp>
    </p:spTree>
    <p:extLst>
      <p:ext uri="{BB962C8B-B14F-4D97-AF65-F5344CB8AC3E}">
        <p14:creationId xmlns:p14="http://schemas.microsoft.com/office/powerpoint/2010/main" val="3653399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900" dirty="0"/>
              <a:t>Cunningham, P.J. (2009).  Beyond parity: primary care </a:t>
            </a:r>
            <a:r>
              <a:rPr lang="en-US" sz="1900" dirty="0" err="1"/>
              <a:t>phsyicians</a:t>
            </a:r>
            <a:r>
              <a:rPr lang="en-US" sz="1900" dirty="0"/>
              <a:t>’ perspectives on access to mental health care. Health Affairs, 28(3), w490-501.</a:t>
            </a:r>
          </a:p>
          <a:p>
            <a:r>
              <a:rPr lang="en-US" sz="1900" dirty="0"/>
              <a:t>Integrated Behavioral Health in Primary Care: Step-By-Step Guidance for Assessment and Intervention, by C. L. Hunter, J. L. Goodie, M. S. </a:t>
            </a:r>
            <a:r>
              <a:rPr lang="en-US" sz="1900" dirty="0" err="1"/>
              <a:t>Oordt</a:t>
            </a:r>
            <a:r>
              <a:rPr lang="en-US" sz="1900" dirty="0"/>
              <a:t>, and A. C. </a:t>
            </a:r>
            <a:r>
              <a:rPr lang="en-US" sz="1900" dirty="0" err="1"/>
              <a:t>Dobmeyer</a:t>
            </a:r>
            <a:endParaRPr lang="en-US" sz="1900" dirty="0"/>
          </a:p>
          <a:p>
            <a:r>
              <a:rPr lang="en-US" sz="1900" dirty="0" err="1"/>
              <a:t>Jobes</a:t>
            </a:r>
            <a:r>
              <a:rPr lang="en-US" sz="1900" dirty="0"/>
              <a:t>, D.A. (2016). Managing suicidal risk: a collaborative approach.  New York: Guilford Press. </a:t>
            </a:r>
          </a:p>
          <a:p>
            <a:r>
              <a:rPr lang="en-US" sz="1900" dirty="0"/>
              <a:t>Marley, G. (2019) Ethical Issues in Suicide Prevention and Management. Retrieved from: </a:t>
            </a:r>
            <a:r>
              <a:rPr lang="en-US" sz="1900" dirty="0">
                <a:hlinkClick r:id="rId2"/>
              </a:rPr>
              <a:t>https://northernlighthealth.org/getattachment/Locations/Acadia-Hospital/News-Events/Events/2019-Acadia-Ethics-Conference/Afternoon-Presentation-Suicide-Assessment.pdf.aspx?lang=en-US</a:t>
            </a:r>
            <a:endParaRPr lang="en-US" sz="1900" dirty="0"/>
          </a:p>
          <a:p>
            <a:r>
              <a:rPr lang="en-US" sz="1900" dirty="0"/>
              <a:t>Stafford, R.S., MacDonald, E.A., Finkelstein, S.N. (2001). National patterns of medication treatment for depression, 1987 to 2001.  Primary Care Companion to the Journal of Clinical Psychiatry, 3(6):232.</a:t>
            </a:r>
          </a:p>
          <a:p>
            <a:endParaRPr lang="en-US" dirty="0"/>
          </a:p>
        </p:txBody>
      </p:sp>
      <p:sp>
        <p:nvSpPr>
          <p:cNvPr id="4" name="Title 1"/>
          <p:cNvSpPr>
            <a:spLocks noGrp="1"/>
          </p:cNvSpPr>
          <p:nvPr>
            <p:ph type="title"/>
          </p:nvPr>
        </p:nvSpPr>
        <p:spPr>
          <a:xfrm>
            <a:off x="1143000" y="609600"/>
            <a:ext cx="9875520" cy="1356360"/>
          </a:xfrm>
        </p:spPr>
        <p:txBody>
          <a:bodyPr/>
          <a:lstStyle/>
          <a:p>
            <a:r>
              <a:rPr lang="en-US" dirty="0"/>
              <a:t>References	(</a:t>
            </a:r>
            <a:r>
              <a:rPr lang="en-US" dirty="0" err="1"/>
              <a:t>con’t</a:t>
            </a:r>
            <a:r>
              <a:rPr lang="en-US" dirty="0"/>
              <a:t>)</a:t>
            </a:r>
          </a:p>
        </p:txBody>
      </p:sp>
    </p:spTree>
    <p:extLst>
      <p:ext uri="{BB962C8B-B14F-4D97-AF65-F5344CB8AC3E}">
        <p14:creationId xmlns:p14="http://schemas.microsoft.com/office/powerpoint/2010/main" val="200330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7956-D82B-491F-8922-18E82C9798E3}"/>
              </a:ext>
            </a:extLst>
          </p:cNvPr>
          <p:cNvSpPr>
            <a:spLocks noGrp="1"/>
          </p:cNvSpPr>
          <p:nvPr>
            <p:ph type="title"/>
          </p:nvPr>
        </p:nvSpPr>
        <p:spPr>
          <a:xfrm>
            <a:off x="1130645" y="633506"/>
            <a:ext cx="1855151" cy="5711309"/>
          </a:xfrm>
        </p:spPr>
        <p:txBody>
          <a:bodyPr vert="vert270">
            <a:normAutofit/>
          </a:bodyPr>
          <a:lstStyle/>
          <a:p>
            <a:pPr algn="ctr"/>
            <a:r>
              <a:rPr lang="en-US" sz="5400" dirty="0"/>
              <a:t>LEARNING OBJECTIVES</a:t>
            </a:r>
          </a:p>
        </p:txBody>
      </p:sp>
      <p:sp>
        <p:nvSpPr>
          <p:cNvPr id="3" name="Content Placeholder 2">
            <a:extLst>
              <a:ext uri="{FF2B5EF4-FFF2-40B4-BE49-F238E27FC236}">
                <a16:creationId xmlns:a16="http://schemas.microsoft.com/office/drawing/2014/main" id="{EA319D22-50CD-4D43-8271-B3F066C06FFE}"/>
              </a:ext>
            </a:extLst>
          </p:cNvPr>
          <p:cNvSpPr>
            <a:spLocks noGrp="1"/>
          </p:cNvSpPr>
          <p:nvPr>
            <p:ph idx="1"/>
          </p:nvPr>
        </p:nvSpPr>
        <p:spPr>
          <a:xfrm>
            <a:off x="3144416" y="849086"/>
            <a:ext cx="8404664" cy="5318250"/>
          </a:xfrm>
        </p:spPr>
        <p:txBody>
          <a:bodyPr anchor="t">
            <a:noAutofit/>
          </a:bodyPr>
          <a:lstStyle/>
          <a:p>
            <a:pPr marL="45720" indent="0">
              <a:buNone/>
            </a:pPr>
            <a:r>
              <a:rPr lang="en-US" sz="2400" dirty="0">
                <a:solidFill>
                  <a:schemeClr val="tx1"/>
                </a:solidFill>
              </a:rPr>
              <a:t>UPON COMPLETION OF THIS PRESENTATION, LEARNERS WILL BE ABLE TO:</a:t>
            </a:r>
          </a:p>
          <a:p>
            <a:pPr marL="45720" indent="0">
              <a:buNone/>
            </a:pPr>
            <a:endParaRPr lang="en-US" sz="2400" dirty="0">
              <a:solidFill>
                <a:schemeClr val="tx1"/>
              </a:solidFill>
            </a:endParaRPr>
          </a:p>
          <a:p>
            <a:pPr marL="342900" indent="-342900">
              <a:buFont typeface="+mj-lt"/>
              <a:buAutoNum type="arabicPeriod"/>
            </a:pPr>
            <a:r>
              <a:rPr lang="en-US" sz="2400" dirty="0">
                <a:solidFill>
                  <a:schemeClr val="tx1"/>
                </a:solidFill>
              </a:rPr>
              <a:t>Discuss and describe the main ethical issues in suicide prevention and management</a:t>
            </a:r>
          </a:p>
          <a:p>
            <a:pPr marL="342900" indent="-342900">
              <a:buFont typeface="+mj-lt"/>
              <a:buAutoNum type="arabicPeriod"/>
            </a:pPr>
            <a:r>
              <a:rPr lang="en-US" sz="2400" dirty="0">
                <a:solidFill>
                  <a:schemeClr val="tx1"/>
                </a:solidFill>
              </a:rPr>
              <a:t>Demonstrate how to use the NIMH ASQ brief suicide screener or the PHQ-9 in most medical settings</a:t>
            </a:r>
          </a:p>
          <a:p>
            <a:pPr marL="342900" indent="-342900">
              <a:buFont typeface="+mj-lt"/>
              <a:buAutoNum type="arabicPeriod"/>
            </a:pPr>
            <a:r>
              <a:rPr lang="en-US" sz="2400" dirty="0">
                <a:solidFill>
                  <a:schemeClr val="tx1"/>
                </a:solidFill>
              </a:rPr>
              <a:t>Outline multiple suicide treatment options for both brief intervention by physicians and longer term interventions for therapists.</a:t>
            </a:r>
          </a:p>
          <a:p>
            <a:pPr marL="342900" indent="-342900">
              <a:buFont typeface="+mj-lt"/>
              <a:buAutoNum type="arabicPeriod"/>
            </a:pPr>
            <a:r>
              <a:rPr lang="en-US" sz="2400" dirty="0">
                <a:solidFill>
                  <a:schemeClr val="tx1"/>
                </a:solidFill>
              </a:rPr>
              <a:t> Switch to using “died by suicide” instead of “completed suicide” or “successful suicide”</a:t>
            </a:r>
          </a:p>
        </p:txBody>
      </p:sp>
    </p:spTree>
    <p:extLst>
      <p:ext uri="{BB962C8B-B14F-4D97-AF65-F5344CB8AC3E}">
        <p14:creationId xmlns:p14="http://schemas.microsoft.com/office/powerpoint/2010/main" val="67858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3067CD-13A7-4384-B15E-5D49AF03BB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4" name="Content Placeholder 23">
            <a:extLst>
              <a:ext uri="{FF2B5EF4-FFF2-40B4-BE49-F238E27FC236}">
                <a16:creationId xmlns:a16="http://schemas.microsoft.com/office/drawing/2014/main" id="{477646F8-85EB-4794-A007-149E6B79BC92}"/>
              </a:ext>
            </a:extLst>
          </p:cNvPr>
          <p:cNvSpPr>
            <a:spLocks noGrp="1"/>
          </p:cNvSpPr>
          <p:nvPr>
            <p:ph idx="1"/>
          </p:nvPr>
        </p:nvSpPr>
        <p:spPr>
          <a:xfrm>
            <a:off x="444618" y="816429"/>
            <a:ext cx="7856768" cy="5492092"/>
          </a:xfrm>
        </p:spPr>
        <p:txBody>
          <a:bodyPr>
            <a:normAutofit lnSpcReduction="10000"/>
          </a:bodyPr>
          <a:lstStyle/>
          <a:p>
            <a:pPr marL="45720" indent="0" algn="ctr">
              <a:buNone/>
            </a:pPr>
            <a:r>
              <a:rPr lang="en-US" b="1" dirty="0">
                <a:solidFill>
                  <a:schemeClr val="bg1"/>
                </a:solidFill>
              </a:rPr>
              <a:t>SOME RELEVANT STATISTICS</a:t>
            </a:r>
          </a:p>
          <a:p>
            <a:pPr marL="45720" indent="0" algn="ctr">
              <a:buNone/>
            </a:pPr>
            <a:endParaRPr lang="en-US" b="1" dirty="0">
              <a:solidFill>
                <a:schemeClr val="bg1"/>
              </a:solidFill>
            </a:endParaRPr>
          </a:p>
          <a:p>
            <a:pPr>
              <a:buClr>
                <a:schemeClr val="bg1"/>
              </a:buClr>
            </a:pPr>
            <a:r>
              <a:rPr lang="en-US" sz="2400" dirty="0">
                <a:solidFill>
                  <a:schemeClr val="bg1"/>
                </a:solidFill>
              </a:rPr>
              <a:t>CDC: 2012-2014 ~30 million/year went to a physician for a mental health-related problem.</a:t>
            </a:r>
          </a:p>
          <a:p>
            <a:pPr>
              <a:buClr>
                <a:schemeClr val="bg1"/>
              </a:buClr>
            </a:pPr>
            <a:r>
              <a:rPr lang="en-US" sz="2400" dirty="0">
                <a:solidFill>
                  <a:schemeClr val="bg1"/>
                </a:solidFill>
              </a:rPr>
              <a:t>1/3 saw primary care physician - not a psychiatrist.  </a:t>
            </a:r>
          </a:p>
          <a:p>
            <a:pPr>
              <a:buClr>
                <a:schemeClr val="bg1"/>
              </a:buClr>
            </a:pPr>
            <a:r>
              <a:rPr lang="en-US" sz="2400" dirty="0">
                <a:solidFill>
                  <a:schemeClr val="bg1"/>
                </a:solidFill>
              </a:rPr>
              <a:t>On average, over </a:t>
            </a:r>
            <a:r>
              <a:rPr lang="en-US" sz="4000" b="1" dirty="0">
                <a:solidFill>
                  <a:srgbClr val="FFFF00"/>
                </a:solidFill>
              </a:rPr>
              <a:t>110</a:t>
            </a:r>
            <a:r>
              <a:rPr lang="en-US" sz="2400" dirty="0">
                <a:solidFill>
                  <a:schemeClr val="bg1"/>
                </a:solidFill>
              </a:rPr>
              <a:t> people in the United States die by suicide </a:t>
            </a:r>
            <a:r>
              <a:rPr lang="en-US" sz="2400" dirty="0">
                <a:solidFill>
                  <a:srgbClr val="FFFF00"/>
                </a:solidFill>
              </a:rPr>
              <a:t>every day</a:t>
            </a:r>
            <a:r>
              <a:rPr lang="en-US" sz="2400" dirty="0">
                <a:solidFill>
                  <a:schemeClr val="bg1"/>
                </a:solidFill>
              </a:rPr>
              <a:t>.  </a:t>
            </a:r>
          </a:p>
          <a:p>
            <a:pPr>
              <a:buClr>
                <a:schemeClr val="bg1"/>
              </a:buClr>
            </a:pPr>
            <a:r>
              <a:rPr lang="en-US" sz="2400" dirty="0">
                <a:solidFill>
                  <a:schemeClr val="bg1"/>
                </a:solidFill>
              </a:rPr>
              <a:t>In 2016 Suicide became the 2</a:t>
            </a:r>
            <a:r>
              <a:rPr lang="en-US" sz="2400" baseline="30000" dirty="0">
                <a:solidFill>
                  <a:schemeClr val="bg1"/>
                </a:solidFill>
              </a:rPr>
              <a:t>nd</a:t>
            </a:r>
            <a:r>
              <a:rPr lang="en-US" sz="2400" dirty="0">
                <a:solidFill>
                  <a:schemeClr val="bg1"/>
                </a:solidFill>
              </a:rPr>
              <a:t> leading cause of death for ages 10-34 and 4</a:t>
            </a:r>
            <a:r>
              <a:rPr lang="en-US" sz="2400" baseline="30000" dirty="0">
                <a:solidFill>
                  <a:schemeClr val="bg1"/>
                </a:solidFill>
              </a:rPr>
              <a:t>th</a:t>
            </a:r>
            <a:r>
              <a:rPr lang="en-US" sz="2400" dirty="0">
                <a:solidFill>
                  <a:schemeClr val="bg1"/>
                </a:solidFill>
              </a:rPr>
              <a:t> leading cause of death for ages 35-54.</a:t>
            </a:r>
          </a:p>
          <a:p>
            <a:pPr>
              <a:buClr>
                <a:schemeClr val="bg1"/>
              </a:buClr>
            </a:pPr>
            <a:r>
              <a:rPr lang="en-US" sz="2400" dirty="0">
                <a:solidFill>
                  <a:schemeClr val="bg1"/>
                </a:solidFill>
              </a:rPr>
              <a:t>1/3 of these individuals were in treatment when they died by suicide.  </a:t>
            </a:r>
          </a:p>
          <a:p>
            <a:pPr>
              <a:buClr>
                <a:schemeClr val="bg1"/>
              </a:buClr>
            </a:pPr>
            <a:r>
              <a:rPr lang="en-US" sz="2400" dirty="0">
                <a:solidFill>
                  <a:schemeClr val="bg1"/>
                </a:solidFill>
              </a:rPr>
              <a:t>Encountering a patient who will die by suicide is a risk all healthcare professionals face.</a:t>
            </a:r>
          </a:p>
          <a:p>
            <a:pPr marL="45720" indent="0">
              <a:buClr>
                <a:schemeClr val="bg1"/>
              </a:buClr>
              <a:buNone/>
            </a:pPr>
            <a:endParaRPr lang="en-US" dirty="0">
              <a:solidFill>
                <a:schemeClr val="bg1"/>
              </a:solidFill>
            </a:endParaRPr>
          </a:p>
          <a:p>
            <a:endParaRPr lang="en-US" dirty="0">
              <a:solidFill>
                <a:schemeClr val="bg1"/>
              </a:solidFill>
            </a:endParaRPr>
          </a:p>
        </p:txBody>
      </p:sp>
      <p:pic>
        <p:nvPicPr>
          <p:cNvPr id="12" name="Content Placeholder 4" descr="Crowd of people on a street">
            <a:extLst/>
          </p:cNvPr>
          <p:cNvPicPr>
            <a:picLocks noChangeAspect="1"/>
          </p:cNvPicPr>
          <p:nvPr/>
        </p:nvPicPr>
        <p:blipFill rotWithShape="1">
          <a:blip r:embed="rId3"/>
          <a:srcRect l="24192" r="37640" b="-2"/>
          <a:stretch/>
        </p:blipFill>
        <p:spPr>
          <a:xfrm>
            <a:off x="8301386" y="243840"/>
            <a:ext cx="3646837" cy="6377939"/>
          </a:xfrm>
          <a:prstGeom prst="rect">
            <a:avLst/>
          </a:prstGeom>
          <a:solidFill>
            <a:schemeClr val="bg1"/>
          </a:solidFill>
        </p:spPr>
      </p:pic>
      <p:sp>
        <p:nvSpPr>
          <p:cNvPr id="31" name="Rectangle 30">
            <a:extLst>
              <a:ext uri="{FF2B5EF4-FFF2-40B4-BE49-F238E27FC236}">
                <a16:creationId xmlns:a16="http://schemas.microsoft.com/office/drawing/2014/main" id="{42E9009C-D0E3-46ED-935B-6C1C29650E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488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3B9DBF-0009-4489-9CC1-7AB68D5DC3EF}"/>
              </a:ext>
            </a:extLst>
          </p:cNvPr>
          <p:cNvSpPr>
            <a:spLocks noGrp="1"/>
          </p:cNvSpPr>
          <p:nvPr>
            <p:ph idx="1"/>
          </p:nvPr>
        </p:nvSpPr>
        <p:spPr>
          <a:xfrm>
            <a:off x="3735422" y="1089498"/>
            <a:ext cx="7735839" cy="4654662"/>
          </a:xfrm>
        </p:spPr>
        <p:txBody>
          <a:bodyPr>
            <a:noAutofit/>
          </a:bodyPr>
          <a:lstStyle/>
          <a:p>
            <a:pPr marL="285750" indent="-285750">
              <a:lnSpc>
                <a:spcPct val="130000"/>
              </a:lnSpc>
              <a:buFont typeface="Wingdings" panose="05000000000000000000" pitchFamily="2" charset="2"/>
              <a:buChar char="§"/>
            </a:pPr>
            <a:r>
              <a:rPr lang="en-US" sz="3200" dirty="0">
                <a:solidFill>
                  <a:schemeClr val="tx1"/>
                </a:solidFill>
              </a:rPr>
              <a:t>SYMPTOMS MIMIC PHYSICAL AILMENTS</a:t>
            </a:r>
          </a:p>
          <a:p>
            <a:pPr marL="2205990" lvl="5" indent="-285750">
              <a:lnSpc>
                <a:spcPct val="130000"/>
              </a:lnSpc>
              <a:buFont typeface="Wingdings" panose="05000000000000000000" pitchFamily="2" charset="2"/>
              <a:buChar char="§"/>
            </a:pPr>
            <a:r>
              <a:rPr lang="en-US" sz="2400" dirty="0">
                <a:solidFill>
                  <a:schemeClr val="tx1"/>
                </a:solidFill>
              </a:rPr>
              <a:t>SLEEP DISTURBANCE</a:t>
            </a:r>
          </a:p>
          <a:p>
            <a:pPr marL="2205990" lvl="5" indent="-285750">
              <a:lnSpc>
                <a:spcPct val="130000"/>
              </a:lnSpc>
              <a:buFont typeface="Wingdings" panose="05000000000000000000" pitchFamily="2" charset="2"/>
              <a:buChar char="§"/>
            </a:pPr>
            <a:r>
              <a:rPr lang="en-US" sz="2400" dirty="0">
                <a:solidFill>
                  <a:schemeClr val="tx1"/>
                </a:solidFill>
              </a:rPr>
              <a:t>APPETITE DISTURBANCE</a:t>
            </a:r>
          </a:p>
          <a:p>
            <a:pPr marL="2205990" lvl="5" indent="-285750">
              <a:lnSpc>
                <a:spcPct val="130000"/>
              </a:lnSpc>
              <a:buFont typeface="Wingdings" panose="05000000000000000000" pitchFamily="2" charset="2"/>
              <a:buChar char="§"/>
            </a:pPr>
            <a:r>
              <a:rPr lang="en-US" sz="2400" dirty="0">
                <a:solidFill>
                  <a:schemeClr val="tx1"/>
                </a:solidFill>
              </a:rPr>
              <a:t>LOW ENERGY</a:t>
            </a:r>
          </a:p>
          <a:p>
            <a:pPr marL="2205990" lvl="5" indent="-285750">
              <a:lnSpc>
                <a:spcPct val="130000"/>
              </a:lnSpc>
              <a:buFont typeface="Wingdings" panose="05000000000000000000" pitchFamily="2" charset="2"/>
              <a:buChar char="§"/>
            </a:pPr>
            <a:r>
              <a:rPr lang="en-US" sz="2400" dirty="0">
                <a:solidFill>
                  <a:schemeClr val="tx1"/>
                </a:solidFill>
              </a:rPr>
              <a:t>CONCENTRATION DIFFICULTIES</a:t>
            </a:r>
          </a:p>
          <a:p>
            <a:pPr marL="285750" indent="-285750">
              <a:lnSpc>
                <a:spcPct val="130000"/>
              </a:lnSpc>
              <a:buFont typeface="Wingdings" panose="05000000000000000000" pitchFamily="2" charset="2"/>
              <a:buChar char="§"/>
            </a:pPr>
            <a:r>
              <a:rPr lang="en-US" sz="3200" dirty="0">
                <a:solidFill>
                  <a:schemeClr val="tx1"/>
                </a:solidFill>
              </a:rPr>
              <a:t>SOCIAL STIGMA</a:t>
            </a:r>
          </a:p>
          <a:p>
            <a:pPr marL="285750" indent="-285750">
              <a:lnSpc>
                <a:spcPct val="130000"/>
              </a:lnSpc>
              <a:buFont typeface="Wingdings" panose="05000000000000000000" pitchFamily="2" charset="2"/>
              <a:buChar char="§"/>
            </a:pPr>
            <a:r>
              <a:rPr lang="en-US" sz="3200" dirty="0">
                <a:solidFill>
                  <a:schemeClr val="tx1"/>
                </a:solidFill>
              </a:rPr>
              <a:t>CRITICAL SHORTAGE OF PSYCHIATRISTS</a:t>
            </a:r>
          </a:p>
        </p:txBody>
      </p:sp>
      <p:sp>
        <p:nvSpPr>
          <p:cNvPr id="2" name="TextBox 1"/>
          <p:cNvSpPr txBox="1"/>
          <p:nvPr/>
        </p:nvSpPr>
        <p:spPr>
          <a:xfrm>
            <a:off x="998291" y="1609615"/>
            <a:ext cx="2382472" cy="3416320"/>
          </a:xfrm>
          <a:prstGeom prst="rect">
            <a:avLst/>
          </a:prstGeom>
          <a:noFill/>
          <a:ln w="28575">
            <a:solidFill>
              <a:schemeClr val="accent1"/>
            </a:solidFill>
          </a:ln>
        </p:spPr>
        <p:txBody>
          <a:bodyPr wrap="square" rtlCol="0">
            <a:spAutoFit/>
          </a:bodyPr>
          <a:lstStyle/>
          <a:p>
            <a:r>
              <a:rPr lang="en-US" sz="3600" dirty="0">
                <a:solidFill>
                  <a:schemeClr val="accent1"/>
                </a:solidFill>
              </a:rPr>
              <a:t>Why depressed patients see a family doc first</a:t>
            </a:r>
          </a:p>
        </p:txBody>
      </p:sp>
    </p:spTree>
    <p:extLst>
      <p:ext uri="{BB962C8B-B14F-4D97-AF65-F5344CB8AC3E}">
        <p14:creationId xmlns:p14="http://schemas.microsoft.com/office/powerpoint/2010/main" val="393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88064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09" y="1819013"/>
            <a:ext cx="3120705" cy="3405930"/>
          </a:xfrm>
          <a:ln w="28575">
            <a:solidFill>
              <a:schemeClr val="accent1"/>
            </a:solidFill>
          </a:ln>
        </p:spPr>
        <p:txBody>
          <a:bodyPr>
            <a:normAutofit/>
          </a:bodyPr>
          <a:lstStyle/>
          <a:p>
            <a:r>
              <a:rPr lang="en-US" sz="4100" dirty="0"/>
              <a:t>Ethical Issues in Suicide Prevention and Management</a:t>
            </a:r>
          </a:p>
        </p:txBody>
      </p:sp>
      <p:sp>
        <p:nvSpPr>
          <p:cNvPr id="3" name="Content Placeholder 2"/>
          <p:cNvSpPr>
            <a:spLocks noGrp="1"/>
          </p:cNvSpPr>
          <p:nvPr>
            <p:ph idx="1"/>
          </p:nvPr>
        </p:nvSpPr>
        <p:spPr>
          <a:xfrm>
            <a:off x="4314873" y="1516127"/>
            <a:ext cx="6754264" cy="4352013"/>
          </a:xfrm>
        </p:spPr>
        <p:txBody>
          <a:bodyPr/>
          <a:lstStyle/>
          <a:p>
            <a:r>
              <a:rPr lang="en-US" sz="3200" dirty="0"/>
              <a:t>Influences on suicide screening and care of patient who are suicidal</a:t>
            </a:r>
          </a:p>
          <a:p>
            <a:endParaRPr lang="en-US" sz="3200" dirty="0"/>
          </a:p>
          <a:p>
            <a:r>
              <a:rPr lang="en-US" sz="3200" dirty="0"/>
              <a:t>Philosophical attitudes toward suicide</a:t>
            </a:r>
          </a:p>
          <a:p>
            <a:endParaRPr lang="en-US" sz="3200" dirty="0"/>
          </a:p>
          <a:p>
            <a:r>
              <a:rPr lang="en-US" sz="3200" dirty="0"/>
              <a:t>Ethical dilemmas </a:t>
            </a:r>
          </a:p>
          <a:p>
            <a:endParaRPr lang="en-US" dirty="0"/>
          </a:p>
          <a:p>
            <a:endParaRPr lang="en-US" dirty="0"/>
          </a:p>
        </p:txBody>
      </p:sp>
    </p:spTree>
    <p:extLst>
      <p:ext uri="{BB962C8B-B14F-4D97-AF65-F5344CB8AC3E}">
        <p14:creationId xmlns:p14="http://schemas.microsoft.com/office/powerpoint/2010/main" val="272699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81546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fed96f42-91bb-49fd-9d60-9f0dedcac9ce"/>
</p:tagLst>
</file>

<file path=ppt/tags/tag2.xml><?xml version="1.0" encoding="utf-8"?>
<p:tagLst xmlns:a="http://schemas.openxmlformats.org/drawingml/2006/main" xmlns:r="http://schemas.openxmlformats.org/officeDocument/2006/relationships" xmlns:p="http://schemas.openxmlformats.org/presentationml/2006/main">
  <p:tag name="__PE_POLL_EMBED_ID" val="2042b0cd-5da3-4bde-8714-63be4727a6a1"/>
</p:tagLst>
</file>

<file path=ppt/tags/tag3.xml><?xml version="1.0" encoding="utf-8"?>
<p:tagLst xmlns:a="http://schemas.openxmlformats.org/drawingml/2006/main" xmlns:r="http://schemas.openxmlformats.org/officeDocument/2006/relationships" xmlns:p="http://schemas.openxmlformats.org/presentationml/2006/main">
  <p:tag name="__PE_POLL_EMBED_ID" val="dc619d72-b7f4-49f8-8153-61e6f22144e8"/>
</p:tagLst>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1169</TotalTime>
  <Words>2892</Words>
  <Application>Microsoft Office PowerPoint</Application>
  <PresentationFormat>Widescreen</PresentationFormat>
  <Paragraphs>280</Paragraphs>
  <Slides>37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Corbel</vt:lpstr>
      <vt:lpstr>DejaVuSansMono</vt:lpstr>
      <vt:lpstr>Wingdings</vt:lpstr>
      <vt:lpstr>Basis</vt:lpstr>
      <vt:lpstr>PowerPoint Presentation</vt:lpstr>
      <vt:lpstr>DISCLOSURE STATEMENT</vt:lpstr>
      <vt:lpstr>What we’ll cover today</vt:lpstr>
      <vt:lpstr>LEARNING OBJECTIVES</vt:lpstr>
      <vt:lpstr>PowerPoint Presentation</vt:lpstr>
      <vt:lpstr>PowerPoint Presentation</vt:lpstr>
      <vt:lpstr>PowerPoint Presentation</vt:lpstr>
      <vt:lpstr>Ethical Issues in Suicide Prevention and Management</vt:lpstr>
      <vt:lpstr>PowerPoint Presentation</vt:lpstr>
      <vt:lpstr>Factors that influence OUR discomfort with discussing suicide:</vt:lpstr>
      <vt:lpstr>Factors that influence their discomfort with discussing their suicidality: </vt:lpstr>
      <vt:lpstr>PowerPoint Presentation</vt:lpstr>
      <vt:lpstr>PowerPoint Presentation</vt:lpstr>
      <vt:lpstr>Where’s the ethical dilemma(s)? How’d we get here?</vt:lpstr>
      <vt:lpstr>Moralistic  Perspective</vt:lpstr>
      <vt:lpstr>Results of a Moralist Perspective</vt:lpstr>
      <vt:lpstr>Libertarian Perspective</vt:lpstr>
      <vt:lpstr>Relativist  Perspective</vt:lpstr>
      <vt:lpstr>PowerPoint Presentation</vt:lpstr>
      <vt:lpstr>“It Depends” ??</vt:lpstr>
      <vt:lpstr>Suicide Prevention = Ethical Landmines!</vt:lpstr>
      <vt:lpstr>PowerPoint Presentation</vt:lpstr>
      <vt:lpstr>Within a Suicidal Crisis – aspects that complicate this even further</vt:lpstr>
      <vt:lpstr>Suicide Screening</vt:lpstr>
      <vt:lpstr>ASQ – Suicide Screening Tool</vt:lpstr>
      <vt:lpstr>Safety Plan  worksheet</vt:lpstr>
      <vt:lpstr>Other Screening Tools</vt:lpstr>
      <vt:lpstr>How to screen for suicide</vt:lpstr>
      <vt:lpstr>Level of Risk</vt:lpstr>
      <vt:lpstr>Suicidality Treatment</vt:lpstr>
      <vt:lpstr>Brief Interventions</vt:lpstr>
      <vt:lpstr>Collaborative Assessment and Management of Suicidality (CAMS) </vt:lpstr>
      <vt:lpstr>Resources – have this list easily available as a     flyer and a .phrase for EMR</vt:lpstr>
      <vt:lpstr>Video references</vt:lpstr>
      <vt:lpstr>PowerPoint Presentation</vt:lpstr>
      <vt:lpstr>References </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OF THIS VIRTUAL PRESENTATION</dc:title>
  <dc:creator>Wendy Linderholm</dc:creator>
  <cp:lastModifiedBy>Wendy Linderholm</cp:lastModifiedBy>
  <cp:revision>56</cp:revision>
  <dcterms:created xsi:type="dcterms:W3CDTF">2020-10-22T23:10:06Z</dcterms:created>
  <dcterms:modified xsi:type="dcterms:W3CDTF">2020-11-06T18:01:48Z</dcterms:modified>
</cp:coreProperties>
</file>